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E92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80E79DA-F907-4EA4-A43B-9219768B8491}" type="datetimeFigureOut">
              <a:rPr lang="ru-RU" smtClean="0"/>
              <a:t>04.03.2010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B07B3A8-D004-4384-B03A-4B5EF3DB50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79DA-F907-4EA4-A43B-9219768B8491}" type="datetimeFigureOut">
              <a:rPr lang="ru-RU" smtClean="0"/>
              <a:t>04.03.2010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B3A8-D004-4384-B03A-4B5EF3DB50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79DA-F907-4EA4-A43B-9219768B8491}" type="datetimeFigureOut">
              <a:rPr lang="ru-RU" smtClean="0"/>
              <a:t>04.03.2010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B3A8-D004-4384-B03A-4B5EF3DB50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80E79DA-F907-4EA4-A43B-9219768B8491}" type="datetimeFigureOut">
              <a:rPr lang="ru-RU" smtClean="0"/>
              <a:t>04.03.2010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B3A8-D004-4384-B03A-4B5EF3DB50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80E79DA-F907-4EA4-A43B-9219768B8491}" type="datetimeFigureOut">
              <a:rPr lang="ru-RU" smtClean="0"/>
              <a:t>04.03.2010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B07B3A8-D004-4384-B03A-4B5EF3DB50D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80E79DA-F907-4EA4-A43B-9219768B8491}" type="datetimeFigureOut">
              <a:rPr lang="ru-RU" smtClean="0"/>
              <a:t>04.03.2010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B07B3A8-D004-4384-B03A-4B5EF3DB50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80E79DA-F907-4EA4-A43B-9219768B8491}" type="datetimeFigureOut">
              <a:rPr lang="ru-RU" smtClean="0"/>
              <a:t>04.03.2010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B07B3A8-D004-4384-B03A-4B5EF3DB50D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79DA-F907-4EA4-A43B-9219768B8491}" type="datetimeFigureOut">
              <a:rPr lang="ru-RU" smtClean="0"/>
              <a:t>04.03.2010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B3A8-D004-4384-B03A-4B5EF3DB50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80E79DA-F907-4EA4-A43B-9219768B8491}" type="datetimeFigureOut">
              <a:rPr lang="ru-RU" smtClean="0"/>
              <a:t>04.03.2010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B07B3A8-D004-4384-B03A-4B5EF3DB50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80E79DA-F907-4EA4-A43B-9219768B8491}" type="datetimeFigureOut">
              <a:rPr lang="ru-RU" smtClean="0"/>
              <a:t>04.03.2010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B07B3A8-D004-4384-B03A-4B5EF3DB50D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80E79DA-F907-4EA4-A43B-9219768B8491}" type="datetimeFigureOut">
              <a:rPr lang="ru-RU" smtClean="0"/>
              <a:t>04.03.2010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B07B3A8-D004-4384-B03A-4B5EF3DB50D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80E79DA-F907-4EA4-A43B-9219768B8491}" type="datetimeFigureOut">
              <a:rPr lang="ru-RU" smtClean="0"/>
              <a:t>04.03.2010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B07B3A8-D004-4384-B03A-4B5EF3DB50D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071678"/>
            <a:ext cx="8062912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DBE92B"/>
                </a:solidFill>
              </a:rPr>
              <a:t>Проблемы дисциплины на уроках</a:t>
            </a:r>
            <a:endParaRPr lang="ru-RU" sz="6000" b="1" dirty="0">
              <a:solidFill>
                <a:srgbClr val="DBE92B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357694"/>
            <a:ext cx="8062912" cy="1752600"/>
          </a:xfrm>
        </p:spPr>
        <p:txBody>
          <a:bodyPr/>
          <a:lstStyle/>
          <a:p>
            <a:r>
              <a:rPr lang="ru-RU" sz="4000" b="1" dirty="0" smtClean="0"/>
              <a:t>Практикум по решению педагогических ситуаций</a:t>
            </a:r>
            <a:endParaRPr lang="ru-RU" sz="4000" b="1" dirty="0"/>
          </a:p>
        </p:txBody>
      </p:sp>
      <p:pic>
        <p:nvPicPr>
          <p:cNvPr id="4" name="Рисунок 3" descr="ттт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357430"/>
            <a:ext cx="2304762" cy="199047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правило 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dirty="0" smtClean="0">
                <a:solidFill>
                  <a:srgbClr val="FFFF00"/>
                </a:solidFill>
              </a:rPr>
              <a:t>« Педагогическая зоркость»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64" y="1785926"/>
            <a:ext cx="8715436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200" b="1" dirty="0" smtClean="0"/>
              <a:t>Не пытайтесь за каждым отрицательным поступком школьника видеть только отрицательные мотивы</a:t>
            </a:r>
            <a:endParaRPr lang="ru-RU" sz="3200" b="1" dirty="0"/>
          </a:p>
        </p:txBody>
      </p:sp>
      <p:pic>
        <p:nvPicPr>
          <p:cNvPr id="6" name="Рисунок 5" descr="1242632640_9.jpg"/>
          <p:cNvPicPr>
            <a:picLocks noChangeAspect="1"/>
          </p:cNvPicPr>
          <p:nvPr/>
        </p:nvPicPr>
        <p:blipFill>
          <a:blip r:embed="rId2"/>
          <a:srcRect l="18040" b="10227"/>
          <a:stretch>
            <a:fillRect/>
          </a:stretch>
        </p:blipFill>
        <p:spPr>
          <a:xfrm>
            <a:off x="2285984" y="3786190"/>
            <a:ext cx="4286280" cy="26408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230425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Правило 2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>
                <a:solidFill>
                  <a:srgbClr val="FFFF00"/>
                </a:solidFill>
              </a:rPr>
              <a:t>« Профессиональная компетентность»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38830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</a:t>
            </a:r>
            <a:r>
              <a:rPr lang="ru-RU" sz="2800" b="1" dirty="0" smtClean="0"/>
              <a:t>Тщательно готовьтесь к уроку, не допускайте  ни малейшей некомпетентности в преподавании своего предмета</a:t>
            </a:r>
            <a:endParaRPr lang="ru-RU" sz="2800" b="1" dirty="0"/>
          </a:p>
        </p:txBody>
      </p:sp>
      <p:pic>
        <p:nvPicPr>
          <p:cNvPr id="4" name="Рисунок 3" descr="410.jpg"/>
          <p:cNvPicPr>
            <a:picLocks noChangeAspect="1"/>
          </p:cNvPicPr>
          <p:nvPr/>
        </p:nvPicPr>
        <p:blipFill>
          <a:blip r:embed="rId2"/>
          <a:srcRect t="17672" b="10066"/>
          <a:stretch>
            <a:fillRect/>
          </a:stretch>
        </p:blipFill>
        <p:spPr>
          <a:xfrm>
            <a:off x="2500298" y="4143380"/>
            <a:ext cx="4429156" cy="246546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399032"/>
          </a:xfrm>
        </p:spPr>
        <p:txBody>
          <a:bodyPr/>
          <a:lstStyle/>
          <a:p>
            <a:r>
              <a:rPr lang="ru-RU" b="1" dirty="0" smtClean="0"/>
              <a:t>п</a:t>
            </a:r>
            <a:r>
              <a:rPr lang="ru-RU" b="1" dirty="0" smtClean="0"/>
              <a:t>равило 3</a:t>
            </a:r>
            <a:br>
              <a:rPr lang="ru-RU" b="1" dirty="0" smtClean="0"/>
            </a:br>
            <a:r>
              <a:rPr lang="ru-RU" b="1" dirty="0" smtClean="0">
                <a:solidFill>
                  <a:srgbClr val="FFFF00"/>
                </a:solidFill>
              </a:rPr>
              <a:t>«Косвенное воздействие»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928802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 </a:t>
            </a:r>
            <a:r>
              <a:rPr lang="ru-RU" sz="3200" b="1" dirty="0" smtClean="0"/>
              <a:t>Школьники склонны охотнее выполнять распоряжения учителей при опосредованном способе воздействия </a:t>
            </a:r>
            <a:endParaRPr lang="ru-RU" sz="3200" b="1" dirty="0"/>
          </a:p>
        </p:txBody>
      </p:sp>
      <p:pic>
        <p:nvPicPr>
          <p:cNvPr id="4" name="Рисунок 3" descr="school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3714752"/>
            <a:ext cx="3810000" cy="284322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399032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Правило 4 </a:t>
            </a:r>
            <a:br>
              <a:rPr lang="ru-RU" sz="3600" b="1" dirty="0" smtClean="0"/>
            </a:br>
            <a:r>
              <a:rPr lang="ru-RU" sz="3600" b="1" dirty="0" smtClean="0">
                <a:solidFill>
                  <a:srgbClr val="FFFF00"/>
                </a:solidFill>
              </a:rPr>
              <a:t>« Педагогическая оценка личности»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71678"/>
            <a:ext cx="8229600" cy="416881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</a:t>
            </a:r>
            <a:r>
              <a:rPr lang="ru-RU" sz="3200" b="1" dirty="0" smtClean="0"/>
              <a:t>Школьника можно изменить к лучшему с помощью специальных приемов оценки его личности»</a:t>
            </a:r>
            <a:endParaRPr lang="ru-RU" sz="3200" b="1" dirty="0"/>
          </a:p>
        </p:txBody>
      </p:sp>
      <p:pic>
        <p:nvPicPr>
          <p:cNvPr id="4" name="Рисунок 3" descr="shkola5.jpg"/>
          <p:cNvPicPr>
            <a:picLocks noChangeAspect="1"/>
          </p:cNvPicPr>
          <p:nvPr/>
        </p:nvPicPr>
        <p:blipFill>
          <a:blip r:embed="rId2"/>
          <a:srcRect l="3333" t="5000" r="5000" b="18500"/>
          <a:stretch>
            <a:fillRect/>
          </a:stretch>
        </p:blipFill>
        <p:spPr>
          <a:xfrm>
            <a:off x="2928926" y="3714752"/>
            <a:ext cx="3143272" cy="291467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399032"/>
          </a:xfrm>
        </p:spPr>
        <p:txBody>
          <a:bodyPr/>
          <a:lstStyle/>
          <a:p>
            <a:r>
              <a:rPr lang="ru-RU" sz="4000" b="1" dirty="0" smtClean="0"/>
              <a:t>Правило 5</a:t>
            </a:r>
            <a:br>
              <a:rPr lang="ru-RU" sz="4000" b="1" dirty="0" smtClean="0"/>
            </a:br>
            <a:r>
              <a:rPr lang="ru-RU" sz="4000" b="1" dirty="0" smtClean="0">
                <a:solidFill>
                  <a:srgbClr val="FFFF00"/>
                </a:solidFill>
              </a:rPr>
              <a:t>«Совместная деятельность</a:t>
            </a:r>
            <a:r>
              <a:rPr lang="ru-RU" b="1" dirty="0" smtClean="0">
                <a:solidFill>
                  <a:srgbClr val="FFFF00"/>
                </a:solidFill>
              </a:rPr>
              <a:t>»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785926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3600" b="1" dirty="0" smtClean="0"/>
              <a:t>Совместная деятельность сближает людей и повышает их авторитет</a:t>
            </a:r>
            <a:endParaRPr lang="ru-RU" sz="3600" b="1" dirty="0"/>
          </a:p>
        </p:txBody>
      </p:sp>
      <p:pic>
        <p:nvPicPr>
          <p:cNvPr id="4" name="Рисунок 3" descr="kids.gif"/>
          <p:cNvPicPr>
            <a:picLocks noChangeAspect="1"/>
          </p:cNvPicPr>
          <p:nvPr/>
        </p:nvPicPr>
        <p:blipFill>
          <a:blip r:embed="rId2"/>
          <a:srcRect l="7575" t="10959" r="6060" b="6849"/>
          <a:stretch>
            <a:fillRect/>
          </a:stretch>
        </p:blipFill>
        <p:spPr>
          <a:xfrm>
            <a:off x="2428860" y="3714752"/>
            <a:ext cx="4071966" cy="285752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Подсказки</a:t>
            </a:r>
            <a:br>
              <a:rPr lang="ru-RU" b="1" dirty="0" smtClean="0"/>
            </a:br>
            <a:r>
              <a:rPr lang="ru-RU" b="1" dirty="0" smtClean="0">
                <a:solidFill>
                  <a:srgbClr val="FFFF00"/>
                </a:solidFill>
              </a:rPr>
              <a:t>«Как выйти из конфликтной ситуации с достоинством»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286000"/>
            <a:ext cx="8229600" cy="4572000"/>
          </a:xfrm>
        </p:spPr>
        <p:txBody>
          <a:bodyPr/>
          <a:lstStyle/>
          <a:p>
            <a:r>
              <a:rPr lang="ru-RU" dirty="0" smtClean="0"/>
              <a:t>« Два возбужденных человека не в состоянии прийти к согласию» Д. Карнеги</a:t>
            </a:r>
          </a:p>
          <a:p>
            <a:r>
              <a:rPr lang="ru-RU" dirty="0" smtClean="0"/>
              <a:t>«Задержите реакцию»</a:t>
            </a:r>
          </a:p>
          <a:p>
            <a:r>
              <a:rPr lang="ru-RU" dirty="0" smtClean="0"/>
              <a:t>Переведите реакцию»</a:t>
            </a:r>
          </a:p>
          <a:p>
            <a:r>
              <a:rPr lang="ru-RU" dirty="0" smtClean="0"/>
              <a:t>« Будь рационализатором!»</a:t>
            </a:r>
          </a:p>
          <a:p>
            <a:r>
              <a:rPr lang="ru-RU" dirty="0" smtClean="0"/>
              <a:t>«Будь парадоксальным!»</a:t>
            </a:r>
          </a:p>
          <a:p>
            <a:endParaRPr lang="ru-RU" dirty="0"/>
          </a:p>
        </p:txBody>
      </p:sp>
      <p:pic>
        <p:nvPicPr>
          <p:cNvPr id="4" name="Рисунок 3" descr="роо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3429000"/>
            <a:ext cx="1772635" cy="317323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-214338"/>
            <a:ext cx="8229600" cy="139903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Упражнения по решению ситуаций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8647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Звонок. Учитель входит в класс и наблюдает следующую картину: по классу летает воробей, ученики стараются его поймать…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Учительница пришла на урок. Подготовленный плакат висел на доске вверх ногами. Все ждали реакции учителя….</a:t>
            </a:r>
          </a:p>
          <a:p>
            <a:r>
              <a:rPr lang="ru-RU" dirty="0" smtClean="0"/>
              <a:t>Ученик на перемене слил спирт из спиртовки и выпил его…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Ученик систематически не выполнял домашние задания. При выставлении неудовлетворительных оценок в дневник он заявлял: « Ну и ставьте!»  .Как- то раз при очередном опросе ученик опять ответил плохо. Учитель….</a:t>
            </a:r>
          </a:p>
          <a:p>
            <a:r>
              <a:rPr lang="ru-RU" dirty="0" smtClean="0"/>
              <a:t>Ребята решили сорвать урок молодой учительницы. При этом они договорились на уроке хрюкать. Когда педагог вошла в класс, раздались соответствующие звуки…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89</TotalTime>
  <Words>224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Проблемы дисциплины на уроках</vt:lpstr>
      <vt:lpstr>правило 1  « Педагогическая зоркость»</vt:lpstr>
      <vt:lpstr>Правило 2  « Профессиональная компетентность»</vt:lpstr>
      <vt:lpstr>правило 3 «Косвенное воздействие»</vt:lpstr>
      <vt:lpstr>Правило 4  « Педагогическая оценка личности»</vt:lpstr>
      <vt:lpstr>Правило 5 «Совместная деятельность»</vt:lpstr>
      <vt:lpstr>Подсказки «Как выйти из конфликтной ситуации с достоинством»</vt:lpstr>
      <vt:lpstr>Упражнения по решению ситуаций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дисциплины на уроках</dc:title>
  <dc:creator>Школа интернат</dc:creator>
  <cp:lastModifiedBy>Школа интернат</cp:lastModifiedBy>
  <cp:revision>9</cp:revision>
  <dcterms:created xsi:type="dcterms:W3CDTF">2010-03-04T06:34:19Z</dcterms:created>
  <dcterms:modified xsi:type="dcterms:W3CDTF">2010-03-04T08:04:14Z</dcterms:modified>
</cp:coreProperties>
</file>