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  <p:sldId id="273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6661"/>
    <a:srgbClr val="957C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F613B24-D16A-44AF-B6AA-3ED3B4116D02}" type="datetimeFigureOut">
              <a:rPr lang="ru-RU" smtClean="0"/>
              <a:pPr/>
              <a:t>06.10.2009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78600B3-5D19-40B2-BD98-526530386B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sz="4000" dirty="0" smtClean="0"/>
              <a:t>Учитель живет до тех пор, пока учиться; как только он перестает учиться, в нем умирает учитель</a:t>
            </a:r>
          </a:p>
          <a:p>
            <a:pPr algn="r"/>
            <a:endParaRPr lang="ru-RU" sz="4000" dirty="0" smtClean="0"/>
          </a:p>
          <a:p>
            <a:pPr algn="r">
              <a:buNone/>
            </a:pPr>
            <a:r>
              <a:rPr lang="ru-RU" sz="4000" dirty="0" smtClean="0"/>
              <a:t>                               К.Д.Ушинский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Воспитывающие </a:t>
            </a:r>
            <a:r>
              <a:rPr lang="ru-RU" dirty="0" err="1" smtClean="0"/>
              <a:t>зачачи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(Показать важность правильного поведения в лесу, привить интерес к предмету и процессу обучения…)</a:t>
            </a:r>
            <a:endParaRPr lang="ru-RU" sz="4000" dirty="0"/>
          </a:p>
        </p:txBody>
      </p:sp>
      <p:pic>
        <p:nvPicPr>
          <p:cNvPr id="4" name="Рисунок 3" descr="ттт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214818"/>
            <a:ext cx="2304762" cy="1990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работы на уроке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 smtClean="0"/>
              <a:t>Групповая</a:t>
            </a:r>
          </a:p>
          <a:p>
            <a:r>
              <a:rPr lang="ru-RU" sz="4400" dirty="0" smtClean="0"/>
              <a:t>Индивидуальная</a:t>
            </a:r>
          </a:p>
          <a:p>
            <a:r>
              <a:rPr lang="ru-RU" sz="4400" dirty="0" smtClean="0"/>
              <a:t>Парная</a:t>
            </a:r>
          </a:p>
          <a:p>
            <a:r>
              <a:rPr lang="ru-RU" sz="4400" dirty="0" smtClean="0"/>
              <a:t>Фронтальная</a:t>
            </a:r>
          </a:p>
          <a:p>
            <a:r>
              <a:rPr lang="ru-RU" sz="4400" dirty="0" smtClean="0"/>
              <a:t>И др.</a:t>
            </a:r>
            <a:endParaRPr lang="ru-RU" sz="4400" dirty="0"/>
          </a:p>
        </p:txBody>
      </p:sp>
      <p:pic>
        <p:nvPicPr>
          <p:cNvPr id="4" name="Рисунок 3" descr="ANIMATE__12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1643050"/>
            <a:ext cx="1856314" cy="1714512"/>
          </a:xfrm>
          <a:prstGeom prst="rect">
            <a:avLst/>
          </a:prstGeom>
        </p:spPr>
      </p:pic>
      <p:pic>
        <p:nvPicPr>
          <p:cNvPr id="5" name="Рисунок 4" descr="ANIMATE__52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12" y="4786322"/>
            <a:ext cx="3486150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методов обучения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88347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По источнику знаний: </a:t>
            </a:r>
          </a:p>
          <a:p>
            <a:r>
              <a:rPr lang="ru-RU" u="sng" dirty="0" smtClean="0"/>
              <a:t>Словесные: </a:t>
            </a:r>
            <a:r>
              <a:rPr lang="ru-RU" dirty="0" smtClean="0"/>
              <a:t>рассказ, объяснение, беседа</a:t>
            </a:r>
          </a:p>
          <a:p>
            <a:r>
              <a:rPr lang="ru-RU" u="sng" dirty="0" smtClean="0"/>
              <a:t>Наглядные: </a:t>
            </a:r>
            <a:r>
              <a:rPr lang="ru-RU" dirty="0" smtClean="0"/>
              <a:t>демонстрация объектов, ТСО, таблицы, схемы, иллюстрации и др.</a:t>
            </a:r>
          </a:p>
          <a:p>
            <a:r>
              <a:rPr lang="ru-RU" dirty="0" smtClean="0"/>
              <a:t>Практические: работа с книгой, учебником, наблюдение, игра, упражнение, практическая работа и др.</a:t>
            </a:r>
            <a:endParaRPr lang="ru-RU" dirty="0"/>
          </a:p>
        </p:txBody>
      </p:sp>
      <p:pic>
        <p:nvPicPr>
          <p:cNvPr id="4" name="Рисунок 3" descr="ANIMATE__7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290"/>
            <a:ext cx="1857388" cy="1485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8678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По характеру познавательной деятельности: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Объяснительно – иллюстративный</a:t>
            </a:r>
          </a:p>
          <a:p>
            <a:r>
              <a:rPr lang="ru-RU" sz="3600" dirty="0" smtClean="0"/>
              <a:t>Репродуктивный</a:t>
            </a:r>
          </a:p>
          <a:p>
            <a:r>
              <a:rPr lang="ru-RU" sz="3600" dirty="0" smtClean="0"/>
              <a:t>Метод проблемного изложения</a:t>
            </a:r>
          </a:p>
          <a:p>
            <a:r>
              <a:rPr lang="ru-RU" sz="3600" dirty="0" smtClean="0"/>
              <a:t>Частично- поисковый</a:t>
            </a:r>
          </a:p>
          <a:p>
            <a:r>
              <a:rPr lang="ru-RU" sz="3600" dirty="0" smtClean="0"/>
              <a:t>Исследовательский</a:t>
            </a:r>
            <a:endParaRPr lang="ru-RU" sz="3600" dirty="0"/>
          </a:p>
        </p:txBody>
      </p:sp>
      <p:pic>
        <p:nvPicPr>
          <p:cNvPr id="4" name="Рисунок 3" descr="ANIMATE__1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905236"/>
            <a:ext cx="2952764" cy="29527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начала урока</a:t>
            </a:r>
          </a:p>
          <a:p>
            <a:r>
              <a:rPr lang="ru-RU" dirty="0" smtClean="0"/>
              <a:t>Проверка домашнего задания</a:t>
            </a:r>
          </a:p>
          <a:p>
            <a:r>
              <a:rPr lang="ru-RU" dirty="0" smtClean="0"/>
              <a:t>Подготовка к усвоению новых знаний</a:t>
            </a:r>
          </a:p>
          <a:p>
            <a:r>
              <a:rPr lang="ru-RU" dirty="0" smtClean="0"/>
              <a:t>Изучение нового материала</a:t>
            </a:r>
          </a:p>
          <a:p>
            <a:r>
              <a:rPr lang="ru-RU" dirty="0" smtClean="0"/>
              <a:t>Первичная проверка знаний</a:t>
            </a:r>
          </a:p>
          <a:p>
            <a:r>
              <a:rPr lang="ru-RU" dirty="0" smtClean="0"/>
              <a:t>Закрепление знаний</a:t>
            </a:r>
          </a:p>
          <a:p>
            <a:r>
              <a:rPr lang="ru-RU" dirty="0" smtClean="0"/>
              <a:t>Обобщение и систематизация знаний</a:t>
            </a:r>
          </a:p>
          <a:p>
            <a:r>
              <a:rPr lang="ru-RU" dirty="0" smtClean="0"/>
              <a:t>Контроль и проверка знаний</a:t>
            </a:r>
          </a:p>
          <a:p>
            <a:r>
              <a:rPr lang="ru-RU" dirty="0" smtClean="0"/>
              <a:t>Подведение итогов урока</a:t>
            </a:r>
            <a:endParaRPr lang="ru-RU" dirty="0"/>
          </a:p>
        </p:txBody>
      </p:sp>
      <p:pic>
        <p:nvPicPr>
          <p:cNvPr id="4" name="Рисунок 3" descr="ANIMATE__5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428604"/>
            <a:ext cx="1000132" cy="1200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вопросов</a:t>
            </a:r>
            <a:br>
              <a:rPr lang="ru-RU" dirty="0" smtClean="0"/>
            </a:br>
            <a:r>
              <a:rPr lang="ru-RU" dirty="0" smtClean="0"/>
              <a:t> по М.Ф. Гнездилову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214973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Вопросы ,требующие названия (Кто это? Что это?)</a:t>
            </a:r>
          </a:p>
          <a:p>
            <a:r>
              <a:rPr lang="ru-RU" dirty="0" smtClean="0"/>
              <a:t>Вопросы, требующие воспроизведения фактов ( Что делает?, Как делает?)</a:t>
            </a:r>
          </a:p>
          <a:p>
            <a:r>
              <a:rPr lang="ru-RU" dirty="0" smtClean="0"/>
              <a:t>Вопросы, требующие сопоставления предметов или явлений( Как делает, медленно или быстро? Чем отличается круг от квадрата?)</a:t>
            </a:r>
          </a:p>
          <a:p>
            <a:r>
              <a:rPr lang="ru-RU" dirty="0" smtClean="0"/>
              <a:t>Вопросы, требующие выяснения причинно – следственных отношений (Почему? Зачем?)</a:t>
            </a:r>
          </a:p>
          <a:p>
            <a:r>
              <a:rPr lang="ru-RU" dirty="0" smtClean="0"/>
              <a:t>Вопросы, требующие обсуждения, приведения доводов ( Нужно ли беречь природу? Докажите, почему вы так считаете)</a:t>
            </a:r>
            <a:endParaRPr lang="ru-RU" dirty="0"/>
          </a:p>
        </p:txBody>
      </p:sp>
      <p:pic>
        <p:nvPicPr>
          <p:cNvPr id="4" name="Рисунок 3" descr="ANIMATE__20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2143140" cy="12724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характера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Инструктивно – авторитарный: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Рассказ учителя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Чтение учебника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Ответы на вопросы учителя ( вопросы из учебника)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Рассматривание иллюстраций</a:t>
            </a:r>
          </a:p>
          <a:p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Повторение рассказа учителя (текста учебника)</a:t>
            </a:r>
          </a:p>
          <a:p>
            <a:endParaRPr lang="ru-RU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4" name="Рисунок 3" descr="ANIMATE__16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1500174"/>
            <a:ext cx="1894987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6072230"/>
          </a:xfrm>
        </p:spPr>
        <p:txBody>
          <a:bodyPr>
            <a:normAutofit lnSpcReduction="10000"/>
          </a:bodyPr>
          <a:lstStyle/>
          <a:p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Личностно – значимый: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Постановка предположений</a:t>
            </a:r>
          </a:p>
          <a:p>
            <a:r>
              <a:rPr lang="ru-RU" dirty="0" smtClean="0"/>
              <a:t>Выдвижение проблемы</a:t>
            </a:r>
          </a:p>
          <a:p>
            <a:r>
              <a:rPr lang="ru-RU" dirty="0" smtClean="0"/>
              <a:t>Обсуждение гипотезы</a:t>
            </a:r>
          </a:p>
          <a:p>
            <a:r>
              <a:rPr lang="ru-RU" dirty="0" smtClean="0"/>
              <a:t>Сравнение полученных выводов с текстом учебника ( рассказом учителя)</a:t>
            </a:r>
          </a:p>
          <a:p>
            <a:r>
              <a:rPr lang="ru-RU" dirty="0" smtClean="0"/>
              <a:t>Поиск эмоциональных опор ( </a:t>
            </a:r>
            <a:r>
              <a:rPr lang="ru-RU" dirty="0" err="1" smtClean="0"/>
              <a:t>иллюстрация,ТСО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Составление графического плана – опоры.</a:t>
            </a:r>
            <a:endParaRPr lang="ru-RU" dirty="0"/>
          </a:p>
        </p:txBody>
      </p:sp>
      <p:pic>
        <p:nvPicPr>
          <p:cNvPr id="4" name="Рисунок 3" descr="ANIMATE__123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1643050"/>
            <a:ext cx="1428760" cy="1719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Подготовка к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628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Четко  определить и сформулировать  его тему</a:t>
            </a:r>
          </a:p>
          <a:p>
            <a:r>
              <a:rPr lang="ru-RU" sz="2000" dirty="0" smtClean="0"/>
              <a:t>Определить и четко сформулировать для себя и отдельно для детей целевую установку урока- зачем он вообще нужен?</a:t>
            </a:r>
          </a:p>
          <a:p>
            <a:r>
              <a:rPr lang="ru-RU" sz="2000" dirty="0" smtClean="0"/>
              <a:t>Спланировать учебный материал (подобрать литературу по теме)</a:t>
            </a:r>
          </a:p>
          <a:p>
            <a:r>
              <a:rPr lang="ru-RU" sz="2000" dirty="0" smtClean="0"/>
              <a:t>Продумать «изюминку» урока ( что удивит, изумит, вызовет восторг учеников: интересный факт, красивый и неожиданный  опыт, нестандартный подход к известному)</a:t>
            </a:r>
          </a:p>
          <a:p>
            <a:r>
              <a:rPr lang="ru-RU" sz="2000" dirty="0" smtClean="0"/>
              <a:t>Сгруппировать  отобранный учебный материал (последовательность работы с ним, смена видов деятельности)</a:t>
            </a:r>
          </a:p>
          <a:p>
            <a:r>
              <a:rPr lang="ru-RU" sz="2000" dirty="0" smtClean="0"/>
              <a:t>Спланировать контроль за деятельностью учащихся на уроке</a:t>
            </a:r>
          </a:p>
          <a:p>
            <a:r>
              <a:rPr lang="ru-RU" sz="2000" dirty="0" smtClean="0"/>
              <a:t>Подготовить оборудование для урока ( наглядность, оформление)</a:t>
            </a:r>
          </a:p>
          <a:p>
            <a:r>
              <a:rPr lang="ru-RU" sz="2000" dirty="0" smtClean="0"/>
              <a:t>Продумать задание на дом(содержание, рекомендации)</a:t>
            </a:r>
          </a:p>
          <a:p>
            <a:r>
              <a:rPr lang="ru-RU" sz="2000" dirty="0" smtClean="0"/>
              <a:t>Составить конспект</a:t>
            </a:r>
            <a:endParaRPr lang="ru-RU" sz="2000" dirty="0"/>
          </a:p>
        </p:txBody>
      </p:sp>
      <p:pic>
        <p:nvPicPr>
          <p:cNvPr id="4" name="Рисунок 3" descr="ANIMATE__80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14290"/>
            <a:ext cx="1762124" cy="1762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03762"/>
          </a:xfrm>
        </p:spPr>
        <p:txBody>
          <a:bodyPr/>
          <a:lstStyle/>
          <a:p>
            <a:r>
              <a:rPr lang="ru-RU" dirty="0" smtClean="0"/>
              <a:t>Самоанализ урока учителем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Краткая характеристика класса</a:t>
            </a:r>
          </a:p>
          <a:p>
            <a:r>
              <a:rPr lang="ru-RU" sz="2800" dirty="0" smtClean="0"/>
              <a:t>Осуществление на уроке индивидуально – дифференцированного подхода </a:t>
            </a:r>
          </a:p>
          <a:p>
            <a:r>
              <a:rPr lang="ru-RU" sz="2800" dirty="0" smtClean="0"/>
              <a:t>Цели и задачи урока</a:t>
            </a:r>
          </a:p>
          <a:p>
            <a:r>
              <a:rPr lang="ru-RU" sz="2800" dirty="0" smtClean="0"/>
              <a:t>Тип урока</a:t>
            </a:r>
          </a:p>
          <a:p>
            <a:r>
              <a:rPr lang="ru-RU" sz="2800" dirty="0" smtClean="0"/>
              <a:t>Этапы урока. Используемые методы, приемы и виды работ на каждом этапе ( обоснованность выбора именно этих приемов, работа ли </a:t>
            </a:r>
            <a:r>
              <a:rPr lang="ru-RU" sz="2800" dirty="0" err="1" smtClean="0"/>
              <a:t>ли</a:t>
            </a:r>
            <a:r>
              <a:rPr lang="ru-RU" sz="2800" dirty="0" smtClean="0"/>
              <a:t> они на решение задач урока, предметная связь урока с жизнью)</a:t>
            </a:r>
          </a:p>
          <a:p>
            <a:r>
              <a:rPr lang="ru-RU" sz="2800" dirty="0" smtClean="0"/>
              <a:t>Достижение поставленной цели ( что удалось, что не удалось, почему)</a:t>
            </a:r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ANIMATE__12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1500174"/>
            <a:ext cx="10477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Clipart\HOME\FAMILY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714620"/>
            <a:ext cx="3000396" cy="207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71934" y="3143248"/>
            <a:ext cx="1143008" cy="928693"/>
          </a:xfrm>
          <a:prstGeom prst="rect">
            <a:avLst/>
          </a:prstGeom>
          <a:solidFill>
            <a:srgbClr val="7D666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FFFFCC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Современный подход к проведению урока в коррекционной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105400"/>
            <a:ext cx="6560234" cy="1752600"/>
          </a:xfrm>
        </p:spPr>
        <p:txBody>
          <a:bodyPr/>
          <a:lstStyle/>
          <a:p>
            <a:r>
              <a:rPr lang="ru-RU" dirty="0" smtClean="0"/>
              <a:t>Методическое объединение учителей</a:t>
            </a:r>
            <a:endParaRPr lang="ru-RU" dirty="0"/>
          </a:p>
        </p:txBody>
      </p:sp>
      <p:pic>
        <p:nvPicPr>
          <p:cNvPr id="5" name="Рисунок 4" descr="D:\Clipart\HOME\BOOK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071942"/>
            <a:ext cx="1071570" cy="714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d00689_.wmf"/>
          <p:cNvPicPr>
            <a:picLocks noChangeAspect="1" noChangeArrowheads="1"/>
          </p:cNvPicPr>
          <p:nvPr/>
        </p:nvPicPr>
        <p:blipFill>
          <a:blip r:embed="rId4"/>
          <a:srcRect b="21486"/>
          <a:stretch>
            <a:fillRect/>
          </a:stretch>
        </p:blipFill>
        <p:spPr bwMode="auto">
          <a:xfrm>
            <a:off x="4214810" y="3071810"/>
            <a:ext cx="868814" cy="1252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 подготовке анализа посещенного урока обратить внимание на: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5429264"/>
          </a:xfrm>
        </p:spPr>
        <p:txBody>
          <a:bodyPr>
            <a:noAutofit/>
          </a:bodyPr>
          <a:lstStyle/>
          <a:p>
            <a:r>
              <a:rPr lang="ru-RU" sz="1900" dirty="0" smtClean="0"/>
              <a:t>Методы деятельности учителя на уроке: привлечение учащихся для подготовки средств к уроку, индивидуализация обучения, Приемы удержания внимания, действия при обнаружении ошибки , учет уровня подготовленности класса</a:t>
            </a:r>
          </a:p>
          <a:p>
            <a:r>
              <a:rPr lang="ru-RU" sz="1900" dirty="0" smtClean="0"/>
              <a:t>Методы формирования и закрепления интереса к материалу: стимулирование деятельности учащихся, методы обучения, используемые на уроке</a:t>
            </a:r>
          </a:p>
          <a:p>
            <a:r>
              <a:rPr lang="ru-RU" sz="1900" dirty="0" smtClean="0"/>
              <a:t>Работа учащихся на уроке: степень интереса к изучаемому материалу, активность, самостоятельность, усвоение смысла действий</a:t>
            </a:r>
          </a:p>
          <a:p>
            <a:r>
              <a:rPr lang="ru-RU" sz="1900" dirty="0" smtClean="0"/>
              <a:t>Эффективность обучения: насыщенность учебного времени, отсутствие постороннего материала, оптимальность выбора  средств и приемов обучения,</a:t>
            </a:r>
          </a:p>
          <a:p>
            <a:r>
              <a:rPr lang="ru-RU" sz="1900" dirty="0" smtClean="0"/>
              <a:t>Взаимоотношения учителя и учащихся ,организованность и дисциплинированность учащихся</a:t>
            </a:r>
          </a:p>
          <a:p>
            <a:r>
              <a:rPr lang="ru-RU" sz="1900" dirty="0" smtClean="0"/>
              <a:t>Обратная связь: Объективность оценки, Трудоемкость домашнего задания</a:t>
            </a:r>
          </a:p>
          <a:p>
            <a:r>
              <a:rPr lang="ru-RU" sz="1900" dirty="0" smtClean="0"/>
              <a:t>Воспитательный эффект урока (воспитательные методы и приемы замеченные вами)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Успехов!!!</a:t>
            </a:r>
            <a:endParaRPr lang="ru-RU" dirty="0"/>
          </a:p>
        </p:txBody>
      </p:sp>
      <p:pic>
        <p:nvPicPr>
          <p:cNvPr id="4" name="Содержимое 3" descr="ANIMATE__196_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1372686"/>
            <a:ext cx="2381265" cy="46892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56436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«Не потеряй на уроке ни одной минуты, ни одного мгновения без активного умственного труда – что может быть глупее в таком тонком деле, как воспитание человека…</a:t>
            </a:r>
            <a:br>
              <a:rPr lang="ru-RU" dirty="0" smtClean="0"/>
            </a:br>
            <a:r>
              <a:rPr lang="ru-RU" dirty="0" smtClean="0"/>
              <a:t>В.А. Сухомлинский</a:t>
            </a:r>
            <a:endParaRPr lang="ru-RU" dirty="0"/>
          </a:p>
        </p:txBody>
      </p:sp>
      <p:pic>
        <p:nvPicPr>
          <p:cNvPr id="4" name="Рисунок 3" descr="ANIMATE__76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14290"/>
            <a:ext cx="1357322" cy="1184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Современный урок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/>
          <a:lstStyle/>
          <a:p>
            <a:r>
              <a:rPr lang="ru-RU" sz="3600" dirty="0" smtClean="0"/>
              <a:t>Современный урок- это педагогическое творчество, учитель вносит в него своё творчество, свой методический почерк</a:t>
            </a:r>
          </a:p>
          <a:p>
            <a:r>
              <a:rPr lang="ru-RU" sz="3600" dirty="0" smtClean="0"/>
              <a:t>Качество урока зависит от того, насколько он подготовлен.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ANIMATE__145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643446"/>
            <a:ext cx="2116682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Традиционные (стандартные) типы уроков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39"/>
            <a:ext cx="8229600" cy="417227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Изучение нового материала</a:t>
            </a:r>
          </a:p>
          <a:p>
            <a:r>
              <a:rPr lang="ru-RU" sz="3600" dirty="0" smtClean="0"/>
              <a:t>Формирование и закрепление знаний</a:t>
            </a:r>
          </a:p>
          <a:p>
            <a:r>
              <a:rPr lang="ru-RU" sz="3600" dirty="0" smtClean="0"/>
              <a:t>Обобщение и систематизация знаний</a:t>
            </a:r>
          </a:p>
          <a:p>
            <a:r>
              <a:rPr lang="ru-RU" sz="3600" dirty="0" smtClean="0"/>
              <a:t>Проверка и оценка знаний</a:t>
            </a:r>
          </a:p>
          <a:p>
            <a:r>
              <a:rPr lang="ru-RU" sz="3600" dirty="0" smtClean="0"/>
              <a:t>Комбинированный урок</a:t>
            </a:r>
            <a:endParaRPr lang="ru-RU" sz="3600" dirty="0"/>
          </a:p>
        </p:txBody>
      </p:sp>
      <p:pic>
        <p:nvPicPr>
          <p:cNvPr id="4" name="Рисунок 3" descr="ANIMATE__22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572008"/>
            <a:ext cx="1954536" cy="1809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Нтрадиционные</a:t>
            </a:r>
            <a:r>
              <a:rPr lang="ru-RU" dirty="0" smtClean="0"/>
              <a:t> формы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Урок- семинар</a:t>
            </a:r>
          </a:p>
          <a:p>
            <a:r>
              <a:rPr lang="ru-RU" dirty="0" smtClean="0"/>
              <a:t>Урок-диспут</a:t>
            </a:r>
          </a:p>
          <a:p>
            <a:r>
              <a:rPr lang="ru-RU" dirty="0" smtClean="0"/>
              <a:t>Урок- дискуссия</a:t>
            </a:r>
          </a:p>
          <a:p>
            <a:r>
              <a:rPr lang="ru-RU" dirty="0" smtClean="0"/>
              <a:t>Урок- лекция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Уроки , которые подходят для коррекционных школ</a:t>
            </a:r>
            <a:endParaRPr lang="ru-RU" dirty="0" smtClean="0"/>
          </a:p>
          <a:p>
            <a:r>
              <a:rPr lang="ru-RU" dirty="0" smtClean="0"/>
              <a:t>Урок- игра</a:t>
            </a:r>
          </a:p>
          <a:p>
            <a:r>
              <a:rPr lang="ru-RU" dirty="0" smtClean="0"/>
              <a:t>Урок- диалог</a:t>
            </a:r>
          </a:p>
          <a:p>
            <a:r>
              <a:rPr lang="ru-RU" dirty="0" smtClean="0"/>
              <a:t>Урок- сказка</a:t>
            </a:r>
          </a:p>
          <a:p>
            <a:r>
              <a:rPr lang="ru-RU" dirty="0" smtClean="0"/>
              <a:t>Урок- экскурсия</a:t>
            </a:r>
          </a:p>
          <a:p>
            <a:r>
              <a:rPr lang="ru-RU" dirty="0" smtClean="0"/>
              <a:t>Урок- путешествие и др.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ANIMATE__201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3786190"/>
            <a:ext cx="2571768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071678"/>
            <a:ext cx="8229600" cy="452628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Образовательные</a:t>
            </a:r>
          </a:p>
          <a:p>
            <a:r>
              <a:rPr lang="ru-RU" sz="4400" dirty="0" smtClean="0"/>
              <a:t>Коррекционное   - развивающие</a:t>
            </a:r>
          </a:p>
          <a:p>
            <a:r>
              <a:rPr lang="ru-RU" sz="4400" dirty="0" smtClean="0"/>
              <a:t>Воспитывающие</a:t>
            </a:r>
            <a:endParaRPr lang="ru-RU" sz="4400" dirty="0"/>
          </a:p>
        </p:txBody>
      </p:sp>
      <p:pic>
        <p:nvPicPr>
          <p:cNvPr id="4" name="Рисунок 3" descr="ANIMATE__79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143116"/>
            <a:ext cx="2074095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Образовательные ( рассказать о.., познакомить с.., дать понятие о..,  учить решать.., учить писать…, вычислять, измерять, изготавливать, пользоваться, составлять и т.д.</a:t>
            </a:r>
          </a:p>
          <a:p>
            <a:r>
              <a:rPr lang="ru-RU" dirty="0" smtClean="0"/>
              <a:t>В задачи закладываются и впоследствии реализуются  теоретические знания и практические умения.</a:t>
            </a:r>
            <a:endParaRPr lang="ru-RU" dirty="0"/>
          </a:p>
        </p:txBody>
      </p:sp>
      <p:pic>
        <p:nvPicPr>
          <p:cNvPr id="6" name="Рисунок 5" descr="ANIMATE__4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85728"/>
            <a:ext cx="1571636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Коррекционное –развивающие 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Корригировать и развивать …(</a:t>
            </a:r>
            <a:r>
              <a:rPr lang="ru-RU" dirty="0" err="1" smtClean="0"/>
              <a:t>аналитико</a:t>
            </a:r>
            <a:r>
              <a:rPr lang="ru-RU" dirty="0" smtClean="0"/>
              <a:t> – синтетическую деятельность на основе работы с предложениями деформированного текста, наглядно – образное мышление, словесно – логическое мышление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5" name="Рисунок 4" descr="вп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3714752"/>
            <a:ext cx="1754437" cy="26774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784</Words>
  <Application>Microsoft Office PowerPoint</Application>
  <PresentationFormat>Экран (4:3)</PresentationFormat>
  <Paragraphs>119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Литейная</vt:lpstr>
      <vt:lpstr>Слайд 1</vt:lpstr>
      <vt:lpstr>Современный подход к проведению урока в коррекционной школе</vt:lpstr>
      <vt:lpstr>«Не потеряй на уроке ни одной минуты, ни одного мгновения без активного умственного труда – что может быть глупее в таком тонком деле, как воспитание человека… В.А. Сухомлинский</vt:lpstr>
      <vt:lpstr>Современный урок</vt:lpstr>
      <vt:lpstr>Традиционные (стандартные) типы уроков</vt:lpstr>
      <vt:lpstr>Нтрадиционные формы урока</vt:lpstr>
      <vt:lpstr>Цели урока</vt:lpstr>
      <vt:lpstr>Задачи</vt:lpstr>
      <vt:lpstr>Коррекционное –развивающие  задачи</vt:lpstr>
      <vt:lpstr>Воспитывающие зачачи</vt:lpstr>
      <vt:lpstr>Формы работы на уроке</vt:lpstr>
      <vt:lpstr>Классификация методов обучения  </vt:lpstr>
      <vt:lpstr>Слайд 13</vt:lpstr>
      <vt:lpstr>Этапы урока</vt:lpstr>
      <vt:lpstr>Классификация вопросов  по М.Ф. Гнездилову</vt:lpstr>
      <vt:lpstr>Классификация характера обучения</vt:lpstr>
      <vt:lpstr>Слайд 17</vt:lpstr>
      <vt:lpstr>Подготовка к уроку</vt:lpstr>
      <vt:lpstr>Самоанализ урока учителем</vt:lpstr>
      <vt:lpstr>При подготовке анализа посещенного урока обратить внимание на: </vt:lpstr>
      <vt:lpstr>Успехов!!!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подход к проведению урока в коррекционной школе</dc:title>
  <dc:creator>Зам</dc:creator>
  <cp:lastModifiedBy>Зам</cp:lastModifiedBy>
  <cp:revision>20</cp:revision>
  <dcterms:created xsi:type="dcterms:W3CDTF">2009-10-05T10:54:32Z</dcterms:created>
  <dcterms:modified xsi:type="dcterms:W3CDTF">2009-10-06T04:19:22Z</dcterms:modified>
</cp:coreProperties>
</file>