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5" r:id="rId4"/>
    <p:sldId id="269" r:id="rId5"/>
    <p:sldId id="262" r:id="rId6"/>
    <p:sldId id="261" r:id="rId7"/>
    <p:sldId id="266" r:id="rId8"/>
    <p:sldId id="267" r:id="rId9"/>
    <p:sldId id="268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cat>
            <c:strRef>
              <c:f>Лист1!$A$1:$K$1</c:f>
              <c:strCache>
                <c:ptCount val="11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  <c:pt idx="4">
                  <c:v>5 класс</c:v>
                </c:pt>
                <c:pt idx="5">
                  <c:v>6 класс</c:v>
                </c:pt>
                <c:pt idx="6">
                  <c:v>7 класс</c:v>
                </c:pt>
                <c:pt idx="7">
                  <c:v>8 класс</c:v>
                </c:pt>
                <c:pt idx="8">
                  <c:v>9 класс</c:v>
                </c:pt>
                <c:pt idx="9">
                  <c:v>10 класс</c:v>
                </c:pt>
                <c:pt idx="10">
                  <c:v>11 класс</c:v>
                </c:pt>
              </c:strCache>
            </c:strRef>
          </c:cat>
          <c:val>
            <c:numRef>
              <c:f>Лист1!$A$2:$K$2</c:f>
              <c:numCache>
                <c:formatCode>General</c:formatCode>
                <c:ptCount val="11"/>
                <c:pt idx="0">
                  <c:v>3.2</c:v>
                </c:pt>
                <c:pt idx="1">
                  <c:v>3</c:v>
                </c:pt>
                <c:pt idx="2">
                  <c:v>2.5</c:v>
                </c:pt>
                <c:pt idx="3">
                  <c:v>2.6</c:v>
                </c:pt>
                <c:pt idx="4">
                  <c:v>2</c:v>
                </c:pt>
                <c:pt idx="5">
                  <c:v>1.4</c:v>
                </c:pt>
                <c:pt idx="6">
                  <c:v>1</c:v>
                </c:pt>
                <c:pt idx="7">
                  <c:v>0.9</c:v>
                </c:pt>
                <c:pt idx="8">
                  <c:v>1</c:v>
                </c:pt>
                <c:pt idx="9">
                  <c:v>1.2</c:v>
                </c:pt>
                <c:pt idx="10">
                  <c:v>0.7000000000000004</c:v>
                </c:pt>
              </c:numCache>
            </c:numRef>
          </c:val>
        </c:ser>
        <c:axId val="76684672"/>
        <c:axId val="77407360"/>
      </c:barChart>
      <c:catAx>
        <c:axId val="7668467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77407360"/>
        <c:crosses val="autoZero"/>
        <c:auto val="1"/>
        <c:lblAlgn val="ctr"/>
        <c:lblOffset val="100"/>
      </c:catAx>
      <c:valAx>
        <c:axId val="77407360"/>
        <c:scaling>
          <c:orientation val="minMax"/>
        </c:scaling>
        <c:axPos val="l"/>
        <c:majorGridlines/>
        <c:numFmt formatCode="General" sourceLinked="1"/>
        <c:tickLblPos val="nextTo"/>
        <c:crossAx val="766846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42D3-D868-4059-9F24-FEA9A54320A0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802-7CBC-445B-8B66-5338B7454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42D3-D868-4059-9F24-FEA9A54320A0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802-7CBC-445B-8B66-5338B7454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42D3-D868-4059-9F24-FEA9A54320A0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802-7CBC-445B-8B66-5338B7454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42D3-D868-4059-9F24-FEA9A54320A0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802-7CBC-445B-8B66-5338B7454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42D3-D868-4059-9F24-FEA9A54320A0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802-7CBC-445B-8B66-5338B7454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42D3-D868-4059-9F24-FEA9A54320A0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802-7CBC-445B-8B66-5338B7454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42D3-D868-4059-9F24-FEA9A54320A0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802-7CBC-445B-8B66-5338B7454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42D3-D868-4059-9F24-FEA9A54320A0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802-7CBC-445B-8B66-5338B7454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42D3-D868-4059-9F24-FEA9A54320A0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802-7CBC-445B-8B66-5338B7454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42D3-D868-4059-9F24-FEA9A54320A0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802-7CBC-445B-8B66-5338B7454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42D3-D868-4059-9F24-FEA9A54320A0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802-7CBC-445B-8B66-5338B7454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A42D3-D868-4059-9F24-FEA9A54320A0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87802-7CBC-445B-8B66-5338B7454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3116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ГБОУ ДПО (ПК) С МРИО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XIII Республиканская  научно-практическая конференция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«Инновации в системе образования Республики Мордовия</a:t>
            </a:r>
            <a:r>
              <a:rPr lang="ru-RU" sz="2400" b="1" dirty="0" smtClean="0">
                <a:solidFill>
                  <a:srgbClr val="FFFF00"/>
                </a:solidFill>
              </a:rPr>
              <a:t>»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/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Республиканская дискуссионная площадка</a:t>
            </a:r>
            <a:r>
              <a:rPr lang="ru-RU" sz="2400" b="1" dirty="0">
                <a:solidFill>
                  <a:srgbClr val="FFFF00"/>
                </a:solidFill>
              </a:rPr>
              <a:t/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МБОУ «Марьяновская средняя общеобразовательная школа</a:t>
            </a:r>
            <a:r>
              <a:rPr lang="ru-RU" sz="2400" b="1" dirty="0" smtClean="0">
                <a:solidFill>
                  <a:srgbClr val="FFFF00"/>
                </a:solidFill>
              </a:rPr>
              <a:t>»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/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4500570"/>
            <a:ext cx="3286148" cy="182403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Форма проведения – в режиме видеоконференции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143380"/>
            <a:ext cx="4498975" cy="242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Компьютер не заменит живого общения, театров, </a:t>
            </a:r>
            <a:r>
              <a:rPr lang="ru-RU" b="1" i="1" dirty="0" smtClean="0">
                <a:solidFill>
                  <a:srgbClr val="0070C0"/>
                </a:solidFill>
              </a:rPr>
              <a:t>книг…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1763" y="1600200"/>
            <a:ext cx="76604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err="1" smtClean="0">
                <a:solidFill>
                  <a:schemeClr val="bg1"/>
                </a:solidFill>
              </a:rPr>
              <a:t>Здоровьесбережение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в условиях компьютеризации школьного образования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143248"/>
            <a:ext cx="3286148" cy="317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929190" y="3286124"/>
            <a:ext cx="3757610" cy="2857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chemeClr val="bg1">
                    <a:lumMod val="85000"/>
                  </a:schemeClr>
                </a:solidFill>
              </a:rPr>
              <a:t>Докладчик: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bg1">
                    <a:lumMod val="85000"/>
                  </a:schemeClr>
                </a:solidFill>
              </a:rPr>
              <a:t>учитель информатики  и ИКТ </a:t>
            </a:r>
            <a:endParaRPr lang="ru-RU" sz="18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chemeClr val="bg1">
                    <a:lumMod val="85000"/>
                  </a:schemeClr>
                </a:solidFill>
              </a:rPr>
              <a:t>    МБОУ «Марьяновская СОШ» </a:t>
            </a:r>
          </a:p>
          <a:p>
            <a:pPr algn="ctr">
              <a:buNone/>
            </a:pPr>
            <a:r>
              <a:rPr lang="ru-RU" sz="1800" b="1" dirty="0" err="1" smtClean="0">
                <a:solidFill>
                  <a:schemeClr val="bg1">
                    <a:lumMod val="85000"/>
                  </a:schemeClr>
                </a:solidFill>
              </a:rPr>
              <a:t>Морозкина</a:t>
            </a:r>
            <a:endParaRPr lang="ru-RU" sz="18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chemeClr val="bg1">
                    <a:lumMod val="85000"/>
                  </a:schemeClr>
                </a:solidFill>
              </a:rPr>
              <a:t> Галина Геннадьевна</a:t>
            </a:r>
            <a:endParaRPr lang="ru-RU" sz="18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929066"/>
            <a:ext cx="3191077" cy="230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66" y="3286123"/>
            <a:ext cx="8729634" cy="335758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1700" b="1" i="1" dirty="0" smtClean="0"/>
              <a:t>количество компьютеров – 22, из них:</a:t>
            </a:r>
          </a:p>
          <a:p>
            <a:pPr>
              <a:buFont typeface="Wingdings" pitchFamily="2" charset="2"/>
              <a:buChar char="Ø"/>
            </a:pPr>
            <a:r>
              <a:rPr lang="ru-RU" sz="1700" b="1" i="1" dirty="0" smtClean="0"/>
              <a:t>используются </a:t>
            </a:r>
            <a:r>
              <a:rPr lang="ru-RU" sz="1700" b="1" i="1" dirty="0"/>
              <a:t>в образовательном процессе – 20</a:t>
            </a:r>
          </a:p>
          <a:p>
            <a:pPr>
              <a:buFont typeface="Wingdings" pitchFamily="2" charset="2"/>
              <a:buChar char="Ø"/>
            </a:pPr>
            <a:r>
              <a:rPr lang="ru-RU" sz="1700" b="1" i="1" dirty="0"/>
              <a:t>используются в административных целях – 2;</a:t>
            </a:r>
          </a:p>
          <a:p>
            <a:pPr>
              <a:buFont typeface="Wingdings" pitchFamily="2" charset="2"/>
              <a:buChar char="Ø"/>
            </a:pPr>
            <a:r>
              <a:rPr lang="ru-RU" sz="1700" b="1" i="1" dirty="0"/>
              <a:t>- компьютерные классы – 1 класс (количество компьютеров в нем -   12);</a:t>
            </a:r>
          </a:p>
          <a:p>
            <a:pPr>
              <a:buFont typeface="Wingdings" pitchFamily="2" charset="2"/>
              <a:buChar char="Ø"/>
            </a:pPr>
            <a:r>
              <a:rPr lang="ru-RU" sz="1700" b="1" i="1" dirty="0"/>
              <a:t>- рабочее место библиотекаря – 1;</a:t>
            </a:r>
          </a:p>
          <a:p>
            <a:pPr>
              <a:buFont typeface="Wingdings" pitchFamily="2" charset="2"/>
              <a:buChar char="Ø"/>
            </a:pPr>
            <a:r>
              <a:rPr lang="ru-RU" sz="1700" b="1" i="1" dirty="0"/>
              <a:t>- </a:t>
            </a:r>
            <a:r>
              <a:rPr lang="ru-RU" sz="1700" b="1" i="1" dirty="0" err="1"/>
              <a:t>мультимедийные</a:t>
            </a:r>
            <a:r>
              <a:rPr lang="ru-RU" sz="1700" b="1" i="1" dirty="0"/>
              <a:t> проекторы - 6;</a:t>
            </a:r>
          </a:p>
          <a:p>
            <a:pPr>
              <a:buFont typeface="Wingdings" pitchFamily="2" charset="2"/>
              <a:buChar char="Ø"/>
            </a:pPr>
            <a:r>
              <a:rPr lang="ru-RU" sz="1700" b="1" i="1" dirty="0"/>
              <a:t>- принтеры  - 7;</a:t>
            </a:r>
          </a:p>
          <a:p>
            <a:pPr>
              <a:buFont typeface="Wingdings" pitchFamily="2" charset="2"/>
              <a:buChar char="Ø"/>
            </a:pPr>
            <a:r>
              <a:rPr lang="ru-RU" sz="1700" b="1" i="1" dirty="0"/>
              <a:t>- </a:t>
            </a:r>
            <a:r>
              <a:rPr lang="ru-RU" sz="1700" b="1" i="1" dirty="0" err="1"/>
              <a:t>мультимедийные</a:t>
            </a:r>
            <a:r>
              <a:rPr lang="ru-RU" sz="1700" b="1" i="1" dirty="0"/>
              <a:t> продукты –  более 300 шт.;</a:t>
            </a:r>
          </a:p>
          <a:p>
            <a:pPr>
              <a:buFont typeface="Wingdings" pitchFamily="2" charset="2"/>
              <a:buChar char="Ø"/>
            </a:pPr>
            <a:r>
              <a:rPr lang="ru-RU" sz="1700" b="1" i="1" dirty="0"/>
              <a:t>- подключено к сети Интернет – 20;</a:t>
            </a:r>
          </a:p>
          <a:p>
            <a:pPr>
              <a:buFont typeface="Wingdings" pitchFamily="2" charset="2"/>
              <a:buChar char="Ø"/>
            </a:pPr>
            <a:r>
              <a:rPr lang="ru-RU" sz="1700" b="1" i="1" dirty="0"/>
              <a:t>- интерактивные доски – 3;</a:t>
            </a:r>
          </a:p>
          <a:p>
            <a:pPr>
              <a:buFont typeface="Wingdings" pitchFamily="2" charset="2"/>
              <a:buChar char="Ø"/>
            </a:pPr>
            <a:r>
              <a:rPr lang="ru-RU" sz="1700" b="1" i="1" dirty="0"/>
              <a:t>Документ-камера -1,</a:t>
            </a:r>
          </a:p>
          <a:p>
            <a:pPr>
              <a:buFont typeface="Wingdings" pitchFamily="2" charset="2"/>
              <a:buChar char="Ø"/>
            </a:pPr>
            <a:r>
              <a:rPr lang="ru-RU" sz="1700" b="1" i="1" dirty="0"/>
              <a:t>- локальная сеть 1,</a:t>
            </a:r>
          </a:p>
          <a:p>
            <a:pPr>
              <a:buFont typeface="Wingdings" pitchFamily="2" charset="2"/>
              <a:buChar char="Ø"/>
            </a:pPr>
            <a:r>
              <a:rPr lang="ru-RU" sz="1700" b="1" i="1" dirty="0"/>
              <a:t> - сеть </a:t>
            </a:r>
            <a:r>
              <a:rPr lang="ru-RU" sz="1700" b="1" i="1" dirty="0" err="1"/>
              <a:t>Wi-Fi</a:t>
            </a:r>
            <a:endParaRPr lang="ru-RU" sz="1700" b="1" i="1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57166"/>
            <a:ext cx="6000792" cy="286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63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В  школе  работают ИКТ -оборудованные    кабинеты: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-     химии и  биологии;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-     информатики;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-    начальных классов  3 ;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-        актовый зал.</a:t>
            </a:r>
            <a:br>
              <a:rPr lang="ru-RU" sz="2000" b="1" dirty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29600" cy="388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2582858"/>
          </a:xfrm>
        </p:spPr>
        <p:txBody>
          <a:bodyPr>
            <a:noAutofit/>
          </a:bodyPr>
          <a:lstStyle/>
          <a:p>
            <a:r>
              <a:rPr lang="ru-RU" sz="1800" b="1" i="1" dirty="0"/>
              <a:t>Если научить ребёнка ещё в школе грамотно использовать информационные коммуникационные технологии, то есть повысить уровень ИКТ компетентности (способность грамотно применять свои знания и умения работы с информацией)</a:t>
            </a:r>
            <a:r>
              <a:rPr lang="ru-RU" sz="2800" dirty="0"/>
              <a:t>,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57166"/>
            <a:ext cx="4429124" cy="332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86124"/>
            <a:ext cx="4279648" cy="315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286380" y="4214818"/>
            <a:ext cx="33575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то   это сможет помочь ему </a:t>
            </a:r>
          </a:p>
          <a:p>
            <a:r>
              <a:rPr lang="ru-RU" b="1" i="1" dirty="0" smtClean="0"/>
              <a:t>с меньшими силами, более увлечённо и осознанно получать знания в школе.</a:t>
            </a:r>
            <a:br>
              <a:rPr lang="ru-RU" b="1" i="1" dirty="0" smtClean="0"/>
            </a:b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857256"/>
          </a:xfrm>
        </p:spPr>
        <p:txBody>
          <a:bodyPr>
            <a:noAutofit/>
          </a:bodyPr>
          <a:lstStyle/>
          <a:p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2400" b="1" i="1" dirty="0" smtClean="0"/>
              <a:t>ИНТЕРАКТИВНЫЕ ДОСКИ: ДОСТОЯНИЕ СОВРЕМЕННОГО ОБРАЗОВАНИЯ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Опыт работы 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педагогов нашей школы показывает, что   интерактивные доски являются отличным дополнением к традиционным школьным доскам и компьютерам. За счет того, что материал подается в интерактивном режиме, существенно улучшается коммуникативное взаимодействие с учениками, что позволяет быстрее и эффективнее доводить до них информацию. Соответственно, улучшается качество образования.</a:t>
            </a:r>
            <a:b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1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286124"/>
            <a:ext cx="5285246" cy="322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373239"/>
            <a:ext cx="4427065" cy="311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Проект«Здоровье»:  действует с 2008 года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525963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</a:rPr>
              <a:t>организация учёта динамики работоспособности школьников во время учебно-воспитательного процесса;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</a:rPr>
              <a:t>повышение компетентности и уровня знаний педагогов и администрации в области педагогики, физиологии, психологии, экологии по </a:t>
            </a:r>
            <a:r>
              <a:rPr lang="ru-RU" sz="1600" b="1" dirty="0" err="1">
                <a:solidFill>
                  <a:schemeClr val="bg1"/>
                </a:solidFill>
              </a:rPr>
              <a:t>здоровьесберегающему</a:t>
            </a:r>
            <a:r>
              <a:rPr lang="ru-RU" sz="1600" b="1" dirty="0">
                <a:solidFill>
                  <a:schemeClr val="bg1"/>
                </a:solidFill>
              </a:rPr>
              <a:t> сопровождению учебно-воспитательного процесса;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</a:rPr>
              <a:t>организация сочетания труда и отдыха во время учебно-воспитательного процесса;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</a:rPr>
              <a:t>организация чередования различных видов </a:t>
            </a:r>
            <a:r>
              <a:rPr lang="ru-RU" sz="1600" b="1" dirty="0" smtClean="0">
                <a:solidFill>
                  <a:schemeClr val="bg1"/>
                </a:solidFill>
              </a:rPr>
              <a:t>деятельности</a:t>
            </a:r>
            <a:r>
              <a:rPr lang="ru-RU" sz="1600" b="1" dirty="0">
                <a:solidFill>
                  <a:schemeClr val="bg1"/>
                </a:solidFill>
              </a:rPr>
              <a:t>;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</a:rPr>
              <a:t>организация динамических пауз во время обучения.</a:t>
            </a:r>
          </a:p>
          <a:p>
            <a:pPr>
              <a:buFont typeface="Wingdings" pitchFamily="2" charset="2"/>
              <a:buChar char="§"/>
            </a:pP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Элементы единого образовательного пространства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543560" cy="4525963"/>
          </a:xfrm>
        </p:spPr>
        <p:txBody>
          <a:bodyPr>
            <a:normAutofit fontScale="550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контроля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здоровьесбережения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в рамках реализации методических систем обучения с использованием компьютерной техники;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методико-психологического обеспечения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здоровьесберегающего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сопровождения обучения с использованием средств ИКТ;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совершенствования учебно-воспитательного процесса с использованием 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       средств ИКТ с целью сохранения здоровья школьников;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методико-профилактического обеспечения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здоровьесберегающего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сопровождения процесса обучения;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планирования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здоровьесберегающего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сопровождения учебно-воспитательного процесса в области использования средств ИКТ;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отбора и использования средств обучения, не наносящих вред здоровью школьников.</a:t>
            </a:r>
          </a:p>
          <a:p>
            <a:pPr>
              <a:buFont typeface="Wingdings" pitchFamily="2" charset="2"/>
              <a:buChar char="v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285992"/>
            <a:ext cx="267631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Итоги школьного анкетирования</a:t>
            </a:r>
            <a:endParaRPr lang="ru-RU" b="1" i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320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ГБОУ ДПО (ПК) С МРИО XIII Республиканская  научно-практическая конференция  «Инновации в системе образования Республики Мордовия»   Республиканская дискуссионная площадка МБОУ «Марьяновская средняя общеобразовательная школа»    </vt:lpstr>
      <vt:lpstr>      Здоровьесбережение в условиях компьютеризации школьного образования                     </vt:lpstr>
      <vt:lpstr> </vt:lpstr>
      <vt:lpstr>В  школе  работают ИКТ -оборудованные    кабинеты: -     химии и  биологии; -     информатики; -    начальных классов  3 ; -        актовый зал. </vt:lpstr>
      <vt:lpstr>Если научить ребёнка ещё в школе грамотно использовать информационные коммуникационные технологии, то есть повысить уровень ИКТ компетентности (способность грамотно применять свои знания и умения работы с информацией), </vt:lpstr>
      <vt:lpstr>        ИНТЕРАКТИВНЫЕ ДОСКИ: ДОСТОЯНИЕ СОВРЕМЕННОГО ОБРАЗОВАНИЯ   Опыт работы педагогов нашей школы показывает, что   интерактивные доски являются отличным дополнением к традиционным школьным доскам и компьютерам. За счет того, что материал подается в интерактивном режиме, существенно улучшается коммуникативное взаимодействие с учениками, что позволяет быстрее и эффективнее доводить до них информацию. Соответственно, улучшается качество образования. </vt:lpstr>
      <vt:lpstr>Проект«Здоровье»:  действует с 2008 года</vt:lpstr>
      <vt:lpstr>Элементы единого образовательного пространства</vt:lpstr>
      <vt:lpstr>Итоги школьного анкетирования</vt:lpstr>
      <vt:lpstr>Компьютер не заменит живого общения, театров, книг…</vt:lpstr>
    </vt:vector>
  </TitlesOfParts>
  <Company>Офис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ДПО (ПК) С МРИО XIII Республиканская  научно-практическая конференция  «Инновации в системе образования Республики Мордовия»   Республиканская дискуссионная площадка МБОУ «Марьяновская средняя общеобразовательная школа»    </dc:title>
  <dc:creator>Галина</dc:creator>
  <cp:lastModifiedBy>Галина</cp:lastModifiedBy>
  <cp:revision>24</cp:revision>
  <dcterms:created xsi:type="dcterms:W3CDTF">2014-05-20T17:29:19Z</dcterms:created>
  <dcterms:modified xsi:type="dcterms:W3CDTF">2014-07-08T17:07:11Z</dcterms:modified>
</cp:coreProperties>
</file>