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B2BB9-CE32-491F-A4D1-9EE4B1365F5D}" type="datetimeFigureOut">
              <a:rPr lang="ru-RU" smtClean="0"/>
              <a:pPr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9CDE6-B3D7-4679-A896-E586210A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Обоснование перехода на обучение </a:t>
            </a:r>
            <a:r>
              <a:rPr lang="ru-RU" b="1" i="1" u="sng" dirty="0" smtClean="0">
                <a:solidFill>
                  <a:srgbClr val="FF0000"/>
                </a:solidFill>
                <a:latin typeface="+mn-lt"/>
              </a:rPr>
              <a:t>обществознанию</a:t>
            </a:r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 по </a:t>
            </a:r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линии </a:t>
            </a:r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учебников по ред. академика РАО Г.А. </a:t>
            </a:r>
            <a:r>
              <a:rPr lang="ru-RU" b="1" i="1" dirty="0" err="1" smtClean="0">
                <a:solidFill>
                  <a:srgbClr val="FF0000"/>
                </a:solidFill>
                <a:latin typeface="+mn-lt"/>
              </a:rPr>
              <a:t>Бордовского</a:t>
            </a:r>
            <a:r>
              <a:rPr lang="ru-RU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+mn-lt"/>
              </a:rPr>
            </a:br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 Издательского центра «</a:t>
            </a:r>
            <a:r>
              <a:rPr lang="ru-RU" b="1" i="1" dirty="0" err="1" smtClean="0">
                <a:solidFill>
                  <a:srgbClr val="FF0000"/>
                </a:solidFill>
                <a:latin typeface="+mn-lt"/>
              </a:rPr>
              <a:t>Вентана-Граф</a:t>
            </a:r>
            <a:r>
              <a:rPr lang="ru-RU" b="1" i="1" dirty="0" smtClean="0">
                <a:solidFill>
                  <a:srgbClr val="FF0000"/>
                </a:solidFill>
                <a:latin typeface="+mn-lt"/>
              </a:rPr>
              <a:t>»</a:t>
            </a:r>
            <a:r>
              <a:rPr lang="ru-RU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+mn-lt"/>
              </a:rPr>
            </a:br>
            <a:r>
              <a:rPr lang="ru-RU" i="1" dirty="0" smtClean="0">
                <a:solidFill>
                  <a:srgbClr val="FF0000"/>
                </a:solidFill>
                <a:latin typeface="+mn-lt"/>
              </a:rPr>
              <a:t> </a:t>
            </a:r>
            <a:br>
              <a:rPr lang="ru-RU" i="1" dirty="0" smtClean="0">
                <a:solidFill>
                  <a:srgbClr val="FF0000"/>
                </a:solidFill>
                <a:latin typeface="+mn-lt"/>
              </a:rPr>
            </a:br>
            <a:endParaRPr lang="ru-RU" i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18487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Введение к учебнику (что, зачем  и как учить?)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Разделение на разделы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ru-RU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Заключение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Задания по типу ЕГЭ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Словарь или Указатель основных понятий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Дополнительные источники информации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Анкета для учащихся 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Страничка для родителей</a:t>
            </a:r>
          </a:p>
          <a:p>
            <a:pPr eaLnBrk="1" hangingPunct="1">
              <a:lnSpc>
                <a:spcPct val="90000"/>
              </a:lnSpc>
            </a:pPr>
            <a:endParaRPr lang="ru-RU" sz="2800" b="1" dirty="0" smtClean="0">
              <a:solidFill>
                <a:schemeClr val="hlink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7064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+mn-lt"/>
              </a:rPr>
              <a:t>ОБЩАЯ СТРУКТУРА УЧЕБНИКОВ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827583" y="1196975"/>
            <a:ext cx="8137029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Вопросы на актуализацию знаний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 (опора на </a:t>
            </a:r>
            <a:r>
              <a:rPr lang="ru-RU" sz="2800" dirty="0" err="1" smtClean="0"/>
              <a:t>внутрипредметные</a:t>
            </a:r>
            <a:r>
              <a:rPr lang="ru-RU" sz="2800" dirty="0" smtClean="0"/>
              <a:t> и </a:t>
            </a:r>
            <a:r>
              <a:rPr lang="ru-RU" sz="2800" dirty="0" err="1" smtClean="0"/>
              <a:t>межпредметные</a:t>
            </a:r>
            <a:r>
              <a:rPr lang="ru-RU" sz="2800" dirty="0" smtClean="0"/>
              <a:t> связи и личный опыт учеников)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Проблемный эпиграф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Разделение параграфа на пункты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Краткие выводы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Основные понятия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b="1" dirty="0" smtClean="0"/>
              <a:t>Вопросы и задания</a:t>
            </a:r>
          </a:p>
          <a:p>
            <a:pPr algn="ctr" eaLnBrk="1" hangingPunct="1">
              <a:lnSpc>
                <a:spcPct val="90000"/>
              </a:lnSpc>
            </a:pPr>
            <a:endParaRPr lang="ru-RU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+mn-lt"/>
              </a:rPr>
              <a:t>ОБЩАЯ СТРУКТУРА ПАРАГРАФА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848"/>
            <a:ext cx="8218487" cy="4463777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 smtClean="0"/>
              <a:t>Проверьте себя </a:t>
            </a:r>
            <a:r>
              <a:rPr lang="ru-RU" sz="3600" b="1" i="1" dirty="0" smtClean="0">
                <a:solidFill>
                  <a:srgbClr val="7030A0"/>
                </a:solidFill>
              </a:rPr>
              <a:t>(репродуктивные)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 smtClean="0"/>
              <a:t>Поймите себя </a:t>
            </a:r>
            <a:r>
              <a:rPr lang="ru-RU" sz="3600" b="1" i="1" dirty="0">
                <a:solidFill>
                  <a:srgbClr val="7030A0"/>
                </a:solidFill>
              </a:rPr>
              <a:t>(рефлексивные)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 smtClean="0"/>
              <a:t>Подумайте </a:t>
            </a:r>
            <a:r>
              <a:rPr lang="ru-RU" sz="3600" b="1" i="1" dirty="0">
                <a:solidFill>
                  <a:srgbClr val="7030A0"/>
                </a:solidFill>
              </a:rPr>
              <a:t>(проблемные)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 smtClean="0"/>
              <a:t>Придумайте </a:t>
            </a:r>
            <a:r>
              <a:rPr lang="ru-RU" sz="3600" b="1" i="1" dirty="0">
                <a:solidFill>
                  <a:srgbClr val="7030A0"/>
                </a:solidFill>
              </a:rPr>
              <a:t>(творческие)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600" b="1" dirty="0" smtClean="0"/>
              <a:t>Узнайте ещё </a:t>
            </a:r>
            <a:r>
              <a:rPr lang="ru-RU" sz="3600" b="1" i="1" dirty="0">
                <a:solidFill>
                  <a:srgbClr val="7030A0"/>
                </a:solidFill>
              </a:rPr>
              <a:t>(расширение образовательного пространства)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287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latin typeface="+mn-lt"/>
              </a:rPr>
              <a:t>ТИПЫ ЗАДАНИЙ</a:t>
            </a:r>
            <a:br>
              <a:rPr lang="ru-RU" sz="3600" b="1" i="1" dirty="0">
                <a:solidFill>
                  <a:srgbClr val="FF0000"/>
                </a:solidFill>
                <a:latin typeface="+mn-lt"/>
              </a:rPr>
            </a:br>
            <a:r>
              <a:rPr lang="ru-RU" sz="3600" b="1" i="1" dirty="0">
                <a:solidFill>
                  <a:srgbClr val="FF0000"/>
                </a:solidFill>
                <a:latin typeface="+mn-lt"/>
              </a:rPr>
              <a:t>(реализуют компетентностный подход)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idx="1"/>
          </p:nvPr>
        </p:nvSpPr>
        <p:spPr>
          <a:xfrm>
            <a:off x="0" y="692696"/>
            <a:ext cx="9144000" cy="638132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</a:rPr>
              <a:t>Четкое соответствие государственному образовательному стандарту </a:t>
            </a: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</a:rPr>
              <a:t>Возможность постепенной подготовки учащихся к ГИА и ЕГЭ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Преемственность не только  в содержании обучения, но и в формировании умений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Авторский коллектив из ученых,  методистов,  практикующих учителей  и родителей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Оптимизированный объем (под часы базисного учебного плана, но с резервным временем)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Активная реализация </a:t>
            </a:r>
            <a:r>
              <a:rPr lang="ru-RU" sz="2400" dirty="0" err="1" smtClean="0"/>
              <a:t>межпредметных</a:t>
            </a:r>
            <a:r>
              <a:rPr lang="ru-RU" sz="2400" dirty="0" smtClean="0"/>
              <a:t> связей с историей, литературой, географией, ОБЖ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Учет регионального компонента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</a:rPr>
              <a:t>Широкий иллюстративный ряд, использование различных видов наглядности</a:t>
            </a: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Опора на жизненный опыт учеников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err="1" smtClean="0"/>
              <a:t>Деятельностный</a:t>
            </a:r>
            <a:r>
              <a:rPr lang="ru-RU" sz="2400" dirty="0" smtClean="0"/>
              <a:t> подход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 smtClean="0"/>
              <a:t>Наличие разработок нетрадиционных уроков (</a:t>
            </a:r>
            <a:r>
              <a:rPr lang="ru-RU" sz="2400" dirty="0" smtClean="0">
                <a:latin typeface="Times New Roman" pitchFamily="18" charset="0"/>
              </a:rPr>
              <a:t>проектных разработок, разработок уроков-практикумов, уроков-семинаров)</a:t>
            </a:r>
            <a:endParaRPr lang="ru-RU" sz="2400" dirty="0"/>
          </a:p>
          <a:p>
            <a:pPr>
              <a:lnSpc>
                <a:spcPct val="80000"/>
              </a:lnSpc>
            </a:pPr>
            <a:endParaRPr lang="ru-RU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b="1" dirty="0" smtClean="0">
              <a:solidFill>
                <a:srgbClr val="3366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3366FF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18487" cy="47667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latin typeface="+mn-lt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+mn-lt"/>
              </a:rPr>
              <a:t>ПРЕИМУЩЕСТВА  ЛИНИИ</a:t>
            </a:r>
            <a:r>
              <a:rPr lang="ru-RU" sz="3600" b="1" i="1" dirty="0">
                <a:solidFill>
                  <a:srgbClr val="FF0000"/>
                </a:solidFill>
                <a:latin typeface="+mn-lt"/>
              </a:rPr>
              <a:t/>
            </a:r>
            <a:br>
              <a:rPr lang="ru-RU" sz="3600" b="1" i="1" dirty="0">
                <a:solidFill>
                  <a:srgbClr val="FF0000"/>
                </a:solidFill>
                <a:latin typeface="+mn-lt"/>
              </a:rPr>
            </a:br>
            <a:endParaRPr lang="ru-RU" sz="3600" b="1" i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+mn-lt"/>
              </a:rPr>
              <a:t>Реализация требований  проекта ФГОС </a:t>
            </a:r>
            <a:br>
              <a:rPr lang="ru-RU" sz="3200" b="1" i="1" dirty="0">
                <a:solidFill>
                  <a:srgbClr val="FF0000"/>
                </a:solidFill>
                <a:latin typeface="+mn-lt"/>
              </a:rPr>
            </a:br>
            <a:r>
              <a:rPr lang="ru-RU" sz="3200" b="1" i="1" dirty="0">
                <a:solidFill>
                  <a:srgbClr val="FF0000"/>
                </a:solidFill>
                <a:latin typeface="+mn-lt"/>
              </a:rPr>
              <a:t>основного общего образования в учебниках 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</a:rPr>
              <a:t>формирование способности к личному самоопределению, самореализации, самоконтролю;</a:t>
            </a:r>
          </a:p>
          <a:p>
            <a:pPr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</a:rPr>
              <a:t>формирование целостной, адекватной и доступной картины общества;</a:t>
            </a:r>
          </a:p>
          <a:p>
            <a:pPr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</a:rPr>
              <a:t>освоение типичных социальных ролей человека и гражданина</a:t>
            </a:r>
            <a:r>
              <a:rPr lang="ru-RU" sz="2200" dirty="0" smtClean="0">
                <a:latin typeface="Times New Roman" pitchFamily="18" charset="0"/>
              </a:rPr>
              <a:t>;</a:t>
            </a:r>
            <a:endParaRPr lang="ru-RU" sz="22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</a:rPr>
              <a:t>умение использовать современные средства связи и коммуникации для поиска и обработки необходимой социальной информации; </a:t>
            </a:r>
          </a:p>
          <a:p>
            <a:pPr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</a:rPr>
              <a:t>знакомство с отдельными приемами и техниками преодоления конфликтов</a:t>
            </a:r>
            <a:r>
              <a:rPr lang="ru-RU" sz="2200" dirty="0" smtClean="0">
                <a:latin typeface="Times New Roman" pitchFamily="18" charset="0"/>
              </a:rPr>
              <a:t>;</a:t>
            </a:r>
            <a:endParaRPr lang="ru-RU" sz="22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200" dirty="0" err="1">
                <a:latin typeface="Times New Roman" pitchFamily="18" charset="0"/>
              </a:rPr>
              <a:t>предпрофильное</a:t>
            </a:r>
            <a:r>
              <a:rPr lang="ru-RU" sz="2200" dirty="0">
                <a:latin typeface="Times New Roman" pitchFamily="18" charset="0"/>
              </a:rPr>
              <a:t> самоопределение школьников;</a:t>
            </a:r>
          </a:p>
          <a:p>
            <a:pPr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</a:rPr>
              <a:t>выбор адекватных способов деятельности и модели поведения в рамках реализуемых основных социальных ролей («производитель», «потребитель», «избиратель» и др.);  </a:t>
            </a:r>
          </a:p>
          <a:p>
            <a:pPr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</a:rPr>
              <a:t>овладение различными видами публичных выступлений (высказывания, монолог, дискуссия) и следование этическим нормам и правилам ведения диалога; </a:t>
            </a:r>
          </a:p>
          <a:p>
            <a:pPr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</a:rPr>
              <a:t>умение выполнять познавательные и практические задания, в том числе с использованием </a:t>
            </a:r>
            <a:r>
              <a:rPr lang="ru-RU" sz="2200" b="1" i="1" dirty="0">
                <a:latin typeface="Times New Roman" pitchFamily="18" charset="0"/>
              </a:rPr>
              <a:t>проектной деятельности</a:t>
            </a:r>
            <a:r>
              <a:rPr lang="ru-RU" sz="2200" b="1" dirty="0">
                <a:latin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</a:rPr>
              <a:t>на уроках и в доступной социальной практике</a:t>
            </a:r>
            <a:r>
              <a:rPr lang="ru-RU" sz="2200" dirty="0" smtClean="0">
                <a:latin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19162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+mn-lt"/>
              </a:rPr>
              <a:t>ПРЕИМУЩЕСТВА </a:t>
            </a:r>
            <a:br>
              <a:rPr lang="ru-RU" sz="2800" b="1" i="1" dirty="0">
                <a:solidFill>
                  <a:srgbClr val="FF0000"/>
                </a:solidFill>
                <a:latin typeface="+mn-lt"/>
              </a:rPr>
            </a:br>
            <a:r>
              <a:rPr lang="ru-RU" sz="2800" b="1" i="1" dirty="0">
                <a:solidFill>
                  <a:srgbClr val="FF0000"/>
                </a:solidFill>
                <a:latin typeface="+mn-lt"/>
              </a:rPr>
              <a:t>ЛИНИИ УЧЕБНИКОВ ПО ОБЩЕСТВОЗНАНИЮ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6363"/>
            <a:ext cx="8229600" cy="47894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Авторский коллектив из ученых,  методистов,  практикующих учителей  и родителей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Четкое соответствие государственному образовательному стандарту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Оптимизированный объем (соответствие базисному учебному плану, с выделением резервного времени)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Преемственность не только в содержании обучения, но и в формировании умений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Активная реализация </a:t>
            </a:r>
            <a:r>
              <a:rPr lang="ru-RU" sz="1800" dirty="0" err="1">
                <a:latin typeface="Times New Roman" pitchFamily="18" charset="0"/>
              </a:rPr>
              <a:t>межпредметных</a:t>
            </a:r>
            <a:r>
              <a:rPr lang="ru-RU" sz="1800" dirty="0">
                <a:latin typeface="Times New Roman" pitchFamily="18" charset="0"/>
              </a:rPr>
              <a:t> связей с историей, литературой, географией, ОБЖ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Учет регионального компонента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Широкий иллюстративный ряд, использование различных видов наглядности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Возможность постепенной подготовки учащихся к ГИА и ЕГЭ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Опора на жизненный опыт учеников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 err="1">
                <a:latin typeface="Times New Roman" pitchFamily="18" charset="0"/>
              </a:rPr>
              <a:t>Деятельностный</a:t>
            </a:r>
            <a:r>
              <a:rPr lang="ru-RU" sz="1800" dirty="0">
                <a:latin typeface="Times New Roman" pitchFamily="18" charset="0"/>
              </a:rPr>
              <a:t> подход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sz="1800" dirty="0">
                <a:latin typeface="Times New Roman" pitchFamily="18" charset="0"/>
              </a:rPr>
              <a:t>Наличие проектных разработок, разработок уроков-практикумов, уроков-семинаров</a:t>
            </a:r>
          </a:p>
          <a:p>
            <a:pPr>
              <a:lnSpc>
                <a:spcPct val="80000"/>
              </a:lnSpc>
            </a:pPr>
            <a:endParaRPr lang="ru-RU" sz="1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417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Обоснование перехода на обучение обществознанию по линии учебников по ред. академика РАО Г.А. Бордовского  Издательского центра «Вентана-Граф»   </vt:lpstr>
      <vt:lpstr>ОБЩАЯ СТРУКТУРА УЧЕБНИКОВ</vt:lpstr>
      <vt:lpstr>ОБЩАЯ СТРУКТУРА ПАРАГРАФА</vt:lpstr>
      <vt:lpstr>ТИПЫ ЗАДАНИЙ (реализуют компетентностный подход)</vt:lpstr>
      <vt:lpstr> ПРЕИМУЩЕСТВА  ЛИНИИ </vt:lpstr>
      <vt:lpstr>Реализация требований  проекта ФГОС  основного общего образования в учебниках </vt:lpstr>
      <vt:lpstr>ПРЕИМУЩЕСТВА  ЛИНИИ УЧЕБНИКОВ ПО ОБЩЕСТВОЗНАНИЮ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3</cp:revision>
  <dcterms:created xsi:type="dcterms:W3CDTF">2014-02-04T17:32:47Z</dcterms:created>
  <dcterms:modified xsi:type="dcterms:W3CDTF">2014-06-19T16:17:01Z</dcterms:modified>
</cp:coreProperties>
</file>