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8" r:id="rId1"/>
  </p:sldMasterIdLst>
  <p:sldIdLst>
    <p:sldId id="273" r:id="rId2"/>
    <p:sldId id="285" r:id="rId3"/>
    <p:sldId id="286" r:id="rId4"/>
    <p:sldId id="284" r:id="rId5"/>
    <p:sldId id="287" r:id="rId6"/>
    <p:sldId id="288" r:id="rId7"/>
    <p:sldId id="289" r:id="rId8"/>
    <p:sldId id="274" r:id="rId9"/>
    <p:sldId id="275" r:id="rId10"/>
    <p:sldId id="290" r:id="rId11"/>
    <p:sldId id="277" r:id="rId12"/>
    <p:sldId id="291" r:id="rId13"/>
    <p:sldId id="292" r:id="rId14"/>
    <p:sldId id="293" r:id="rId15"/>
    <p:sldId id="279" r:id="rId16"/>
    <p:sldId id="264" r:id="rId17"/>
    <p:sldId id="280" r:id="rId18"/>
    <p:sldId id="281" r:id="rId19"/>
    <p:sldId id="294" r:id="rId20"/>
    <p:sldId id="297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A14"/>
    <a:srgbClr val="F1E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FE346-B346-4E5C-A705-786CC2BB436C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8F69FA-F7CF-4AC4-B985-C3EFB3E7A4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8986C1-852E-4E16-8D14-12E32A93C42F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84C63-1BDE-4CB9-B14E-89144F0E9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A6FAC-07CA-41B6-9219-446B984D7D53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DEA93-9016-464F-8681-669E398CBE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02FB1-F196-48D6-BCE0-1809F93295E4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E415-F7CE-4C13-899A-34DA30E153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2F865-9352-48E1-BC35-7404A2359539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73605-852C-4D39-BF80-963D296270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D79F60-9B77-4856-9C51-92212DD5E1B1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98BF5-BE65-479B-8C85-B43F7B87BF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5CE71-D8AB-4A94-87AE-62E42F43889B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17980-CAE6-4668-845A-0E040DEA3C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50E90-801A-4C87-9EA6-61DC355595E6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AC6C8-0B37-4D94-9BAB-1B9709193F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BD3548-5B8B-4DB7-847E-F9251FB3EDFA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94CEC-5535-4C4F-853B-1C6AD769C9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732C8-BB71-456B-A10D-854ACAD59FDD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D8482-E787-46A1-8449-FDED9BDF0C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4B4D43-D6BF-44CE-8B12-299E37C4ABC3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BF21E-CB7E-4C09-BB83-A107E68ED5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15CCB9-BAC6-4223-BE13-5F1E992FE26A}" type="datetimeFigureOut">
              <a:rPr lang="ru-RU" smtClean="0"/>
              <a:pPr>
                <a:defRPr/>
              </a:pPr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20B784-74F4-44E4-8298-05252EE257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260648"/>
            <a:ext cx="8568952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929563" cy="2016224"/>
          </a:xfrm>
        </p:spPr>
        <p:txBody>
          <a:bodyPr vert="horz" wrap="square" lIns="91440" tIns="45720" rIns="91440" bIns="45720" numCol="1" anchorCtr="0" compatLnSpc="1">
            <a:normAutofit/>
          </a:bodyPr>
          <a:lstStyle/>
          <a:p>
            <a:pPr algn="ctr" eaLnBrk="1" hangingPunct="1"/>
            <a:r>
              <a:rPr lang="ru-RU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Эмоциональная культура педагогического общения</a:t>
            </a:r>
          </a:p>
        </p:txBody>
      </p:sp>
      <p:pic>
        <p:nvPicPr>
          <p:cNvPr id="1030" name="Рисунок 1" descr="C:\Users\User\AppData\Local\Microsoft\Windows\Temporary Internet Files\Content.Word\123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996952"/>
            <a:ext cx="4752528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83624" cy="12112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Памятка при выполнении дыхательных упражнений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8280920" cy="36004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Правильное </a:t>
            </a: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положение позвоночника .                     Позвоночник должен находиться в вертикальном или горизонтальном положении.</a:t>
            </a:r>
          </a:p>
          <a:p>
            <a:pPr algn="l">
              <a:tabLst>
                <a:tab pos="536575" algn="l"/>
              </a:tabLst>
              <a:defRPr/>
            </a:pPr>
            <a:endParaRPr lang="ru-RU" sz="1000" b="1" dirty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   Правильное положение головы. Голова должна сидеть на шее прямо и свободно, шея ни в коем случае не должна быть </a:t>
            </a:r>
            <a:r>
              <a:rPr lang="ru-RU" sz="2600" b="1" dirty="0" err="1" smtClean="0">
                <a:solidFill>
                  <a:schemeClr val="bg1"/>
                </a:solidFill>
                <a:latin typeface="Cambria" pitchFamily="18" charset="0"/>
              </a:rPr>
              <a:t>судорожна</a:t>
            </a: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и напряжена.</a:t>
            </a:r>
          </a:p>
          <a:p>
            <a:pPr algn="l">
              <a:tabLst>
                <a:tab pos="536575" algn="l"/>
              </a:tabLst>
              <a:defRPr/>
            </a:pPr>
            <a:endParaRPr lang="ru-RU" sz="1000" b="1" dirty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  Свободное дыхание.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6084168" y="2348880"/>
            <a:ext cx="2590676" cy="2658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407275" cy="792088"/>
          </a:xfrm>
        </p:spPr>
        <p:txBody>
          <a:bodyPr>
            <a:normAutofit/>
          </a:bodyPr>
          <a:lstStyle/>
          <a:p>
            <a:pPr algn="l" eaLnBrk="0" fontAlgn="base" hangingPunct="0">
              <a:lnSpc>
                <a:spcPct val="80000"/>
              </a:lnSpc>
              <a:spcAft>
                <a:spcPct val="0"/>
              </a:spcAft>
              <a:defRPr/>
            </a:pPr>
            <a:r>
              <a:rPr lang="ru-RU" sz="3600" b="1" i="1" dirty="0">
                <a:solidFill>
                  <a:schemeClr val="bg1"/>
                </a:solidFill>
                <a:latin typeface="Cambria" pitchFamily="18" charset="0"/>
              </a:rPr>
              <a:t>Чтобы стряхнуть груз забот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3347864" y="2348880"/>
            <a:ext cx="2448272" cy="264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39553" y="2348211"/>
            <a:ext cx="2569064" cy="2592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03648" y="764704"/>
            <a:ext cx="6286500" cy="57150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eaLnBrk="0" hangingPunct="0">
              <a:defRPr/>
            </a:pPr>
            <a:r>
              <a:rPr lang="ru-RU" sz="4000" b="1" dirty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Дыхательные упражнения</a:t>
            </a:r>
            <a:endParaRPr lang="ru-RU" sz="4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55576" y="5301208"/>
            <a:ext cx="7776864" cy="1296144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Чтобы суметь научиться успокаиваться, следует освоить диафрагмальный 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(мужской тип) дыхания.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907704" y="836712"/>
            <a:ext cx="6286500" cy="571500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eaLnBrk="0" hangingPunct="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Упражнение для глаз</a:t>
            </a:r>
            <a:endParaRPr lang="ru-RU" sz="4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556792"/>
            <a:ext cx="5760640" cy="40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Метод </a:t>
            </a:r>
            <a:b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вербального самовнушения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35696" y="1772816"/>
            <a:ext cx="5472608" cy="365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467544" y="537321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n-ea"/>
                <a:cs typeface="Arial" charset="0"/>
              </a:rPr>
              <a:t>(апробирован в психотерапевтической практике Г.Н.Сытиным)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083624" cy="864096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Правила при произнесении формул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5112568"/>
          </a:xfrm>
        </p:spPr>
        <p:txBody>
          <a:bodyPr>
            <a:noAutofit/>
          </a:bodyPr>
          <a:lstStyle/>
          <a:p>
            <a:pPr algn="l">
              <a:tabLst>
                <a:tab pos="449263" algn="l"/>
              </a:tabLst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1</a:t>
            </a: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.	Для эффективного пользования формулой желательно иметь короткий текст или несколько фраз.</a:t>
            </a:r>
          </a:p>
          <a:p>
            <a:pPr algn="l">
              <a:tabLst>
                <a:tab pos="449263" algn="l"/>
              </a:tabLst>
              <a:defRPr/>
            </a:pPr>
            <a:endParaRPr lang="ru-RU" sz="1000" b="1" dirty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tabLst>
                <a:tab pos="449263" algn="l"/>
              </a:tabLst>
              <a:defRPr/>
            </a:pP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2.	Формулу самовнушения надо повторять несколько раз (иногда до 7).</a:t>
            </a:r>
          </a:p>
          <a:p>
            <a:pPr marL="541782" indent="-514350" algn="l">
              <a:tabLst>
                <a:tab pos="449263" algn="l"/>
              </a:tabLst>
              <a:defRPr/>
            </a:pPr>
            <a:endParaRPr lang="ru-RU" sz="1000" b="1" dirty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tabLst>
                <a:tab pos="449263" algn="l"/>
              </a:tabLst>
              <a:defRPr/>
            </a:pP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3.	Важно непоколебимо верить в «магические свойства» слов, произносимых вами.</a:t>
            </a:r>
          </a:p>
          <a:p>
            <a:pPr marL="541782" indent="-514350" algn="l">
              <a:tabLst>
                <a:tab pos="449263" algn="l"/>
              </a:tabLst>
              <a:defRPr/>
            </a:pPr>
            <a:endParaRPr lang="ru-RU" sz="1000" b="1" dirty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tabLst>
                <a:tab pos="449263" algn="l"/>
              </a:tabLst>
              <a:defRPr/>
            </a:pP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4.	Проговаривание формулы должно </a:t>
            </a:r>
            <a:r>
              <a:rPr lang="ru-RU" sz="2600" b="1" dirty="0" err="1" smtClean="0">
                <a:solidFill>
                  <a:schemeClr val="bg1"/>
                </a:solidFill>
                <a:latin typeface="Cambria" pitchFamily="18" charset="0"/>
              </a:rPr>
              <a:t>сопро-вождаться</a:t>
            </a: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состоянием сосредоточенности </a:t>
            </a: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                         и </a:t>
            </a:r>
            <a:r>
              <a:rPr lang="ru-RU" sz="2600" b="1" dirty="0">
                <a:solidFill>
                  <a:schemeClr val="bg1"/>
                </a:solidFill>
                <a:latin typeface="Cambria" pitchFamily="18" charset="0"/>
              </a:rPr>
              <a:t>концентрации воли.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404664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488832" cy="12961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Утренние игры-формулы</a:t>
            </a:r>
            <a:endParaRPr lang="ru-RU" sz="36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Содержимое 3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920880" cy="2016224"/>
          </a:xfrm>
        </p:spPr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«Я человек смелый и уверенный в себе.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Я все сумею, все могу и ничего не боюсь»</a:t>
            </a:r>
          </a:p>
          <a:p>
            <a:pPr marL="365760" indent="-283464"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(последняя </a:t>
            </a:r>
            <a:r>
              <a:rPr lang="ru-RU" sz="2600" b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фраза может быть повторена несколько раз</a:t>
            </a: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sz="2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83894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«Я люблю своих учеников.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Я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всегда радуюсь  встречам с ними.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Я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всегда открыта к диалогу с </a:t>
            </a: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моими учениками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404664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348880"/>
            <a:ext cx="8280921" cy="1123950"/>
          </a:xfrm>
        </p:spPr>
        <p:txBody>
          <a:bodyPr>
            <a:noAutofit/>
          </a:bodyPr>
          <a:lstStyle/>
          <a:p>
            <a:pPr marL="365760" indent="-283464" algn="ctr">
              <a:buNone/>
              <a:defRPr/>
            </a:pPr>
            <a:r>
              <a:rPr lang="ru-RU" sz="30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«Я хочу быть спокойным и стабильным.  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marL="365760" indent="-283464" algn="ctr">
              <a:buNone/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Я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хочу быть уверенным в себе»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55576" y="1052736"/>
            <a:ext cx="78488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630238" algn="l"/>
              </a:tabLst>
              <a:defRPr/>
            </a:pPr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Игры-формулы 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в </a:t>
            </a:r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течение </a:t>
            </a:r>
          </a:p>
          <a:p>
            <a:pPr algn="ctr">
              <a:tabLst>
                <a:tab pos="630238" algn="l"/>
              </a:tabLst>
              <a:defRPr/>
            </a:pPr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рабочего дня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85341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«Я очень люблю свою работу, она доставляет мне огромное наслаждение и наполняет мою жизнь радостью постоянных побед и большим смыслом»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404664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6864" cy="1211262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tabLst>
                <a:tab pos="630238" algn="l"/>
              </a:tabLst>
              <a:defRPr/>
            </a:pPr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Перед сложным разговором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064896" cy="14287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«Я спокоен и уверен в себе.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У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меня правильная позиция.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Я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готов к диалогу и взаимопониманию»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839070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«Мне легко, легко, свободно. Безмятежное счастье. Я безмятежно счастлив… каждая клетка тела дышит безмятежным счастьем. Все тело безмятежным счастьем. Все тело легко, легко, свободно. Безмятежное счастье»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528" y="404664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352928" cy="18542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tabLst>
                <a:tab pos="630238" algn="l"/>
              </a:tabLst>
              <a:defRPr/>
            </a:pPr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Снятие усталости 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и </a:t>
            </a:r>
            <a:r>
              <a:rPr lang="ru-RU" sz="3600" b="1" dirty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восстановление работоспособности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31926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1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+mn-cs"/>
              </a:rPr>
              <a:t> </a:t>
            </a:r>
            <a:r>
              <a:rPr lang="ru-RU" sz="3100" b="1" i="1" dirty="0">
                <a:solidFill>
                  <a:schemeClr val="bg1"/>
                </a:solidFill>
                <a:latin typeface="Cambria" pitchFamily="18" charset="0"/>
                <a:cs typeface="+mn-cs"/>
              </a:rPr>
              <a:t>«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Я  верю в то, что смогу легко и быстро </a:t>
            </a: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восстанавливаться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после работы.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Всеми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силами я стараюсь почувствовать </a:t>
            </a: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                    себя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бодрым – энергичным после работы. </a:t>
            </a:r>
            <a:endParaRPr lang="ru-RU" sz="2600" b="1" i="1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После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работы я чувствую бодрость, </a:t>
            </a:r>
            <a:r>
              <a:rPr lang="ru-RU" sz="2600" b="1" i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                       молодую </a:t>
            </a:r>
            <a:r>
              <a:rPr lang="ru-RU" sz="2600" b="1" i="1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энергию во всем теле».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4320480" cy="792088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ФОТО-ТЕРАПИЯ</a:t>
            </a:r>
          </a:p>
        </p:txBody>
      </p:sp>
      <p:pic>
        <p:nvPicPr>
          <p:cNvPr id="1027" name="Picture 3" descr="D:\Библиотеки\Фото\Фото дом\бабочка на вероники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548680"/>
            <a:ext cx="4536504" cy="6072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Библиотеки\Фото\Фото дом\DSCN42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600000">
            <a:off x="503319" y="2559945"/>
            <a:ext cx="4376884" cy="3283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89658" cy="6120680"/>
          </a:xfrm>
        </p:spPr>
        <p:txBody>
          <a:bodyPr>
            <a:noAutofit/>
          </a:bodyPr>
          <a:lstStyle/>
          <a:p>
            <a:pPr marL="0" lvl="0" indent="363538">
              <a:spcBef>
                <a:spcPts val="0"/>
              </a:spcBef>
              <a:tabLst>
                <a:tab pos="363538" algn="l"/>
              </a:tabLst>
            </a:pPr>
            <a:r>
              <a:rPr lang="ru-RU" sz="2500" b="1" dirty="0">
                <a:solidFill>
                  <a:schemeClr val="bg1"/>
                </a:solidFill>
              </a:rPr>
              <a:t>Личностные нейропсихологические особенности </a:t>
            </a:r>
            <a:r>
              <a:rPr lang="ru-RU" sz="2500" b="1" dirty="0" smtClean="0">
                <a:solidFill>
                  <a:schemeClr val="bg1"/>
                </a:solidFill>
              </a:rPr>
              <a:t>педагога: ведущие </a:t>
            </a:r>
            <a:r>
              <a:rPr lang="ru-RU" sz="2500" b="1" dirty="0">
                <a:solidFill>
                  <a:schemeClr val="bg1"/>
                </a:solidFill>
              </a:rPr>
              <a:t>полушария головного мозга; тип </a:t>
            </a:r>
            <a:r>
              <a:rPr lang="ru-RU" sz="2500" b="1" dirty="0" smtClean="0">
                <a:solidFill>
                  <a:schemeClr val="bg1"/>
                </a:solidFill>
              </a:rPr>
              <a:t>темперамента; </a:t>
            </a:r>
            <a:r>
              <a:rPr lang="ru-RU" sz="2500" b="1" dirty="0">
                <a:solidFill>
                  <a:schemeClr val="bg1"/>
                </a:solidFill>
              </a:rPr>
              <a:t>особенности когнитивной </a:t>
            </a:r>
            <a:r>
              <a:rPr lang="ru-RU" sz="2500" b="1" dirty="0" smtClean="0">
                <a:solidFill>
                  <a:schemeClr val="bg1"/>
                </a:solidFill>
              </a:rPr>
              <a:t>сферы; </a:t>
            </a:r>
            <a:r>
              <a:rPr lang="ru-RU" sz="2500" b="1" dirty="0">
                <a:solidFill>
                  <a:schemeClr val="bg1"/>
                </a:solidFill>
              </a:rPr>
              <a:t>ведущая </a:t>
            </a:r>
            <a:r>
              <a:rPr lang="ru-RU" sz="2500" b="1" dirty="0" err="1">
                <a:solidFill>
                  <a:schemeClr val="bg1"/>
                </a:solidFill>
              </a:rPr>
              <a:t>репрезитативная</a:t>
            </a:r>
            <a:r>
              <a:rPr lang="ru-RU" sz="2500" b="1" dirty="0">
                <a:solidFill>
                  <a:schemeClr val="bg1"/>
                </a:solidFill>
              </a:rPr>
              <a:t> </a:t>
            </a:r>
            <a:r>
              <a:rPr lang="ru-RU" sz="2500" b="1" dirty="0" smtClean="0">
                <a:solidFill>
                  <a:schemeClr val="bg1"/>
                </a:solidFill>
              </a:rPr>
              <a:t>система; </a:t>
            </a:r>
            <a:r>
              <a:rPr lang="ru-RU" sz="2500" b="1" dirty="0">
                <a:solidFill>
                  <a:schemeClr val="bg1"/>
                </a:solidFill>
              </a:rPr>
              <a:t>особенности </a:t>
            </a:r>
            <a:r>
              <a:rPr lang="ru-RU" sz="2500" b="1" dirty="0" err="1" smtClean="0">
                <a:solidFill>
                  <a:schemeClr val="bg1"/>
                </a:solidFill>
              </a:rPr>
              <a:t>самовосприятия</a:t>
            </a:r>
            <a:r>
              <a:rPr lang="ru-RU" sz="2500" b="1" dirty="0" smtClean="0">
                <a:solidFill>
                  <a:schemeClr val="bg1"/>
                </a:solidFill>
              </a:rPr>
              <a:t>.</a:t>
            </a:r>
            <a:endParaRPr lang="ru-RU" sz="2500" b="1" dirty="0">
              <a:solidFill>
                <a:schemeClr val="bg1"/>
              </a:solidFill>
            </a:endParaRPr>
          </a:p>
          <a:p>
            <a:pPr marL="0" lvl="0" indent="363538">
              <a:spcBef>
                <a:spcPts val="0"/>
              </a:spcBef>
              <a:tabLst>
                <a:tab pos="363538" algn="l"/>
              </a:tabLst>
            </a:pPr>
            <a:r>
              <a:rPr lang="ru-RU" sz="2500" b="1" dirty="0" err="1">
                <a:solidFill>
                  <a:schemeClr val="bg1"/>
                </a:solidFill>
              </a:rPr>
              <a:t>Мировозренческая</a:t>
            </a:r>
            <a:r>
              <a:rPr lang="ru-RU" sz="2500" b="1" dirty="0">
                <a:solidFill>
                  <a:schemeClr val="bg1"/>
                </a:solidFill>
              </a:rPr>
              <a:t> позиция: нравственные ценностные ориентиры, нормы этики, религиозные взгляды и разделение взглядов какой-либо философской концепции восприятия мира.</a:t>
            </a:r>
          </a:p>
          <a:p>
            <a:pPr marL="0" lvl="0" indent="363538">
              <a:spcBef>
                <a:spcPts val="0"/>
              </a:spcBef>
              <a:tabLst>
                <a:tab pos="363538" algn="l"/>
              </a:tabLst>
            </a:pPr>
            <a:r>
              <a:rPr lang="ru-RU" sz="2500" b="1" dirty="0">
                <a:solidFill>
                  <a:schemeClr val="bg1"/>
                </a:solidFill>
              </a:rPr>
              <a:t>Профессиональная компетентность – сумма профессиональных знаний и умений теоретического и практического планов.</a:t>
            </a:r>
          </a:p>
          <a:p>
            <a:pPr marL="0" lvl="0" indent="363538">
              <a:spcBef>
                <a:spcPts val="0"/>
              </a:spcBef>
              <a:tabLst>
                <a:tab pos="363538" algn="l"/>
              </a:tabLst>
            </a:pPr>
            <a:r>
              <a:rPr lang="ru-RU" sz="2500" b="1" dirty="0">
                <a:solidFill>
                  <a:schemeClr val="bg1"/>
                </a:solidFill>
              </a:rPr>
              <a:t>Психологическая компетентность (относительно самого себя и относительно </a:t>
            </a:r>
            <a:r>
              <a:rPr lang="ru-RU" sz="2500" b="1" dirty="0" smtClean="0">
                <a:solidFill>
                  <a:schemeClr val="bg1"/>
                </a:solidFill>
              </a:rPr>
              <a:t>других.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76672"/>
            <a:ext cx="6228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FCAE3B"/>
              </a:buClr>
              <a:buSzPct val="80000"/>
            </a:pP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педагогическое кредо</a:t>
            </a:r>
            <a:endParaRPr lang="ru-RU" sz="3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1560" y="5085184"/>
            <a:ext cx="7992888" cy="1296144"/>
          </a:xfrm>
        </p:spPr>
        <p:txBody>
          <a:bodyPr>
            <a:noAutofit/>
          </a:bodyPr>
          <a:lstStyle/>
          <a:p>
            <a:r>
              <a:rPr lang="ru-RU" b="1" cap="all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Пусть в вашей жизни </a:t>
            </a:r>
            <a:r>
              <a:rPr lang="ru-RU" b="1" cap="all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b="1" cap="all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</a:br>
            <a:r>
              <a:rPr lang="ru-RU" b="1" cap="all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не </a:t>
            </a:r>
            <a:r>
              <a:rPr lang="ru-RU" b="1" cap="all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Cambria" pitchFamily="18" charset="0"/>
              </a:rPr>
              <a:t>будет черных полос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548680"/>
            <a:ext cx="5940425" cy="445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2051720" y="332656"/>
            <a:ext cx="5069840" cy="474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2068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FCAE3B"/>
              </a:buClr>
              <a:buSzPct val="80000"/>
            </a:pP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Педагогические способности</a:t>
            </a:r>
            <a:endParaRPr lang="ru-RU" sz="3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179512" y="141277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Экспрессивные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131840" y="1412776"/>
            <a:ext cx="2880320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Дидактические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156176" y="141277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Авторитарные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79512" y="2492896"/>
            <a:ext cx="4320480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Научно-педагогические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79512" y="357301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Перцептивные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644008" y="2492896"/>
            <a:ext cx="4320480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Коммуникативные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131840" y="3573016"/>
            <a:ext cx="2880320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Личностные способности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156176" y="357301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Организаторские способности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79512" y="465313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Мажорные 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3131840" y="4653136"/>
            <a:ext cx="2880320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Психомоторные  способности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179512" y="5733256"/>
            <a:ext cx="5832648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Arial" pitchFamily="34" charset="0"/>
              </a:rPr>
              <a:t>Способности к распределению                               и концентрации внимания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6156176" y="573325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Конструктивные способности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6156176" y="4653136"/>
            <a:ext cx="2808312" cy="9361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Arial" pitchFamily="34" charset="0"/>
              </a:rPr>
              <a:t>Гностические  способности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040560"/>
          </a:xfrm>
        </p:spPr>
        <p:txBody>
          <a:bodyPr>
            <a:normAutofit fontScale="90000"/>
          </a:bodyPr>
          <a:lstStyle/>
          <a:p>
            <a:pPr marL="88900" indent="-6350" fontAlgn="base">
              <a:spcBef>
                <a:spcPts val="600"/>
              </a:spcBef>
              <a:spcAft>
                <a:spcPct val="0"/>
              </a:spcAft>
              <a:buClr>
                <a:srgbClr val="FCAE3B"/>
              </a:buClr>
              <a:buSzPct val="80000"/>
            </a:pP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Анкета для </a:t>
            </a: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педагогов </a:t>
            </a: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sz="36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«Определение степени выраженности умения слушать другого человека»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pic>
        <p:nvPicPr>
          <p:cNvPr id="8" name="Picture 6" descr="BOOK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700808"/>
            <a:ext cx="6624736" cy="343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408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28346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i="1" dirty="0" smtClean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76064"/>
          </a:xfrm>
        </p:spPr>
        <p:txBody>
          <a:bodyPr>
            <a:normAutofit fontScale="90000"/>
          </a:bodyPr>
          <a:lstStyle/>
          <a:p>
            <a:pPr marL="88900" indent="-6350" fontAlgn="base">
              <a:spcBef>
                <a:spcPts val="600"/>
              </a:spcBef>
              <a:spcAft>
                <a:spcPct val="0"/>
              </a:spcAft>
              <a:buClr>
                <a:srgbClr val="FCAE3B"/>
              </a:buClr>
              <a:buSzPct val="80000"/>
            </a:pPr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Интерпретация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539552" y="692696"/>
            <a:ext cx="8390136" cy="576064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6 баллов и ниже свидетельствуют о низкой степени выраженности умения слушать других, о направленности в ходе общения на себя (т.е. удовлетворение своих притязаний вне зависимости от интересов партнера). Снижена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чувстви-тельность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к оценке текущей ситуации – когда молчать и слушать. А когда говорить. 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Требуется обучение навыкам эффективного слушания.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От 7 до 10 баллов – средняя степень выраженности умения слушать собеседника. Данное умение скорее проявляется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ситуативно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и зависит от личной значимости (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заинтересован-ности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) получаемой информации. 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Требуется </a:t>
            </a:r>
            <a:r>
              <a:rPr kumimoji="0" lang="ru-RU" sz="21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совершенствова-ние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 навыков и приемов эффективного слушания.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баллов и выше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свидетельствуют о явно выраженном </a:t>
            </a:r>
            <a:r>
              <a:rPr kumimoji="0" lang="ru-RU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уме-нии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слушать других вне зависимости от личной значимости получаемой информации. 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Такой человек является </a:t>
            </a:r>
            <a:r>
              <a:rPr kumimoji="0" lang="ru-RU" sz="21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эффектив-ным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работником если в основе деятельности лежит </a:t>
            </a:r>
            <a:r>
              <a:rPr kumimoji="0" lang="ru-RU" sz="21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обще-ние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с людьми</a:t>
            </a:r>
            <a:r>
              <a:rPr kumimoji="0" lang="ru-RU" sz="21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7" descr="err_an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40352" y="0"/>
            <a:ext cx="1145966" cy="1124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Управление собственным эмоциональным состоянием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204864"/>
            <a:ext cx="59356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Техники </a:t>
            </a:r>
            <a:r>
              <a:rPr lang="ru-RU" sz="32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саморегуляции</a:t>
            </a:r>
            <a:r>
              <a:rPr lang="ru-RU" sz="32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95536" y="2636912"/>
            <a:ext cx="8352928" cy="2857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63538" algn="l"/>
                <a:tab pos="711200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а)	расслабление мышц, наиболее легко достижимое путем чередования напряжения-расслабления;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63538" algn="l"/>
                <a:tab pos="711200" algn="l"/>
              </a:tabLst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63538" algn="l"/>
                <a:tab pos="711200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б)	дыхательные упражнения, которые могут быть как </a:t>
            </a:r>
            <a:r>
              <a:rPr kumimoji="0" lang="ru-RU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энергетизирующими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, так и расслабляющими;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63538" algn="l"/>
                <a:tab pos="711200" algn="l"/>
              </a:tabLst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63538" algn="l"/>
                <a:tab pos="711200" algn="l"/>
              </a:tabLst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в)	медитации, визуализации, релаксации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83624" cy="1211262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Памятка при выполнении </a:t>
            </a:r>
            <a:r>
              <a:rPr lang="ru-RU" sz="3600" b="1" dirty="0" err="1" smtClean="0">
                <a:solidFill>
                  <a:schemeClr val="bg1"/>
                </a:solidFill>
                <a:latin typeface="Cambria" pitchFamily="18" charset="0"/>
              </a:rPr>
              <a:t>релаксирующих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</a:rPr>
              <a:t> упражнений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8064896" cy="428625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 Никогда не напрягайте мышцы до ощущения боли. </a:t>
            </a:r>
          </a:p>
          <a:p>
            <a:pPr algn="l">
              <a:defRPr/>
            </a:pPr>
            <a:endParaRPr lang="ru-RU" sz="1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 Всегда максимально усиливайте разницу между напряжением и расслаблением. </a:t>
            </a:r>
          </a:p>
          <a:p>
            <a:pPr algn="l">
              <a:defRPr/>
            </a:pPr>
            <a:endParaRPr lang="ru-RU" sz="1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 По ходу упражнений обращайте внимание на контраст между  ощущениями напряжения и расслабления.</a:t>
            </a:r>
          </a:p>
          <a:p>
            <a:pPr algn="l">
              <a:defRPr/>
            </a:pPr>
            <a:endParaRPr lang="ru-RU" sz="10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ru-RU" sz="2600" b="1" dirty="0" smtClean="0">
                <a:solidFill>
                  <a:schemeClr val="bg1"/>
                </a:solidFill>
                <a:latin typeface="Cambria" pitchFamily="18" charset="0"/>
              </a:rPr>
              <a:t>  Не засыпайте во время упражнения</a:t>
            </a:r>
            <a:endParaRPr lang="ru-RU" sz="2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3528" y="332656"/>
            <a:ext cx="8496944" cy="62646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29563" cy="106838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Cambria" pitchFamily="18" charset="0"/>
              </a:rPr>
              <a:t>Фонограммы </a:t>
            </a:r>
            <a:br>
              <a:rPr lang="ru-RU" sz="35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ru-RU" sz="3500" b="1" dirty="0" smtClean="0">
                <a:solidFill>
                  <a:schemeClr val="bg1"/>
                </a:solidFill>
                <a:latin typeface="Cambria" pitchFamily="18" charset="0"/>
              </a:rPr>
              <a:t>с релаксационными упражнениями</a:t>
            </a:r>
            <a:endParaRPr lang="ru-RU" sz="3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556792"/>
            <a:ext cx="3229126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284984"/>
            <a:ext cx="3286148" cy="32715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556792"/>
            <a:ext cx="3485600" cy="3429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583</Words>
  <Application>Microsoft Office PowerPoint</Application>
  <PresentationFormat>Экран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Эмоциональная культура педагогического общения</vt:lpstr>
      <vt:lpstr>Слайд 2</vt:lpstr>
      <vt:lpstr>Слайд 3</vt:lpstr>
      <vt:lpstr>Анкета для педагогов         «Определение степени выраженности умения слушать другого человека»</vt:lpstr>
      <vt:lpstr>Интерпретация</vt:lpstr>
      <vt:lpstr>Управление собственным эмоциональным состоянием</vt:lpstr>
      <vt:lpstr>Техники саморегуляции </vt:lpstr>
      <vt:lpstr>Памятка при выполнении релаксирующих упражнений</vt:lpstr>
      <vt:lpstr>Фонограммы  с релаксационными упражнениями</vt:lpstr>
      <vt:lpstr>Памятка при выполнении дыхательных упражнений</vt:lpstr>
      <vt:lpstr>Чтобы стряхнуть груз забот</vt:lpstr>
      <vt:lpstr>Слайд 12</vt:lpstr>
      <vt:lpstr>Метод  вербального самовнушения</vt:lpstr>
      <vt:lpstr>Правила при произнесении формул</vt:lpstr>
      <vt:lpstr>Утренние игры-формулы</vt:lpstr>
      <vt:lpstr>Слайд 16</vt:lpstr>
      <vt:lpstr>Перед сложным разговором</vt:lpstr>
      <vt:lpstr>Снятие усталости и восстановление работоспособности</vt:lpstr>
      <vt:lpstr>ФОТО-ТЕРАПИЯ</vt:lpstr>
      <vt:lpstr>Пусть в вашей жизни  не будет черных полос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Стиль общения педагога  с учащимися в условиях здоровьесберегающих технологий</dc:title>
  <dc:creator>Калашникова Марина Алексеевна</dc:creator>
  <cp:lastModifiedBy>User</cp:lastModifiedBy>
  <cp:revision>60</cp:revision>
  <dcterms:created xsi:type="dcterms:W3CDTF">2010-03-24T16:37:54Z</dcterms:created>
  <dcterms:modified xsi:type="dcterms:W3CDTF">2014-06-19T19:42:03Z</dcterms:modified>
</cp:coreProperties>
</file>