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3"/>
  </p:notesMasterIdLst>
  <p:sldIdLst>
    <p:sldId id="286" r:id="rId3"/>
    <p:sldId id="287" r:id="rId4"/>
    <p:sldId id="288" r:id="rId5"/>
    <p:sldId id="289" r:id="rId6"/>
    <p:sldId id="293" r:id="rId7"/>
    <p:sldId id="291" r:id="rId8"/>
    <p:sldId id="292" r:id="rId9"/>
    <p:sldId id="290" r:id="rId10"/>
    <p:sldId id="294" r:id="rId11"/>
    <p:sldId id="29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34" autoAdjust="0"/>
    <p:restoredTop sz="94660"/>
  </p:normalViewPr>
  <p:slideViewPr>
    <p:cSldViewPr>
      <p:cViewPr>
        <p:scale>
          <a:sx n="66" d="100"/>
          <a:sy n="66" d="100"/>
        </p:scale>
        <p:origin x="-1440" y="-42"/>
      </p:cViewPr>
      <p:guideLst>
        <p:guide orient="horz" pos="2160"/>
        <p:guide pos="2880"/>
      </p:guideLst>
    </p:cSldViewPr>
  </p:slideViewPr>
  <p:notesTextViewPr>
    <p:cViewPr>
      <p:scale>
        <a:sx n="33" d="100"/>
        <a:sy n="33"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217FD-10F6-401D-9D89-4FD246ECF43C}" type="datetimeFigureOut">
              <a:rPr lang="ru-RU" smtClean="0"/>
              <a:pPr/>
              <a:t>20.06.2014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CBD29-1CF4-4DA3-88C0-1F4EBBB8C96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1CBD29-1CF4-4DA3-88C0-1F4EBBB8C966}"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1CBD29-1CF4-4DA3-88C0-1F4EBBB8C966}"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536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ru-RU" sz="2400">
                <a:latin typeface="Times New Roman" pitchFamily="18" charset="0"/>
              </a:endParaRPr>
            </a:p>
          </p:txBody>
        </p:sp>
        <p:sp>
          <p:nvSpPr>
            <p:cNvPr id="1536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1536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sp>
            <p:nvSpPr>
              <p:cNvPr id="1536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1536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1536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sp>
            <p:nvSpPr>
              <p:cNvPr id="1537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sp>
            <p:nvSpPr>
              <p:cNvPr id="1537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1537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sp>
            <p:nvSpPr>
              <p:cNvPr id="1537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sp>
            <p:nvSpPr>
              <p:cNvPr id="1537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1537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grpSp>
      </p:grpSp>
      <p:sp>
        <p:nvSpPr>
          <p:cNvPr id="15376" name="Rectangle 16"/>
          <p:cNvSpPr>
            <a:spLocks noGrp="1" noChangeArrowheads="1"/>
          </p:cNvSpPr>
          <p:nvPr>
            <p:ph type="dt" sz="half" idx="2"/>
          </p:nvPr>
        </p:nvSpPr>
        <p:spPr>
          <a:xfrm>
            <a:off x="457200" y="6248400"/>
            <a:ext cx="2133600" cy="457200"/>
          </a:xfrm>
        </p:spPr>
        <p:txBody>
          <a:bodyPr/>
          <a:lstStyle>
            <a:lvl1pPr>
              <a:defRPr/>
            </a:lvl1pPr>
          </a:lstStyle>
          <a:p>
            <a:fld id="{107B5746-98B1-41EE-9693-5414E5B6E2DE}" type="datetimeFigureOut">
              <a:rPr lang="ru-RU" smtClean="0"/>
              <a:pPr/>
              <a:t>20.06.2014</a:t>
            </a:fld>
            <a:endParaRPr lang="ru-RU"/>
          </a:p>
        </p:txBody>
      </p:sp>
      <p:sp>
        <p:nvSpPr>
          <p:cNvPr id="15377" name="Rectangle 17"/>
          <p:cNvSpPr>
            <a:spLocks noGrp="1" noChangeArrowheads="1"/>
          </p:cNvSpPr>
          <p:nvPr>
            <p:ph type="ftr" sz="quarter" idx="3"/>
          </p:nvPr>
        </p:nvSpPr>
        <p:spPr/>
        <p:txBody>
          <a:bodyPr/>
          <a:lstStyle>
            <a:lvl1pPr>
              <a:defRPr/>
            </a:lvl1pPr>
          </a:lstStyle>
          <a:p>
            <a:endParaRPr lang="ru-RU"/>
          </a:p>
        </p:txBody>
      </p:sp>
      <p:sp>
        <p:nvSpPr>
          <p:cNvPr id="15378" name="Rectangle 18"/>
          <p:cNvSpPr>
            <a:spLocks noGrp="1" noChangeArrowheads="1"/>
          </p:cNvSpPr>
          <p:nvPr>
            <p:ph type="sldNum" sz="quarter" idx="4"/>
          </p:nvPr>
        </p:nvSpPr>
        <p:spPr/>
        <p:txBody>
          <a:bodyPr/>
          <a:lstStyle>
            <a:lvl1pPr>
              <a:defRPr/>
            </a:lvl1pPr>
          </a:lstStyle>
          <a:p>
            <a:fld id="{9C1D9271-9624-4E22-8296-3D781736644C}" type="slidenum">
              <a:rPr lang="ru-RU" smtClean="0"/>
              <a:pPr/>
              <a:t>‹#›</a:t>
            </a:fld>
            <a:endParaRPr lang="ru-RU"/>
          </a:p>
        </p:txBody>
      </p:sp>
      <p:sp>
        <p:nvSpPr>
          <p:cNvPr id="15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smtClean="0"/>
              <a:t>Образец заголовка</a:t>
            </a:r>
            <a:endParaRPr lang="ru-RU"/>
          </a:p>
        </p:txBody>
      </p:sp>
      <p:sp>
        <p:nvSpPr>
          <p:cNvPr id="15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smtClean="0"/>
              <a:t>Образец подзаголовка</a:t>
            </a:r>
            <a:endParaRPr lang="ru-RU"/>
          </a:p>
        </p:txBody>
      </p:sp>
    </p:spTree>
  </p:cSld>
  <p:clrMapOvr>
    <a:masterClrMapping/>
  </p:clrMapOvr>
  <p:transition spd="med">
    <p:cover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6" name="Дата 5"/>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6" name="Дата 5"/>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981200"/>
            <a:ext cx="4038600" cy="3886200"/>
          </a:xfrm>
        </p:spPr>
        <p:txBody>
          <a:bodyPr/>
          <a:lstStyle/>
          <a:p>
            <a:r>
              <a:rPr lang="ru-RU" smtClean="0"/>
              <a:t>Вставка диаграммы</a:t>
            </a:r>
            <a:endParaRPr lang="ru-RU"/>
          </a:p>
        </p:txBody>
      </p:sp>
      <p:sp>
        <p:nvSpPr>
          <p:cNvPr id="5" name="Нижний колонтитул 4"/>
          <p:cNvSpPr>
            <a:spLocks noGrp="1"/>
          </p:cNvSpPr>
          <p:nvPr>
            <p:ph type="ftr" sz="quarter" idx="10"/>
          </p:nvPr>
        </p:nvSpPr>
        <p:spPr>
          <a:xfrm>
            <a:off x="3124200" y="6248400"/>
            <a:ext cx="2895600" cy="457200"/>
          </a:xfrm>
        </p:spPr>
        <p:txBody>
          <a:bodyPr/>
          <a:lstStyle>
            <a:lvl1pPr>
              <a:defRPr/>
            </a:lvl1pPr>
          </a:lstStyle>
          <a:p>
            <a:endParaRPr lang="ru-RU"/>
          </a:p>
        </p:txBody>
      </p:sp>
      <p:sp>
        <p:nvSpPr>
          <p:cNvPr id="6" name="Номер слайда 5"/>
          <p:cNvSpPr>
            <a:spLocks noGrp="1"/>
          </p:cNvSpPr>
          <p:nvPr>
            <p:ph type="sldNum" sz="quarter" idx="11"/>
          </p:nvPr>
        </p:nvSpPr>
        <p:spPr>
          <a:xfrm>
            <a:off x="6553200" y="6248400"/>
            <a:ext cx="2133600" cy="457200"/>
          </a:xfrm>
        </p:spPr>
        <p:txBody>
          <a:bodyPr/>
          <a:lstStyle>
            <a:lvl1pPr>
              <a:defRPr/>
            </a:lvl1pPr>
          </a:lstStyle>
          <a:p>
            <a:fld id="{9C1D9271-9624-4E22-8296-3D781736644C}" type="slidenum">
              <a:rPr lang="ru-RU" smtClean="0"/>
              <a:pPr/>
              <a:t>‹#›</a:t>
            </a:fld>
            <a:endParaRPr lang="ru-RU"/>
          </a:p>
        </p:txBody>
      </p:sp>
      <p:sp>
        <p:nvSpPr>
          <p:cNvPr id="7" name="Дата 6"/>
          <p:cNvSpPr>
            <a:spLocks noGrp="1"/>
          </p:cNvSpPr>
          <p:nvPr>
            <p:ph type="dt" sz="half" idx="12"/>
          </p:nvPr>
        </p:nvSpPr>
        <p:spPr>
          <a:xfrm>
            <a:off x="457200" y="6245225"/>
            <a:ext cx="2133600" cy="476250"/>
          </a:xfrm>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3886200"/>
          </a:xfrm>
        </p:spPr>
        <p:txBody>
          <a:bodyPr/>
          <a:lstStyle/>
          <a:p>
            <a:r>
              <a:rPr lang="ru-RU" smtClean="0"/>
              <a:t>Вставка диаграммы</a:t>
            </a:r>
            <a:endParaRPr lang="ru-RU"/>
          </a:p>
        </p:txBody>
      </p:sp>
      <p:sp>
        <p:nvSpPr>
          <p:cNvPr id="4" name="Нижний колонтитул 3"/>
          <p:cNvSpPr>
            <a:spLocks noGrp="1"/>
          </p:cNvSpPr>
          <p:nvPr>
            <p:ph type="ftr" sz="quarter" idx="10"/>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1"/>
          </p:nvPr>
        </p:nvSpPr>
        <p:spPr>
          <a:xfrm>
            <a:off x="6553200" y="6248400"/>
            <a:ext cx="2133600" cy="457200"/>
          </a:xfrm>
        </p:spPr>
        <p:txBody>
          <a:bodyPr/>
          <a:lstStyle>
            <a:lvl1pPr>
              <a:defRPr/>
            </a:lvl1pPr>
          </a:lstStyle>
          <a:p>
            <a:fld id="{9C1D9271-9624-4E22-8296-3D781736644C}" type="slidenum">
              <a:rPr lang="ru-RU" smtClean="0"/>
              <a:pPr/>
              <a:t>‹#›</a:t>
            </a:fld>
            <a:endParaRPr lang="ru-RU"/>
          </a:p>
        </p:txBody>
      </p:sp>
      <p:sp>
        <p:nvSpPr>
          <p:cNvPr id="6" name="Дата 5"/>
          <p:cNvSpPr>
            <a:spLocks noGrp="1"/>
          </p:cNvSpPr>
          <p:nvPr>
            <p:ph type="dt" sz="half" idx="12"/>
          </p:nvPr>
        </p:nvSpPr>
        <p:spPr>
          <a:xfrm>
            <a:off x="457200" y="6245225"/>
            <a:ext cx="2133600" cy="476250"/>
          </a:xfrm>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6" name="Дата 5"/>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7B5746-98B1-41EE-9693-5414E5B6E2DE}" type="datetimeFigureOut">
              <a:rPr lang="ru-RU" smtClean="0"/>
              <a:pPr/>
              <a:t>20.06.2014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D9271-9624-4E22-8296-3D781736644C}" type="slidenum">
              <a:rPr lang="ru-RU" smtClean="0"/>
              <a:pPr/>
              <a:t>‹#›</a:t>
            </a:fld>
            <a:endParaRPr lang="ru-RU"/>
          </a:p>
        </p:txBody>
      </p:sp>
    </p:spTree>
  </p:cSld>
  <p:clrMapOvr>
    <a:masterClrMapping/>
  </p:clrMapOvr>
  <p:transition spd="med">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6" name="Дата 5"/>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7" name="Дата 6"/>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9" name="Дата 8"/>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5" name="Дата 4"/>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4" name="Дата 3"/>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7" name="Дата 6"/>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9C1D9271-9624-4E22-8296-3D781736644C}" type="slidenum">
              <a:rPr lang="ru-RU" smtClean="0"/>
              <a:pPr/>
              <a:t>‹#›</a:t>
            </a:fld>
            <a:endParaRPr lang="ru-RU"/>
          </a:p>
        </p:txBody>
      </p:sp>
      <p:sp>
        <p:nvSpPr>
          <p:cNvPr id="7" name="Дата 6"/>
          <p:cNvSpPr>
            <a:spLocks noGrp="1"/>
          </p:cNvSpPr>
          <p:nvPr>
            <p:ph type="dt" sz="half" idx="12"/>
          </p:nvPr>
        </p:nvSpPr>
        <p:spPr/>
        <p:txBody>
          <a:bodyPr/>
          <a:lstStyle>
            <a:lvl1pPr>
              <a:defRPr/>
            </a:lvl1pPr>
          </a:lstStyle>
          <a:p>
            <a:fld id="{107B5746-98B1-41EE-9693-5414E5B6E2DE}" type="datetimeFigureOut">
              <a:rPr lang="ru-RU" smtClean="0"/>
              <a:pPr/>
              <a:t>20.06.2014</a:t>
            </a:fld>
            <a:endParaRPr lang="ru-RU"/>
          </a:p>
        </p:txBody>
      </p:sp>
    </p:spTree>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ru-RU"/>
          </a:p>
        </p:txBody>
      </p:sp>
      <p:sp>
        <p:nvSpPr>
          <p:cNvPr id="14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9C1D9271-9624-4E22-8296-3D781736644C}" type="slidenum">
              <a:rPr lang="ru-RU" smtClean="0"/>
              <a:pPr/>
              <a:t>‹#›</a:t>
            </a:fld>
            <a:endParaRPr lang="ru-RU"/>
          </a:p>
        </p:txBody>
      </p:sp>
      <p:grpSp>
        <p:nvGrpSpPr>
          <p:cNvPr id="2" name="Group 4"/>
          <p:cNvGrpSpPr>
            <a:grpSpLocks/>
          </p:cNvGrpSpPr>
          <p:nvPr/>
        </p:nvGrpSpPr>
        <p:grpSpPr bwMode="auto">
          <a:xfrm>
            <a:off x="0" y="0"/>
            <a:ext cx="9144000" cy="546100"/>
            <a:chOff x="0" y="0"/>
            <a:chExt cx="5760" cy="344"/>
          </a:xfrm>
        </p:grpSpPr>
        <p:sp>
          <p:nvSpPr>
            <p:cNvPr id="14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ru-RU" sz="2400">
                <a:latin typeface="Times New Roman" pitchFamily="18" charset="0"/>
              </a:endParaRPr>
            </a:p>
          </p:txBody>
        </p:sp>
        <p:sp>
          <p:nvSpPr>
            <p:cNvPr id="14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ru-RU" sz="2400">
                <a:latin typeface="Times New Roman" pitchFamily="18" charset="0"/>
              </a:endParaRPr>
            </a:p>
          </p:txBody>
        </p:sp>
        <p:sp>
          <p:nvSpPr>
            <p:cNvPr id="14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ru-RU">
                <a:solidFill>
                  <a:schemeClr val="hlink"/>
                </a:solidFill>
              </a:endParaRPr>
            </a:p>
          </p:txBody>
        </p:sp>
        <p:sp>
          <p:nvSpPr>
            <p:cNvPr id="14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ru-RU">
                <a:solidFill>
                  <a:schemeClr val="hlink"/>
                </a:solidFill>
              </a:endParaRPr>
            </a:p>
          </p:txBody>
        </p:sp>
        <p:sp>
          <p:nvSpPr>
            <p:cNvPr id="14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ru-RU">
                <a:solidFill>
                  <a:schemeClr val="accent2"/>
                </a:solidFill>
              </a:endParaRPr>
            </a:p>
          </p:txBody>
        </p:sp>
        <p:sp>
          <p:nvSpPr>
            <p:cNvPr id="14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ru-RU">
                <a:solidFill>
                  <a:schemeClr val="hlink"/>
                </a:solidFill>
              </a:endParaRPr>
            </a:p>
          </p:txBody>
        </p:sp>
        <p:sp>
          <p:nvSpPr>
            <p:cNvPr id="14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sp>
          <p:nvSpPr>
            <p:cNvPr id="14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ru-RU">
                <a:solidFill>
                  <a:schemeClr val="accent2"/>
                </a:solidFill>
              </a:endParaRPr>
            </a:p>
          </p:txBody>
        </p:sp>
        <p:sp>
          <p:nvSpPr>
            <p:cNvPr id="14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ru-RU">
                <a:solidFill>
                  <a:schemeClr val="accent2"/>
                </a:solidFill>
              </a:endParaRPr>
            </a:p>
          </p:txBody>
        </p:sp>
      </p:grpSp>
      <p:sp>
        <p:nvSpPr>
          <p:cNvPr id="1435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51"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107B5746-98B1-41EE-9693-5414E5B6E2DE}" type="datetimeFigureOut">
              <a:rPr lang="ru-RU" smtClean="0"/>
              <a:pPr/>
              <a:t>20.06.2014</a:t>
            </a:fld>
            <a:endParaRPr lang="ru-RU"/>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cover dir="r"/>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B5746-98B1-41EE-9693-5414E5B6E2DE}" type="datetimeFigureOut">
              <a:rPr lang="ru-RU" smtClean="0"/>
              <a:pPr/>
              <a:t>20.06.2014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D9271-9624-4E22-8296-3D781736644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cover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3357562"/>
          <a:ext cx="8691602" cy="3291840"/>
        </p:xfrm>
        <a:graphic>
          <a:graphicData uri="http://schemas.openxmlformats.org/drawingml/2006/table">
            <a:tbl>
              <a:tblPr/>
              <a:tblGrid>
                <a:gridCol w="8691602"/>
              </a:tblGrid>
              <a:tr h="3241936">
                <a:tc>
                  <a:txBody>
                    <a:bodyPr/>
                    <a:lstStyle/>
                    <a:p>
                      <a:pPr indent="457200" algn="just">
                        <a:spcAft>
                          <a:spcPts val="0"/>
                        </a:spcAft>
                      </a:pPr>
                      <a:r>
                        <a:rPr lang="ru-RU" sz="3600" b="1" i="1" dirty="0">
                          <a:solidFill>
                            <a:srgbClr val="006600"/>
                          </a:solidFill>
                          <a:latin typeface="Calibri" pitchFamily="34" charset="0"/>
                          <a:ea typeface="Batang"/>
                          <a:cs typeface="Calibri" pitchFamily="34" charset="0"/>
                        </a:rPr>
                        <a:t>Государство обеспечивает ребенку, способному </a:t>
                      </a:r>
                      <a:r>
                        <a:rPr lang="ru-RU" sz="3600" b="1" i="1" dirty="0" smtClean="0">
                          <a:solidFill>
                            <a:srgbClr val="006600"/>
                          </a:solidFill>
                          <a:latin typeface="Calibri" pitchFamily="34" charset="0"/>
                          <a:ea typeface="Batang"/>
                          <a:cs typeface="Calibri" pitchFamily="34" charset="0"/>
                        </a:rPr>
                        <a:t>сформулировать </a:t>
                      </a:r>
                      <a:r>
                        <a:rPr lang="ru-RU" sz="3600" b="1" i="1" dirty="0">
                          <a:solidFill>
                            <a:srgbClr val="006600"/>
                          </a:solidFill>
                          <a:latin typeface="Calibri" pitchFamily="34" charset="0"/>
                          <a:ea typeface="Batang"/>
                          <a:cs typeface="Calibri" pitchFamily="34" charset="0"/>
                        </a:rPr>
                        <a:t>свои собственные взгляды, право свободно выражать эти взгляды по всем вопросам, затрагивающим ребенка.</a:t>
                      </a:r>
                      <a:endParaRPr lang="ru-RU" sz="3600" b="1" i="1" dirty="0">
                        <a:solidFill>
                          <a:srgbClr val="006600"/>
                        </a:solidFill>
                        <a:latin typeface="Calibri" pitchFamily="34" charset="0"/>
                        <a:ea typeface="Times New Roman"/>
                        <a:cs typeface="Calibri" pitchFamily="34" charset="0"/>
                      </a:endParaRPr>
                    </a:p>
                    <a:p>
                      <a:pPr indent="4191000" algn="just">
                        <a:spcAft>
                          <a:spcPts val="0"/>
                        </a:spcAft>
                      </a:pPr>
                      <a:r>
                        <a:rPr lang="ru-RU" sz="3600" b="1" i="1" dirty="0" smtClean="0">
                          <a:solidFill>
                            <a:srgbClr val="006600"/>
                          </a:solidFill>
                          <a:latin typeface="Calibri" pitchFamily="34" charset="0"/>
                          <a:ea typeface="Batang"/>
                          <a:cs typeface="Calibri" pitchFamily="34" charset="0"/>
                        </a:rPr>
                        <a:t>                  (</a:t>
                      </a:r>
                      <a:r>
                        <a:rPr lang="ru-RU" sz="3600" b="1" i="1" dirty="0">
                          <a:solidFill>
                            <a:srgbClr val="006600"/>
                          </a:solidFill>
                          <a:latin typeface="Calibri" pitchFamily="34" charset="0"/>
                          <a:ea typeface="Batang"/>
                          <a:cs typeface="Calibri" pitchFamily="34" charset="0"/>
                        </a:rPr>
                        <a:t>Статья 12)</a:t>
                      </a:r>
                      <a:endParaRPr lang="ru-RU" sz="3600" b="1" i="1" dirty="0">
                        <a:solidFill>
                          <a:srgbClr val="006600"/>
                        </a:solidFill>
                        <a:latin typeface="Calibri" pitchFamily="34" charset="0"/>
                        <a:ea typeface="Times New Roman"/>
                        <a:cs typeface="Calibri" pitchFamily="34" charset="0"/>
                      </a:endParaRPr>
                    </a:p>
                  </a:txBody>
                  <a:tcPr marL="59917" marR="59917"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tx1"/>
                    </a:solidFill>
                  </a:tcPr>
                </a:tc>
              </a:tr>
            </a:tbl>
          </a:graphicData>
        </a:graphic>
      </p:graphicFrame>
      <p:pic>
        <p:nvPicPr>
          <p:cNvPr id="43009" name="Picture 1"/>
          <p:cNvPicPr>
            <a:picLocks noChangeAspect="1" noChangeArrowheads="1"/>
          </p:cNvPicPr>
          <p:nvPr/>
        </p:nvPicPr>
        <p:blipFill>
          <a:blip r:embed="rId2" cstate="screen">
            <a:lum bright="-20000"/>
          </a:blip>
          <a:srcRect/>
          <a:stretch>
            <a:fillRect/>
          </a:stretch>
        </p:blipFill>
        <p:spPr bwMode="auto">
          <a:xfrm>
            <a:off x="857224" y="214290"/>
            <a:ext cx="2428892" cy="2915597"/>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3" cstate="screen">
            <a:lum bright="-20000"/>
          </a:blip>
          <a:srcRect/>
          <a:stretch>
            <a:fillRect/>
          </a:stretch>
        </p:blipFill>
        <p:spPr bwMode="auto">
          <a:xfrm>
            <a:off x="3286116" y="214290"/>
            <a:ext cx="5018084" cy="29289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screen"/>
          <a:srcRect/>
          <a:stretch>
            <a:fillRect/>
          </a:stretch>
        </p:blipFill>
        <p:spPr bwMode="auto">
          <a:xfrm>
            <a:off x="1115616" y="0"/>
            <a:ext cx="6813376" cy="6858000"/>
          </a:xfrm>
          <a:prstGeom prst="rect">
            <a:avLst/>
          </a:prstGeom>
          <a:noFill/>
          <a:ln w="9525">
            <a:noFill/>
            <a:miter lim="800000"/>
            <a:headEnd/>
            <a:tailEnd/>
          </a:ln>
        </p:spPr>
      </p:pic>
      <p:pic>
        <p:nvPicPr>
          <p:cNvPr id="1026" name="Picture 2" descr="D:\Библиотеки\Документы\Изображения и фото\Человек\венок на голове (2).jpg"/>
          <p:cNvPicPr>
            <a:picLocks noChangeAspect="1" noChangeArrowheads="1"/>
          </p:cNvPicPr>
          <p:nvPr/>
        </p:nvPicPr>
        <p:blipFill>
          <a:blip r:embed="rId4" cstate="screen"/>
          <a:srcRect/>
          <a:stretch>
            <a:fillRect/>
          </a:stretch>
        </p:blipFill>
        <p:spPr bwMode="auto">
          <a:xfrm>
            <a:off x="2339752" y="908720"/>
            <a:ext cx="4536504" cy="4462342"/>
          </a:xfrm>
          <a:prstGeom prst="ellipse">
            <a:avLst/>
          </a:prstGeom>
          <a:ln>
            <a:noFill/>
          </a:ln>
          <a:effectLst>
            <a:softEdge rad="112500"/>
          </a:effectLst>
        </p:spPr>
      </p:pic>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14290"/>
          <a:ext cx="8715436" cy="6286544"/>
        </p:xfrm>
        <a:graphic>
          <a:graphicData uri="http://schemas.openxmlformats.org/drawingml/2006/table">
            <a:tbl>
              <a:tblPr/>
              <a:tblGrid>
                <a:gridCol w="8715436"/>
              </a:tblGrid>
              <a:tr h="6286544">
                <a:tc>
                  <a:txBody>
                    <a:bodyPr/>
                    <a:lstStyle/>
                    <a:p>
                      <a:pPr indent="457200" algn="just">
                        <a:spcAft>
                          <a:spcPts val="0"/>
                        </a:spcAft>
                      </a:pPr>
                      <a:r>
                        <a:rPr lang="ru-RU" sz="1800" b="1" i="1" dirty="0">
                          <a:solidFill>
                            <a:srgbClr val="006600"/>
                          </a:solidFill>
                          <a:latin typeface="Calibri" pitchFamily="34" charset="0"/>
                          <a:ea typeface="Batang"/>
                          <a:cs typeface="Calibri" pitchFamily="34" charset="0"/>
                        </a:rPr>
                        <a:t>Ребенок, который как считается, нарушил уголовное законодательство, или обвиняется в его нарушении, имеет следующие гарантии:</a:t>
                      </a:r>
                      <a:endParaRPr lang="ru-RU" sz="1800" b="1" i="1" dirty="0">
                        <a:solidFill>
                          <a:srgbClr val="006600"/>
                        </a:solidFill>
                        <a:latin typeface="Calibri" pitchFamily="34" charset="0"/>
                        <a:ea typeface="Times New Roman"/>
                        <a:cs typeface="Calibri" pitchFamily="34" charset="0"/>
                      </a:endParaRPr>
                    </a:p>
                    <a:p>
                      <a:pPr indent="457200" algn="just">
                        <a:spcAft>
                          <a:spcPts val="0"/>
                        </a:spcAft>
                      </a:pPr>
                      <a:r>
                        <a:rPr lang="ru-RU" sz="1800" b="1" i="1" dirty="0">
                          <a:solidFill>
                            <a:srgbClr val="006600"/>
                          </a:solidFill>
                          <a:latin typeface="Calibri" pitchFamily="34" charset="0"/>
                          <a:ea typeface="Batang"/>
                          <a:cs typeface="Calibri" pitchFamily="34" charset="0"/>
                        </a:rPr>
                        <a:t>презумпция невиновности, пока его вина не будет доказана согласно закону;</a:t>
                      </a:r>
                      <a:endParaRPr lang="ru-RU" sz="1800" b="1" i="1" dirty="0">
                        <a:solidFill>
                          <a:srgbClr val="006600"/>
                        </a:solidFill>
                        <a:latin typeface="Calibri" pitchFamily="34" charset="0"/>
                        <a:ea typeface="Times New Roman"/>
                        <a:cs typeface="Calibri" pitchFamily="34" charset="0"/>
                      </a:endParaRPr>
                    </a:p>
                    <a:p>
                      <a:pPr indent="457200" algn="just">
                        <a:spcAft>
                          <a:spcPts val="0"/>
                        </a:spcAft>
                      </a:pPr>
                      <a:r>
                        <a:rPr lang="ru-RU" sz="1800" b="1" i="1" dirty="0">
                          <a:solidFill>
                            <a:srgbClr val="006600"/>
                          </a:solidFill>
                          <a:latin typeface="Calibri" pitchFamily="34" charset="0"/>
                          <a:ea typeface="Batang"/>
                          <a:cs typeface="Calibri" pitchFamily="34" charset="0"/>
                        </a:rPr>
                        <a:t>незамедлительное и непосредственное информирование его об обвинениях против него и получение правовой и другой необходимой помощи при подготовке и осуществлении своей защиты;</a:t>
                      </a:r>
                      <a:endParaRPr lang="ru-RU" sz="1800" b="1" i="1" dirty="0">
                        <a:solidFill>
                          <a:srgbClr val="006600"/>
                        </a:solidFill>
                        <a:latin typeface="Calibri" pitchFamily="34" charset="0"/>
                        <a:ea typeface="Times New Roman"/>
                        <a:cs typeface="Calibri" pitchFamily="34" charset="0"/>
                      </a:endParaRPr>
                    </a:p>
                    <a:p>
                      <a:pPr indent="457200" algn="just">
                        <a:spcAft>
                          <a:spcPts val="0"/>
                        </a:spcAft>
                      </a:pPr>
                      <a:r>
                        <a:rPr lang="ru-RU" sz="1800" b="1" i="1" dirty="0">
                          <a:solidFill>
                            <a:srgbClr val="006600"/>
                          </a:solidFill>
                          <a:latin typeface="Calibri" pitchFamily="34" charset="0"/>
                          <a:ea typeface="Batang"/>
                          <a:cs typeface="Calibri" pitchFamily="34" charset="0"/>
                        </a:rPr>
                        <a:t>быстрое принятие решения по рассматриваемому вопросу компетентным, независимым и беспристрастным органом или судебным органом в ходе справедливого слушания в соответствии с законом в присутствии адвоката или другого соответствующего лица;</a:t>
                      </a:r>
                      <a:endParaRPr lang="ru-RU" sz="1800" b="1" i="1" dirty="0">
                        <a:solidFill>
                          <a:srgbClr val="006600"/>
                        </a:solidFill>
                        <a:latin typeface="Calibri" pitchFamily="34" charset="0"/>
                        <a:ea typeface="Times New Roman"/>
                        <a:cs typeface="Calibri" pitchFamily="34" charset="0"/>
                      </a:endParaRPr>
                    </a:p>
                    <a:p>
                      <a:pPr indent="457200" algn="just">
                        <a:spcAft>
                          <a:spcPts val="0"/>
                        </a:spcAft>
                      </a:pPr>
                      <a:r>
                        <a:rPr lang="ru-RU" sz="1800" b="1" i="1" dirty="0">
                          <a:solidFill>
                            <a:srgbClr val="006600"/>
                          </a:solidFill>
                          <a:latin typeface="Calibri" pitchFamily="34" charset="0"/>
                          <a:ea typeface="Batang"/>
                          <a:cs typeface="Calibri" pitchFamily="34" charset="0"/>
                        </a:rPr>
                        <a:t>свобода от принуждения к даче свидетельских показаний или признания вины; изучение показаний свидетелей обвинения либо самостоятельно, либо при помощи других лиц и обеспечение равноправного участия свидетелей защиты и изучения показаний;</a:t>
                      </a:r>
                      <a:endParaRPr lang="ru-RU" sz="1800" b="1" i="1" dirty="0">
                        <a:solidFill>
                          <a:srgbClr val="006600"/>
                        </a:solidFill>
                        <a:latin typeface="Calibri" pitchFamily="34" charset="0"/>
                        <a:ea typeface="Times New Roman"/>
                        <a:cs typeface="Calibri" pitchFamily="34" charset="0"/>
                      </a:endParaRPr>
                    </a:p>
                    <a:p>
                      <a:pPr indent="457200" algn="just">
                        <a:spcAft>
                          <a:spcPts val="0"/>
                        </a:spcAft>
                      </a:pPr>
                      <a:r>
                        <a:rPr lang="ru-RU" sz="1800" b="1" i="1" dirty="0">
                          <a:solidFill>
                            <a:srgbClr val="006600"/>
                          </a:solidFill>
                          <a:latin typeface="Calibri" pitchFamily="34" charset="0"/>
                          <a:ea typeface="Batang"/>
                          <a:cs typeface="Calibri" pitchFamily="34" charset="0"/>
                        </a:rPr>
                        <a:t>бесплатная помощь переводчика, если ребенок не понимает пользуемого языка или не говорит на нем;</a:t>
                      </a:r>
                      <a:endParaRPr lang="ru-RU" sz="1800" b="1" i="1" dirty="0">
                        <a:solidFill>
                          <a:srgbClr val="006600"/>
                        </a:solidFill>
                        <a:latin typeface="Calibri" pitchFamily="34" charset="0"/>
                        <a:ea typeface="Times New Roman"/>
                        <a:cs typeface="Calibri" pitchFamily="34" charset="0"/>
                      </a:endParaRPr>
                    </a:p>
                    <a:p>
                      <a:pPr indent="457200" algn="just">
                        <a:spcAft>
                          <a:spcPts val="0"/>
                        </a:spcAft>
                      </a:pPr>
                      <a:r>
                        <a:rPr lang="ru-RU" sz="1800" b="1" i="1" dirty="0">
                          <a:solidFill>
                            <a:srgbClr val="006600"/>
                          </a:solidFill>
                          <a:latin typeface="Calibri" pitchFamily="34" charset="0"/>
                          <a:ea typeface="Batang"/>
                          <a:cs typeface="Calibri" pitchFamily="34" charset="0"/>
                        </a:rPr>
                        <a:t>полное уважение его личной жизни на всех стадиях разбирательства;</a:t>
                      </a:r>
                      <a:endParaRPr lang="ru-RU" sz="1800" b="1" i="1" dirty="0">
                        <a:solidFill>
                          <a:srgbClr val="006600"/>
                        </a:solidFill>
                        <a:latin typeface="Calibri" pitchFamily="34" charset="0"/>
                        <a:ea typeface="Times New Roman"/>
                        <a:cs typeface="Calibri" pitchFamily="34" charset="0"/>
                      </a:endParaRPr>
                    </a:p>
                    <a:p>
                      <a:pPr indent="457200" algn="just">
                        <a:spcAft>
                          <a:spcPts val="0"/>
                        </a:spcAft>
                      </a:pPr>
                      <a:r>
                        <a:rPr lang="ru-RU" sz="1800" b="1" i="1" dirty="0">
                          <a:solidFill>
                            <a:srgbClr val="006600"/>
                          </a:solidFill>
                          <a:latin typeface="Calibri" pitchFamily="34" charset="0"/>
                          <a:ea typeface="Batang"/>
                          <a:cs typeface="Calibri" pitchFamily="34" charset="0"/>
                        </a:rPr>
                        <a:t>установление минимального возраста, ниже которого дети считаются неспособными нарушить уголовное законодательство;</a:t>
                      </a:r>
                      <a:endParaRPr lang="ru-RU" sz="1800" b="1" i="1" dirty="0">
                        <a:solidFill>
                          <a:srgbClr val="006600"/>
                        </a:solidFill>
                        <a:latin typeface="Calibri" pitchFamily="34" charset="0"/>
                        <a:ea typeface="Times New Roman"/>
                        <a:cs typeface="Calibri" pitchFamily="34" charset="0"/>
                      </a:endParaRPr>
                    </a:p>
                    <a:p>
                      <a:pPr indent="457200" algn="just">
                        <a:spcAft>
                          <a:spcPts val="0"/>
                        </a:spcAft>
                      </a:pPr>
                      <a:r>
                        <a:rPr lang="ru-RU" sz="1800" b="1" i="1" dirty="0">
                          <a:solidFill>
                            <a:srgbClr val="006600"/>
                          </a:solidFill>
                          <a:latin typeface="Calibri" pitchFamily="34" charset="0"/>
                          <a:ea typeface="Batang"/>
                          <a:cs typeface="Calibri" pitchFamily="34" charset="0"/>
                        </a:rPr>
                        <a:t>принятию мер по обращению с такими детьми без использования судебного разбирательства.</a:t>
                      </a:r>
                      <a:endParaRPr lang="ru-RU" sz="1800" b="1" i="1" dirty="0">
                        <a:solidFill>
                          <a:srgbClr val="006600"/>
                        </a:solidFill>
                        <a:latin typeface="Calibri" pitchFamily="34" charset="0"/>
                        <a:ea typeface="Times New Roman"/>
                        <a:cs typeface="Calibri" pitchFamily="34" charset="0"/>
                      </a:endParaRPr>
                    </a:p>
                    <a:p>
                      <a:pPr indent="457200" algn="just">
                        <a:spcAft>
                          <a:spcPts val="0"/>
                        </a:spcAft>
                      </a:pPr>
                      <a:r>
                        <a:rPr lang="ru-RU" sz="1800" b="1" i="0" dirty="0" smtClean="0">
                          <a:solidFill>
                            <a:srgbClr val="006600"/>
                          </a:solidFill>
                          <a:latin typeface="Calibri" pitchFamily="34" charset="0"/>
                          <a:ea typeface="Batang"/>
                          <a:cs typeface="Calibri" pitchFamily="34" charset="0"/>
                        </a:rPr>
                        <a:t>                                                                                                                                      (</a:t>
                      </a:r>
                      <a:r>
                        <a:rPr lang="ru-RU" sz="1800" b="1" i="0" dirty="0">
                          <a:solidFill>
                            <a:srgbClr val="006600"/>
                          </a:solidFill>
                          <a:latin typeface="Calibri" pitchFamily="34" charset="0"/>
                          <a:ea typeface="Batang"/>
                          <a:cs typeface="Calibri" pitchFamily="34" charset="0"/>
                        </a:rPr>
                        <a:t>Статья 40)</a:t>
                      </a:r>
                      <a:endParaRPr lang="ru-RU" sz="1800" b="1" i="0" dirty="0">
                        <a:solidFill>
                          <a:srgbClr val="006600"/>
                        </a:solidFill>
                        <a:latin typeface="Calibri" pitchFamily="34" charset="0"/>
                        <a:ea typeface="Times New Roman"/>
                        <a:cs typeface="Calibri" pitchFamily="34" charset="0"/>
                      </a:endParaRPr>
                    </a:p>
                  </a:txBody>
                  <a:tcPr marL="59917" marR="59917"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285992"/>
          <a:ext cx="8715436" cy="4389120"/>
        </p:xfrm>
        <a:graphic>
          <a:graphicData uri="http://schemas.openxmlformats.org/drawingml/2006/table">
            <a:tbl>
              <a:tblPr/>
              <a:tblGrid>
                <a:gridCol w="8715436"/>
              </a:tblGrid>
              <a:tr h="3995021">
                <a:tc>
                  <a:txBody>
                    <a:bodyPr/>
                    <a:lstStyle/>
                    <a:p>
                      <a:pPr indent="457200" algn="just">
                        <a:spcAft>
                          <a:spcPts val="0"/>
                        </a:spcAft>
                      </a:pPr>
                      <a:r>
                        <a:rPr lang="ru-RU" sz="2400" b="1" i="1" dirty="0">
                          <a:solidFill>
                            <a:srgbClr val="006600"/>
                          </a:solidFill>
                          <a:latin typeface="Calibri" pitchFamily="34" charset="0"/>
                          <a:ea typeface="Batang"/>
                          <a:cs typeface="Calibri" pitchFamily="34" charset="0"/>
                        </a:rPr>
                        <a:t>Ни один ребенок не должен быть подвергнут пыткам или другим жестоким, бесчеловечным, или унижающим достоинство видам обращения или наказания. Ни смертная казнь, ни пожизненное заключение не назначаются за преступления, совершенные человеком моложе 18 лет, т. е. </a:t>
                      </a:r>
                      <a:r>
                        <a:rPr lang="ru-RU" sz="2400" b="1" i="1" dirty="0" smtClean="0">
                          <a:solidFill>
                            <a:srgbClr val="006600"/>
                          </a:solidFill>
                          <a:latin typeface="Calibri" pitchFamily="34" charset="0"/>
                          <a:ea typeface="Batang"/>
                          <a:cs typeface="Calibri" pitchFamily="34" charset="0"/>
                        </a:rPr>
                        <a:t>ребенком.</a:t>
                      </a:r>
                      <a:r>
                        <a:rPr lang="ru-RU" sz="2400" b="1" i="1" baseline="0" dirty="0" smtClean="0">
                          <a:solidFill>
                            <a:srgbClr val="006600"/>
                          </a:solidFill>
                          <a:latin typeface="Calibri" pitchFamily="34" charset="0"/>
                          <a:ea typeface="Batang"/>
                          <a:cs typeface="Calibri" pitchFamily="34" charset="0"/>
                        </a:rPr>
                        <a:t> </a:t>
                      </a:r>
                      <a:r>
                        <a:rPr lang="ru-RU" sz="2400" b="1" i="1" dirty="0" smtClean="0">
                          <a:solidFill>
                            <a:srgbClr val="006600"/>
                          </a:solidFill>
                          <a:latin typeface="Calibri" pitchFamily="34" charset="0"/>
                          <a:ea typeface="Batang"/>
                          <a:cs typeface="Calibri" pitchFamily="34" charset="0"/>
                        </a:rPr>
                        <a:t>Арест</a:t>
                      </a:r>
                      <a:r>
                        <a:rPr lang="ru-RU" sz="2400" b="1" i="1" dirty="0">
                          <a:solidFill>
                            <a:srgbClr val="006600"/>
                          </a:solidFill>
                          <a:latin typeface="Calibri" pitchFamily="34" charset="0"/>
                          <a:ea typeface="Batang"/>
                          <a:cs typeface="Calibri" pitchFamily="34" charset="0"/>
                        </a:rPr>
                        <a:t>, задержание или тюремное заключение это крайняя мера для </a:t>
                      </a:r>
                      <a:r>
                        <a:rPr lang="ru-RU" sz="2400" b="1" i="1" dirty="0" smtClean="0">
                          <a:solidFill>
                            <a:srgbClr val="006600"/>
                          </a:solidFill>
                          <a:latin typeface="Calibri" pitchFamily="34" charset="0"/>
                          <a:ea typeface="Batang"/>
                          <a:cs typeface="Calibri" pitchFamily="34" charset="0"/>
                        </a:rPr>
                        <a:t>ребенка.</a:t>
                      </a:r>
                      <a:r>
                        <a:rPr lang="ru-RU" sz="2400" b="1" i="1" baseline="0" dirty="0" smtClean="0">
                          <a:solidFill>
                            <a:srgbClr val="006600"/>
                          </a:solidFill>
                          <a:latin typeface="Calibri" pitchFamily="34" charset="0"/>
                          <a:ea typeface="Batang"/>
                          <a:cs typeface="Calibri" pitchFamily="34" charset="0"/>
                        </a:rPr>
                        <a:t> </a:t>
                      </a:r>
                      <a:r>
                        <a:rPr lang="ru-RU" sz="2400" b="1" i="1" dirty="0" smtClean="0">
                          <a:solidFill>
                            <a:srgbClr val="006600"/>
                          </a:solidFill>
                          <a:latin typeface="Calibri" pitchFamily="34" charset="0"/>
                          <a:ea typeface="Batang"/>
                          <a:cs typeface="Calibri" pitchFamily="34" charset="0"/>
                        </a:rPr>
                        <a:t>К </a:t>
                      </a:r>
                      <a:r>
                        <a:rPr lang="ru-RU" sz="2400" b="1" i="1" dirty="0">
                          <a:solidFill>
                            <a:srgbClr val="006600"/>
                          </a:solidFill>
                          <a:latin typeface="Calibri" pitchFamily="34" charset="0"/>
                          <a:ea typeface="Batang"/>
                          <a:cs typeface="Calibri" pitchFamily="34" charset="0"/>
                        </a:rPr>
                        <a:t>каждому лишенному свободы ребенку обращаются с уважением неотъемлемого достоинства его личности, гуманностью и учетом его </a:t>
                      </a:r>
                      <a:r>
                        <a:rPr lang="ru-RU" sz="2400" b="1" i="1" dirty="0" smtClean="0">
                          <a:solidFill>
                            <a:srgbClr val="006600"/>
                          </a:solidFill>
                          <a:latin typeface="Calibri" pitchFamily="34" charset="0"/>
                          <a:ea typeface="Batang"/>
                          <a:cs typeface="Calibri" pitchFamily="34" charset="0"/>
                        </a:rPr>
                        <a:t>возраста.</a:t>
                      </a:r>
                      <a:r>
                        <a:rPr lang="ru-RU" sz="2400" b="1" i="1" baseline="0" dirty="0" smtClean="0">
                          <a:solidFill>
                            <a:srgbClr val="006600"/>
                          </a:solidFill>
                          <a:latin typeface="Calibri" pitchFamily="34" charset="0"/>
                          <a:ea typeface="Batang"/>
                          <a:cs typeface="Calibri" pitchFamily="34" charset="0"/>
                        </a:rPr>
                        <a:t> </a:t>
                      </a:r>
                      <a:r>
                        <a:rPr lang="ru-RU" sz="2400" b="1" i="1" dirty="0" smtClean="0">
                          <a:solidFill>
                            <a:srgbClr val="006600"/>
                          </a:solidFill>
                          <a:latin typeface="Calibri" pitchFamily="34" charset="0"/>
                          <a:ea typeface="Batang"/>
                          <a:cs typeface="Calibri" pitchFamily="34" charset="0"/>
                        </a:rPr>
                        <a:t>У </a:t>
                      </a:r>
                      <a:r>
                        <a:rPr lang="ru-RU" sz="2400" b="1" i="1" dirty="0">
                          <a:solidFill>
                            <a:srgbClr val="006600"/>
                          </a:solidFill>
                          <a:latin typeface="Calibri" pitchFamily="34" charset="0"/>
                          <a:ea typeface="Batang"/>
                          <a:cs typeface="Calibri" pitchFamily="34" charset="0"/>
                        </a:rPr>
                        <a:t>ребенка, лишенного свободы, есть право оспаривать законность своего лишения свободы перед судом.</a:t>
                      </a:r>
                      <a:endParaRPr lang="ru-RU" sz="2400" b="1" i="1" dirty="0">
                        <a:solidFill>
                          <a:srgbClr val="006600"/>
                        </a:solidFill>
                        <a:latin typeface="Calibri" pitchFamily="34" charset="0"/>
                        <a:ea typeface="Times New Roman"/>
                        <a:cs typeface="Calibri" pitchFamily="34" charset="0"/>
                      </a:endParaRPr>
                    </a:p>
                    <a:p>
                      <a:pPr indent="4800600" algn="just">
                        <a:spcAft>
                          <a:spcPts val="0"/>
                        </a:spcAft>
                      </a:pPr>
                      <a:r>
                        <a:rPr lang="ru-RU" sz="2400" b="1" i="0" dirty="0" smtClean="0">
                          <a:solidFill>
                            <a:srgbClr val="006600"/>
                          </a:solidFill>
                          <a:latin typeface="Calibri" pitchFamily="34" charset="0"/>
                          <a:ea typeface="Batang"/>
                          <a:cs typeface="Calibri" pitchFamily="34" charset="0"/>
                        </a:rPr>
                        <a:t>                                 (</a:t>
                      </a:r>
                      <a:r>
                        <a:rPr lang="ru-RU" sz="2400" b="1" i="0" dirty="0">
                          <a:solidFill>
                            <a:srgbClr val="006600"/>
                          </a:solidFill>
                          <a:latin typeface="Calibri" pitchFamily="34" charset="0"/>
                          <a:ea typeface="Batang"/>
                          <a:cs typeface="Calibri" pitchFamily="34" charset="0"/>
                        </a:rPr>
                        <a:t>Статья 37</a:t>
                      </a:r>
                      <a:r>
                        <a:rPr lang="ru-RU" sz="2400" i="0" dirty="0">
                          <a:solidFill>
                            <a:srgbClr val="006600"/>
                          </a:solidFill>
                          <a:latin typeface="Souvienne"/>
                          <a:ea typeface="Batang"/>
                        </a:rPr>
                        <a:t>)</a:t>
                      </a:r>
                      <a:endParaRPr lang="ru-RU" sz="2400" i="0" dirty="0">
                        <a:solidFill>
                          <a:srgbClr val="006600"/>
                        </a:solidFill>
                        <a:latin typeface="Times New Roman"/>
                        <a:ea typeface="Times New Roman"/>
                      </a:endParaRPr>
                    </a:p>
                  </a:txBody>
                  <a:tcPr marL="59917" marR="59917"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tx1"/>
                    </a:solidFill>
                  </a:tcPr>
                </a:tc>
              </a:tr>
            </a:tbl>
          </a:graphicData>
        </a:graphic>
      </p:graphicFrame>
      <p:pic>
        <p:nvPicPr>
          <p:cNvPr id="61441" name="Picture 1"/>
          <p:cNvPicPr>
            <a:picLocks noChangeAspect="1" noChangeArrowheads="1"/>
          </p:cNvPicPr>
          <p:nvPr/>
        </p:nvPicPr>
        <p:blipFill>
          <a:blip r:embed="rId2" cstate="screen">
            <a:lum bright="-20000"/>
          </a:blip>
          <a:srcRect/>
          <a:stretch>
            <a:fillRect/>
          </a:stretch>
        </p:blipFill>
        <p:spPr bwMode="auto">
          <a:xfrm>
            <a:off x="2071670" y="285728"/>
            <a:ext cx="1889637" cy="1927215"/>
          </a:xfrm>
          <a:prstGeom prst="rect">
            <a:avLst/>
          </a:prstGeom>
          <a:ln>
            <a:noFill/>
          </a:ln>
          <a:effectLst>
            <a:outerShdw blurRad="292100" dist="139700" dir="2700000" algn="tl" rotWithShape="0">
              <a:srgbClr val="333333">
                <a:alpha val="65000"/>
              </a:srgbClr>
            </a:outerShdw>
          </a:effectLst>
        </p:spPr>
      </p:pic>
      <p:pic>
        <p:nvPicPr>
          <p:cNvPr id="61443" name="Picture 3"/>
          <p:cNvPicPr>
            <a:picLocks noChangeAspect="1" noChangeArrowheads="1"/>
          </p:cNvPicPr>
          <p:nvPr/>
        </p:nvPicPr>
        <p:blipFill>
          <a:blip r:embed="rId3" cstate="screen">
            <a:lum bright="-10000"/>
          </a:blip>
          <a:srcRect/>
          <a:stretch>
            <a:fillRect/>
          </a:stretch>
        </p:blipFill>
        <p:spPr bwMode="auto">
          <a:xfrm>
            <a:off x="571472" y="285728"/>
            <a:ext cx="1522382" cy="192882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cstate="screen">
            <a:lum bright="-10000"/>
          </a:blip>
          <a:srcRect/>
          <a:stretch>
            <a:fillRect/>
          </a:stretch>
        </p:blipFill>
        <p:spPr bwMode="auto">
          <a:xfrm>
            <a:off x="7143768" y="285728"/>
            <a:ext cx="1418771" cy="1928824"/>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5" cstate="screen">
            <a:lum bright="-20000"/>
          </a:blip>
          <a:srcRect/>
          <a:stretch>
            <a:fillRect/>
          </a:stretch>
        </p:blipFill>
        <p:spPr bwMode="auto">
          <a:xfrm>
            <a:off x="3929058" y="285728"/>
            <a:ext cx="3214710" cy="191292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571744"/>
          <a:ext cx="8643998" cy="4061041"/>
        </p:xfrm>
        <a:graphic>
          <a:graphicData uri="http://schemas.openxmlformats.org/drawingml/2006/table">
            <a:tbl>
              <a:tblPr/>
              <a:tblGrid>
                <a:gridCol w="8643998"/>
              </a:tblGrid>
              <a:tr h="4061041">
                <a:tc>
                  <a:txBody>
                    <a:bodyPr/>
                    <a:lstStyle/>
                    <a:p>
                      <a:pPr indent="457200" algn="just">
                        <a:spcAft>
                          <a:spcPts val="0"/>
                        </a:spcAft>
                      </a:pPr>
                      <a:r>
                        <a:rPr lang="ru-RU" sz="3200" b="1" i="1" dirty="0">
                          <a:solidFill>
                            <a:srgbClr val="006600"/>
                          </a:solidFill>
                          <a:latin typeface="Calibri" pitchFamily="34" charset="0"/>
                          <a:ea typeface="Batang"/>
                          <a:cs typeface="Calibri" pitchFamily="34" charset="0"/>
                        </a:rPr>
                        <a:t>Государства принимают меры для защиты ребенка от физического, психологического насилия, оскорбления, </a:t>
                      </a:r>
                      <a:r>
                        <a:rPr lang="ru-RU" sz="3200" b="1" i="1" dirty="0" smtClean="0">
                          <a:solidFill>
                            <a:srgbClr val="006600"/>
                          </a:solidFill>
                          <a:latin typeface="Calibri" pitchFamily="34" charset="0"/>
                          <a:ea typeface="Batang"/>
                          <a:cs typeface="Calibri" pitchFamily="34" charset="0"/>
                        </a:rPr>
                        <a:t>злоупотребления</a:t>
                      </a:r>
                      <a:r>
                        <a:rPr lang="ru-RU" sz="3200" b="1" i="1" dirty="0">
                          <a:solidFill>
                            <a:srgbClr val="006600"/>
                          </a:solidFill>
                          <a:latin typeface="Calibri" pitchFamily="34" charset="0"/>
                          <a:ea typeface="Batang"/>
                          <a:cs typeface="Calibri" pitchFamily="34" charset="0"/>
                        </a:rPr>
                        <a:t>, отсутствия заботы, грубого обращения, эксплуатации, жестокого обращения со стороны не только окружающих людей, но даже родителей ребенка.</a:t>
                      </a:r>
                      <a:endParaRPr lang="ru-RU" sz="3200" b="1" i="1" dirty="0">
                        <a:solidFill>
                          <a:srgbClr val="006600"/>
                        </a:solidFill>
                        <a:latin typeface="Calibri" pitchFamily="34" charset="0"/>
                        <a:ea typeface="Times New Roman"/>
                        <a:cs typeface="Calibri" pitchFamily="34" charset="0"/>
                      </a:endParaRPr>
                    </a:p>
                    <a:p>
                      <a:pPr indent="4114800" algn="just">
                        <a:spcAft>
                          <a:spcPts val="0"/>
                        </a:spcAft>
                      </a:pPr>
                      <a:r>
                        <a:rPr lang="ru-RU" sz="3200" b="1" i="0" dirty="0" smtClean="0">
                          <a:solidFill>
                            <a:srgbClr val="006600"/>
                          </a:solidFill>
                          <a:latin typeface="Calibri" pitchFamily="34" charset="0"/>
                          <a:ea typeface="Batang"/>
                          <a:cs typeface="Calibri" pitchFamily="34" charset="0"/>
                        </a:rPr>
                        <a:t>                          (</a:t>
                      </a:r>
                      <a:r>
                        <a:rPr lang="ru-RU" sz="3200" b="1" i="0" dirty="0">
                          <a:solidFill>
                            <a:srgbClr val="006600"/>
                          </a:solidFill>
                          <a:latin typeface="Calibri" pitchFamily="34" charset="0"/>
                          <a:ea typeface="Batang"/>
                          <a:cs typeface="Calibri" pitchFamily="34" charset="0"/>
                        </a:rPr>
                        <a:t>Статья 19)</a:t>
                      </a:r>
                      <a:endParaRPr lang="ru-RU" sz="3200" b="1" i="0" dirty="0">
                        <a:solidFill>
                          <a:srgbClr val="006600"/>
                        </a:solidFill>
                        <a:latin typeface="Calibri" pitchFamily="34" charset="0"/>
                        <a:ea typeface="Times New Roman"/>
                        <a:cs typeface="Calibri" pitchFamily="34" charset="0"/>
                      </a:endParaRPr>
                    </a:p>
                  </a:txBody>
                  <a:tcPr marL="59917" marR="59917"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tx1"/>
                    </a:solidFill>
                  </a:tcPr>
                </a:tc>
              </a:tr>
            </a:tbl>
          </a:graphicData>
        </a:graphic>
      </p:graphicFrame>
      <p:pic>
        <p:nvPicPr>
          <p:cNvPr id="60417" name="Picture 1"/>
          <p:cNvPicPr>
            <a:picLocks noChangeAspect="1" noChangeArrowheads="1"/>
          </p:cNvPicPr>
          <p:nvPr/>
        </p:nvPicPr>
        <p:blipFill>
          <a:blip r:embed="rId2" cstate="screen">
            <a:lum bright="-20000"/>
          </a:blip>
          <a:srcRect/>
          <a:stretch>
            <a:fillRect/>
          </a:stretch>
        </p:blipFill>
        <p:spPr bwMode="auto">
          <a:xfrm>
            <a:off x="785786" y="285728"/>
            <a:ext cx="1785950" cy="2139710"/>
          </a:xfrm>
          <a:prstGeom prst="rect">
            <a:avLst/>
          </a:prstGeom>
          <a:ln>
            <a:noFill/>
          </a:ln>
          <a:effectLst>
            <a:outerShdw blurRad="292100" dist="139700" dir="2700000" algn="tl" rotWithShape="0">
              <a:srgbClr val="333333">
                <a:alpha val="65000"/>
              </a:srgbClr>
            </a:outerShdw>
          </a:effectLst>
        </p:spPr>
      </p:pic>
      <p:pic>
        <p:nvPicPr>
          <p:cNvPr id="60418" name="Picture 2"/>
          <p:cNvPicPr>
            <a:picLocks noChangeAspect="1" noChangeArrowheads="1"/>
          </p:cNvPicPr>
          <p:nvPr/>
        </p:nvPicPr>
        <p:blipFill>
          <a:blip r:embed="rId3" cstate="screen">
            <a:lum bright="-20000"/>
          </a:blip>
          <a:srcRect/>
          <a:stretch>
            <a:fillRect/>
          </a:stretch>
        </p:blipFill>
        <p:spPr bwMode="auto">
          <a:xfrm>
            <a:off x="2500298" y="285728"/>
            <a:ext cx="1556142" cy="2143140"/>
          </a:xfrm>
          <a:prstGeom prst="rect">
            <a:avLst/>
          </a:prstGeom>
          <a:ln>
            <a:noFill/>
          </a:ln>
          <a:effectLst>
            <a:outerShdw blurRad="292100" dist="139700" dir="2700000" algn="tl" rotWithShape="0">
              <a:srgbClr val="333333">
                <a:alpha val="65000"/>
              </a:srgbClr>
            </a:outerShdw>
          </a:effectLst>
        </p:spPr>
      </p:pic>
      <p:pic>
        <p:nvPicPr>
          <p:cNvPr id="6" name="Picture 1"/>
          <p:cNvPicPr>
            <a:picLocks noChangeAspect="1" noChangeArrowheads="1"/>
          </p:cNvPicPr>
          <p:nvPr/>
        </p:nvPicPr>
        <p:blipFill>
          <a:blip r:embed="rId4" cstate="screen">
            <a:lum bright="-20000"/>
          </a:blip>
          <a:srcRect/>
          <a:stretch>
            <a:fillRect/>
          </a:stretch>
        </p:blipFill>
        <p:spPr bwMode="auto">
          <a:xfrm>
            <a:off x="4071934" y="285728"/>
            <a:ext cx="1785950" cy="2125085"/>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5" cstate="screen">
            <a:lum bright="-20000"/>
          </a:blip>
          <a:srcRect/>
          <a:stretch>
            <a:fillRect/>
          </a:stretch>
        </p:blipFill>
        <p:spPr bwMode="auto">
          <a:xfrm>
            <a:off x="5857884" y="285728"/>
            <a:ext cx="2557032" cy="21431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2285992"/>
          <a:ext cx="8786874" cy="4414830"/>
        </p:xfrm>
        <a:graphic>
          <a:graphicData uri="http://schemas.openxmlformats.org/drawingml/2006/table">
            <a:tbl>
              <a:tblPr/>
              <a:tblGrid>
                <a:gridCol w="8786874"/>
              </a:tblGrid>
              <a:tr h="4414830">
                <a:tc>
                  <a:txBody>
                    <a:bodyPr/>
                    <a:lstStyle/>
                    <a:p>
                      <a:pPr indent="457200" algn="just">
                        <a:spcAft>
                          <a:spcPts val="0"/>
                        </a:spcAft>
                      </a:pPr>
                      <a:r>
                        <a:rPr lang="ru-RU" sz="2800" b="1" i="1" dirty="0">
                          <a:solidFill>
                            <a:srgbClr val="006600"/>
                          </a:solidFill>
                          <a:latin typeface="Calibri" pitchFamily="34" charset="0"/>
                          <a:ea typeface="Batang"/>
                          <a:cs typeface="Calibri" pitchFamily="34" charset="0"/>
                        </a:rPr>
                        <a:t>Ребенок имеет право на защиту государства от выполнения работы опасной для его здоровья или мешающей получить образование или наносить ущерб его здоровью и физическому, умственному, духовному, моральному и социальному развитию. Государства устанавливают минимальный возраст или минимальные возрасты для приема на работу; определяют необходимые требования о продолжительности рабочего дня и условиях труда.</a:t>
                      </a:r>
                      <a:endParaRPr lang="ru-RU" sz="2800" b="1" i="1" dirty="0">
                        <a:solidFill>
                          <a:srgbClr val="006600"/>
                        </a:solidFill>
                        <a:latin typeface="Calibri" pitchFamily="34" charset="0"/>
                        <a:ea typeface="Times New Roman"/>
                        <a:cs typeface="Calibri" pitchFamily="34" charset="0"/>
                      </a:endParaRPr>
                    </a:p>
                    <a:p>
                      <a:pPr indent="4648200" algn="just">
                        <a:spcAft>
                          <a:spcPts val="0"/>
                        </a:spcAft>
                      </a:pPr>
                      <a:r>
                        <a:rPr lang="ru-RU" sz="2800" b="1" i="0" dirty="0" smtClean="0">
                          <a:solidFill>
                            <a:srgbClr val="006600"/>
                          </a:solidFill>
                          <a:latin typeface="Calibri" pitchFamily="34" charset="0"/>
                          <a:ea typeface="Batang"/>
                          <a:cs typeface="Calibri" pitchFamily="34" charset="0"/>
                        </a:rPr>
                        <a:t>                             (</a:t>
                      </a:r>
                      <a:r>
                        <a:rPr lang="ru-RU" sz="2800" b="1" i="0" dirty="0">
                          <a:solidFill>
                            <a:srgbClr val="006600"/>
                          </a:solidFill>
                          <a:latin typeface="Calibri" pitchFamily="34" charset="0"/>
                          <a:ea typeface="Batang"/>
                          <a:cs typeface="Calibri" pitchFamily="34" charset="0"/>
                        </a:rPr>
                        <a:t>Статья 32)</a:t>
                      </a:r>
                      <a:endParaRPr lang="ru-RU" sz="2800" b="1" i="0" dirty="0">
                        <a:solidFill>
                          <a:srgbClr val="006600"/>
                        </a:solidFill>
                        <a:latin typeface="Calibri" pitchFamily="34" charset="0"/>
                        <a:ea typeface="Times New Roman"/>
                        <a:cs typeface="Calibri" pitchFamily="34" charset="0"/>
                      </a:endParaRPr>
                    </a:p>
                  </a:txBody>
                  <a:tcPr marL="59917" marR="59917"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tx1"/>
                    </a:solidFill>
                  </a:tcPr>
                </a:tc>
              </a:tr>
            </a:tbl>
          </a:graphicData>
        </a:graphic>
      </p:graphicFrame>
      <p:pic>
        <p:nvPicPr>
          <p:cNvPr id="65537" name="Picture 1"/>
          <p:cNvPicPr>
            <a:picLocks noChangeAspect="1" noChangeArrowheads="1"/>
          </p:cNvPicPr>
          <p:nvPr/>
        </p:nvPicPr>
        <p:blipFill>
          <a:blip r:embed="rId2" cstate="screen">
            <a:lum bright="-20000"/>
          </a:blip>
          <a:srcRect/>
          <a:stretch>
            <a:fillRect/>
          </a:stretch>
        </p:blipFill>
        <p:spPr bwMode="auto">
          <a:xfrm>
            <a:off x="714348" y="214290"/>
            <a:ext cx="1928826" cy="1928826"/>
          </a:xfrm>
          <a:prstGeom prst="rect">
            <a:avLst/>
          </a:prstGeom>
          <a:ln>
            <a:noFill/>
          </a:ln>
          <a:effectLst>
            <a:outerShdw blurRad="292100" dist="139700" dir="2700000" algn="tl" rotWithShape="0">
              <a:srgbClr val="333333">
                <a:alpha val="65000"/>
              </a:srgbClr>
            </a:outerShdw>
          </a:effectLst>
        </p:spPr>
      </p:pic>
      <p:pic>
        <p:nvPicPr>
          <p:cNvPr id="65538" name="Picture 2"/>
          <p:cNvPicPr>
            <a:picLocks noChangeAspect="1" noChangeArrowheads="1"/>
          </p:cNvPicPr>
          <p:nvPr/>
        </p:nvPicPr>
        <p:blipFill>
          <a:blip r:embed="rId3" cstate="screen">
            <a:lum bright="-20000"/>
          </a:blip>
          <a:srcRect/>
          <a:stretch>
            <a:fillRect/>
          </a:stretch>
        </p:blipFill>
        <p:spPr bwMode="auto">
          <a:xfrm>
            <a:off x="5500694" y="214290"/>
            <a:ext cx="1413331" cy="1928826"/>
          </a:xfrm>
          <a:prstGeom prst="rect">
            <a:avLst/>
          </a:prstGeom>
          <a:ln>
            <a:noFill/>
          </a:ln>
          <a:effectLst>
            <a:outerShdw blurRad="292100" dist="139700" dir="2700000" algn="tl" rotWithShape="0">
              <a:srgbClr val="333333">
                <a:alpha val="65000"/>
              </a:srgbClr>
            </a:outerShdw>
          </a:effectLst>
        </p:spPr>
      </p:pic>
      <p:pic>
        <p:nvPicPr>
          <p:cNvPr id="65539" name="Picture 3"/>
          <p:cNvPicPr>
            <a:picLocks noChangeAspect="1" noChangeArrowheads="1"/>
          </p:cNvPicPr>
          <p:nvPr/>
        </p:nvPicPr>
        <p:blipFill>
          <a:blip r:embed="rId4" cstate="screen">
            <a:lum bright="-10000"/>
          </a:blip>
          <a:srcRect/>
          <a:stretch>
            <a:fillRect/>
          </a:stretch>
        </p:blipFill>
        <p:spPr bwMode="auto">
          <a:xfrm>
            <a:off x="2643174" y="214290"/>
            <a:ext cx="2857520" cy="1930427"/>
          </a:xfrm>
          <a:prstGeom prst="rect">
            <a:avLst/>
          </a:prstGeom>
          <a:ln>
            <a:noFill/>
          </a:ln>
          <a:effectLst>
            <a:outerShdw blurRad="292100" dist="139700" dir="2700000" algn="tl" rotWithShape="0">
              <a:srgbClr val="333333">
                <a:alpha val="65000"/>
              </a:srgbClr>
            </a:outerShdw>
          </a:effectLst>
        </p:spPr>
      </p:pic>
      <p:pic>
        <p:nvPicPr>
          <p:cNvPr id="7" name="Picture 1"/>
          <p:cNvPicPr>
            <a:picLocks noChangeAspect="1" noChangeArrowheads="1"/>
          </p:cNvPicPr>
          <p:nvPr/>
        </p:nvPicPr>
        <p:blipFill>
          <a:blip r:embed="rId5" cstate="screen">
            <a:lum bright="-20000"/>
          </a:blip>
          <a:srcRect/>
          <a:stretch>
            <a:fillRect/>
          </a:stretch>
        </p:blipFill>
        <p:spPr bwMode="auto">
          <a:xfrm>
            <a:off x="6929454" y="214290"/>
            <a:ext cx="1643074" cy="19550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3357562"/>
          <a:ext cx="8715436" cy="3291840"/>
        </p:xfrm>
        <a:graphic>
          <a:graphicData uri="http://schemas.openxmlformats.org/drawingml/2006/table">
            <a:tbl>
              <a:tblPr/>
              <a:tblGrid>
                <a:gridCol w="8715436"/>
              </a:tblGrid>
              <a:tr h="2643182">
                <a:tc>
                  <a:txBody>
                    <a:bodyPr/>
                    <a:lstStyle/>
                    <a:p>
                      <a:pPr indent="457200" algn="just">
                        <a:spcAft>
                          <a:spcPts val="0"/>
                        </a:spcAft>
                      </a:pPr>
                      <a:r>
                        <a:rPr lang="ru-RU" sz="3600" b="1" i="1" dirty="0">
                          <a:solidFill>
                            <a:srgbClr val="006600"/>
                          </a:solidFill>
                          <a:latin typeface="Calibri" pitchFamily="34" charset="0"/>
                          <a:ea typeface="Batang"/>
                          <a:cs typeface="Calibri" pitchFamily="34" charset="0"/>
                        </a:rPr>
                        <a:t>Государства принимают меры для защиты детей от незаконного </a:t>
                      </a:r>
                      <a:r>
                        <a:rPr lang="ru-RU" sz="3600" b="1" i="1" dirty="0" smtClean="0">
                          <a:solidFill>
                            <a:srgbClr val="006600"/>
                          </a:solidFill>
                          <a:latin typeface="Calibri" pitchFamily="34" charset="0"/>
                          <a:ea typeface="Batang"/>
                          <a:cs typeface="Calibri" pitchFamily="34" charset="0"/>
                        </a:rPr>
                        <a:t>употребления </a:t>
                      </a:r>
                      <a:r>
                        <a:rPr lang="ru-RU" sz="3600" b="1" i="1" dirty="0">
                          <a:solidFill>
                            <a:srgbClr val="006600"/>
                          </a:solidFill>
                          <a:latin typeface="Calibri" pitchFamily="34" charset="0"/>
                          <a:ea typeface="Batang"/>
                          <a:cs typeface="Calibri" pitchFamily="34" charset="0"/>
                        </a:rPr>
                        <a:t>наркотиков, </a:t>
                      </a:r>
                      <a:r>
                        <a:rPr lang="ru-RU" sz="3600" b="1" i="1" dirty="0" err="1" smtClean="0">
                          <a:solidFill>
                            <a:srgbClr val="006600"/>
                          </a:solidFill>
                          <a:latin typeface="Calibri" pitchFamily="34" charset="0"/>
                          <a:ea typeface="Batang"/>
                          <a:cs typeface="Calibri" pitchFamily="34" charset="0"/>
                        </a:rPr>
                        <a:t>использова-ния</a:t>
                      </a:r>
                      <a:r>
                        <a:rPr lang="ru-RU" sz="3600" b="1" i="1" dirty="0" smtClean="0">
                          <a:solidFill>
                            <a:srgbClr val="006600"/>
                          </a:solidFill>
                          <a:latin typeface="Calibri" pitchFamily="34" charset="0"/>
                          <a:ea typeface="Batang"/>
                          <a:cs typeface="Calibri" pitchFamily="34" charset="0"/>
                        </a:rPr>
                        <a:t> </a:t>
                      </a:r>
                      <a:r>
                        <a:rPr lang="ru-RU" sz="3600" b="1" i="1" dirty="0">
                          <a:solidFill>
                            <a:srgbClr val="006600"/>
                          </a:solidFill>
                          <a:latin typeface="Calibri" pitchFamily="34" charset="0"/>
                          <a:ea typeface="Batang"/>
                          <a:cs typeface="Calibri" pitchFamily="34" charset="0"/>
                        </a:rPr>
                        <a:t>детей в производстве и торговле наркотиками.</a:t>
                      </a:r>
                      <a:endParaRPr lang="ru-RU" sz="3600" b="1" i="1" dirty="0">
                        <a:solidFill>
                          <a:srgbClr val="006600"/>
                        </a:solidFill>
                        <a:latin typeface="Calibri" pitchFamily="34" charset="0"/>
                        <a:ea typeface="Times New Roman"/>
                        <a:cs typeface="Calibri" pitchFamily="34" charset="0"/>
                      </a:endParaRPr>
                    </a:p>
                    <a:p>
                      <a:pPr indent="3886200" algn="just">
                        <a:spcAft>
                          <a:spcPts val="0"/>
                        </a:spcAft>
                      </a:pPr>
                      <a:r>
                        <a:rPr lang="ru-RU" sz="3600" b="1" i="0" dirty="0" smtClean="0">
                          <a:solidFill>
                            <a:srgbClr val="006600"/>
                          </a:solidFill>
                          <a:latin typeface="Calibri" pitchFamily="34" charset="0"/>
                          <a:ea typeface="Batang"/>
                          <a:cs typeface="Calibri" pitchFamily="34" charset="0"/>
                        </a:rPr>
                        <a:t>                         (</a:t>
                      </a:r>
                      <a:r>
                        <a:rPr lang="ru-RU" sz="3600" b="1" i="0" dirty="0">
                          <a:solidFill>
                            <a:srgbClr val="006600"/>
                          </a:solidFill>
                          <a:latin typeface="Calibri" pitchFamily="34" charset="0"/>
                          <a:ea typeface="Batang"/>
                          <a:cs typeface="Calibri" pitchFamily="34" charset="0"/>
                        </a:rPr>
                        <a:t>Статья 33)</a:t>
                      </a:r>
                      <a:endParaRPr lang="ru-RU" sz="3600" b="1" i="0" dirty="0">
                        <a:solidFill>
                          <a:srgbClr val="006600"/>
                        </a:solidFill>
                        <a:latin typeface="Calibri" pitchFamily="34" charset="0"/>
                        <a:ea typeface="Times New Roman"/>
                        <a:cs typeface="Calibri" pitchFamily="34" charset="0"/>
                      </a:endParaRPr>
                    </a:p>
                  </a:txBody>
                  <a:tcPr marL="59917" marR="59917"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tx1"/>
                    </a:solidFill>
                  </a:tcPr>
                </a:tc>
              </a:tr>
            </a:tbl>
          </a:graphicData>
        </a:graphic>
      </p:graphicFrame>
      <p:pic>
        <p:nvPicPr>
          <p:cNvPr id="67585" name="Picture 1"/>
          <p:cNvPicPr>
            <a:picLocks noChangeAspect="1" noChangeArrowheads="1"/>
          </p:cNvPicPr>
          <p:nvPr/>
        </p:nvPicPr>
        <p:blipFill>
          <a:blip r:embed="rId2" cstate="screen">
            <a:lum bright="-30000"/>
          </a:blip>
          <a:srcRect/>
          <a:stretch>
            <a:fillRect/>
          </a:stretch>
        </p:blipFill>
        <p:spPr bwMode="auto">
          <a:xfrm>
            <a:off x="214282" y="214290"/>
            <a:ext cx="4212531" cy="2998784"/>
          </a:xfrm>
          <a:prstGeom prst="rect">
            <a:avLst/>
          </a:prstGeom>
          <a:ln>
            <a:noFill/>
          </a:ln>
          <a:effectLst>
            <a:outerShdw blurRad="292100" dist="139700" dir="2700000" algn="tl" rotWithShape="0">
              <a:srgbClr val="333333">
                <a:alpha val="65000"/>
              </a:srgbClr>
            </a:outerShdw>
          </a:effectLst>
        </p:spPr>
      </p:pic>
      <p:pic>
        <p:nvPicPr>
          <p:cNvPr id="67586" name="Picture 2"/>
          <p:cNvPicPr>
            <a:picLocks noChangeAspect="1" noChangeArrowheads="1"/>
          </p:cNvPicPr>
          <p:nvPr/>
        </p:nvPicPr>
        <p:blipFill>
          <a:blip r:embed="rId3" cstate="screen">
            <a:lum bright="-20000"/>
          </a:blip>
          <a:srcRect/>
          <a:stretch>
            <a:fillRect/>
          </a:stretch>
        </p:blipFill>
        <p:spPr bwMode="auto">
          <a:xfrm>
            <a:off x="5643570" y="214290"/>
            <a:ext cx="3291755" cy="2928958"/>
          </a:xfrm>
          <a:prstGeom prst="rect">
            <a:avLst/>
          </a:prstGeom>
          <a:ln>
            <a:noFill/>
          </a:ln>
          <a:effectLst>
            <a:outerShdw blurRad="292100" dist="139700" dir="2700000" algn="tl" rotWithShape="0">
              <a:srgbClr val="333333">
                <a:alpha val="65000"/>
              </a:srgbClr>
            </a:outerShdw>
          </a:effectLst>
        </p:spPr>
      </p:pic>
      <p:pic>
        <p:nvPicPr>
          <p:cNvPr id="6" name="Picture 6"/>
          <p:cNvPicPr>
            <a:picLocks noChangeAspect="1" noChangeArrowheads="1"/>
          </p:cNvPicPr>
          <p:nvPr/>
        </p:nvPicPr>
        <p:blipFill>
          <a:blip r:embed="rId4" cstate="screen">
            <a:lum bright="-20000"/>
          </a:blip>
          <a:srcRect/>
          <a:stretch>
            <a:fillRect/>
          </a:stretch>
        </p:blipFill>
        <p:spPr>
          <a:xfrm>
            <a:off x="4429124" y="214289"/>
            <a:ext cx="1357322" cy="29442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3214686"/>
          <a:ext cx="8715436" cy="3423517"/>
        </p:xfrm>
        <a:graphic>
          <a:graphicData uri="http://schemas.openxmlformats.org/drawingml/2006/table">
            <a:tbl>
              <a:tblPr/>
              <a:tblGrid>
                <a:gridCol w="8715436"/>
              </a:tblGrid>
              <a:tr h="3423517">
                <a:tc>
                  <a:txBody>
                    <a:bodyPr/>
                    <a:lstStyle/>
                    <a:p>
                      <a:pPr indent="457200" algn="just">
                        <a:spcAft>
                          <a:spcPts val="0"/>
                        </a:spcAft>
                      </a:pPr>
                      <a:r>
                        <a:rPr lang="ru-RU" sz="3200" b="1" i="1" dirty="0">
                          <a:solidFill>
                            <a:srgbClr val="006600"/>
                          </a:solidFill>
                          <a:latin typeface="Calibri" pitchFamily="34" charset="0"/>
                          <a:ea typeface="Batang"/>
                          <a:cs typeface="Calibri" pitchFamily="34" charset="0"/>
                        </a:rPr>
                        <a:t>Государства обязуются защищать ребенка от всех форм физического или </a:t>
                      </a:r>
                      <a:r>
                        <a:rPr lang="ru-RU" sz="3200" b="1" i="1" dirty="0" err="1" smtClean="0">
                          <a:solidFill>
                            <a:srgbClr val="006600"/>
                          </a:solidFill>
                          <a:latin typeface="Calibri" pitchFamily="34" charset="0"/>
                          <a:ea typeface="Batang"/>
                          <a:cs typeface="Calibri" pitchFamily="34" charset="0"/>
                        </a:rPr>
                        <a:t>психологичес-кого</a:t>
                      </a:r>
                      <a:r>
                        <a:rPr lang="ru-RU" sz="3200" b="1" i="1" dirty="0" smtClean="0">
                          <a:solidFill>
                            <a:srgbClr val="006600"/>
                          </a:solidFill>
                          <a:latin typeface="Calibri" pitchFamily="34" charset="0"/>
                          <a:ea typeface="Batang"/>
                          <a:cs typeface="Calibri" pitchFamily="34" charset="0"/>
                        </a:rPr>
                        <a:t> </a:t>
                      </a:r>
                      <a:r>
                        <a:rPr lang="ru-RU" sz="3200" b="1" i="1" dirty="0">
                          <a:solidFill>
                            <a:srgbClr val="006600"/>
                          </a:solidFill>
                          <a:latin typeface="Calibri" pitchFamily="34" charset="0"/>
                          <a:ea typeface="Batang"/>
                          <a:cs typeface="Calibri" pitchFamily="34" charset="0"/>
                        </a:rPr>
                        <a:t>насилия, оскорбления или </a:t>
                      </a:r>
                      <a:r>
                        <a:rPr lang="ru-RU" sz="3200" b="1" i="1" dirty="0" err="1" smtClean="0">
                          <a:solidFill>
                            <a:srgbClr val="006600"/>
                          </a:solidFill>
                          <a:latin typeface="Calibri" pitchFamily="34" charset="0"/>
                          <a:ea typeface="Batang"/>
                          <a:cs typeface="Calibri" pitchFamily="34" charset="0"/>
                        </a:rPr>
                        <a:t>злоупотребле-ния</a:t>
                      </a:r>
                      <a:r>
                        <a:rPr lang="ru-RU" sz="3200" b="1" i="1" dirty="0">
                          <a:solidFill>
                            <a:srgbClr val="006600"/>
                          </a:solidFill>
                          <a:latin typeface="Calibri" pitchFamily="34" charset="0"/>
                          <a:ea typeface="Batang"/>
                          <a:cs typeface="Calibri" pitchFamily="34" charset="0"/>
                        </a:rPr>
                        <a:t>, отсутствия заботы или грубого </a:t>
                      </a:r>
                      <a:r>
                        <a:rPr lang="ru-RU" sz="3200" b="1" i="1" dirty="0" err="1" smtClean="0">
                          <a:solidFill>
                            <a:srgbClr val="006600"/>
                          </a:solidFill>
                          <a:latin typeface="Calibri" pitchFamily="34" charset="0"/>
                          <a:ea typeface="Batang"/>
                          <a:cs typeface="Calibri" pitchFamily="34" charset="0"/>
                        </a:rPr>
                        <a:t>обраще-ния</a:t>
                      </a:r>
                      <a:r>
                        <a:rPr lang="ru-RU" sz="3200" b="1" i="1" dirty="0" smtClean="0">
                          <a:solidFill>
                            <a:srgbClr val="006600"/>
                          </a:solidFill>
                          <a:latin typeface="Calibri" pitchFamily="34" charset="0"/>
                          <a:ea typeface="Batang"/>
                          <a:cs typeface="Calibri" pitchFamily="34" charset="0"/>
                        </a:rPr>
                        <a:t> </a:t>
                      </a:r>
                      <a:r>
                        <a:rPr lang="ru-RU" sz="3200" b="1" i="1" dirty="0">
                          <a:solidFill>
                            <a:srgbClr val="006600"/>
                          </a:solidFill>
                          <a:latin typeface="Calibri" pitchFamily="34" charset="0"/>
                          <a:ea typeface="Batang"/>
                          <a:cs typeface="Calibri" pitchFamily="34" charset="0"/>
                        </a:rPr>
                        <a:t>или эксплуатации включая сексуальную эксплуатацию и сексуальное совращение.</a:t>
                      </a:r>
                      <a:endParaRPr lang="ru-RU" sz="3200" b="1" i="1" dirty="0">
                        <a:solidFill>
                          <a:srgbClr val="006600"/>
                        </a:solidFill>
                        <a:latin typeface="Calibri" pitchFamily="34" charset="0"/>
                        <a:ea typeface="Times New Roman"/>
                        <a:cs typeface="Calibri" pitchFamily="34" charset="0"/>
                      </a:endParaRPr>
                    </a:p>
                    <a:p>
                      <a:pPr indent="3276600" algn="just">
                        <a:spcAft>
                          <a:spcPts val="0"/>
                        </a:spcAft>
                      </a:pPr>
                      <a:r>
                        <a:rPr lang="ru-RU" sz="3200" b="1" i="0" dirty="0" smtClean="0">
                          <a:solidFill>
                            <a:srgbClr val="006600"/>
                          </a:solidFill>
                          <a:latin typeface="Calibri" pitchFamily="34" charset="0"/>
                          <a:ea typeface="Batang"/>
                          <a:cs typeface="Calibri" pitchFamily="34" charset="0"/>
                        </a:rPr>
                        <a:t>                              (</a:t>
                      </a:r>
                      <a:r>
                        <a:rPr lang="ru-RU" sz="3200" b="1" i="0" dirty="0">
                          <a:solidFill>
                            <a:srgbClr val="006600"/>
                          </a:solidFill>
                          <a:latin typeface="Calibri" pitchFamily="34" charset="0"/>
                          <a:ea typeface="Batang"/>
                          <a:cs typeface="Calibri" pitchFamily="34" charset="0"/>
                        </a:rPr>
                        <a:t>Статья 19, 34)</a:t>
                      </a:r>
                      <a:endParaRPr lang="ru-RU" sz="3200" b="1" i="0" dirty="0">
                        <a:solidFill>
                          <a:srgbClr val="006600"/>
                        </a:solidFill>
                        <a:latin typeface="Calibri" pitchFamily="34" charset="0"/>
                        <a:ea typeface="Times New Roman"/>
                        <a:cs typeface="Calibri" pitchFamily="34" charset="0"/>
                      </a:endParaRPr>
                    </a:p>
                  </a:txBody>
                  <a:tcPr marL="59917" marR="59917"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tx1"/>
                    </a:solidFill>
                  </a:tcPr>
                </a:tc>
              </a:tr>
            </a:tbl>
          </a:graphicData>
        </a:graphic>
      </p:graphicFrame>
      <p:pic>
        <p:nvPicPr>
          <p:cNvPr id="66561" name="Picture 1"/>
          <p:cNvPicPr>
            <a:picLocks noChangeAspect="1" noChangeArrowheads="1"/>
          </p:cNvPicPr>
          <p:nvPr/>
        </p:nvPicPr>
        <p:blipFill>
          <a:blip r:embed="rId3" cstate="screen">
            <a:lum bright="-30000"/>
          </a:blip>
          <a:srcRect/>
          <a:stretch>
            <a:fillRect/>
          </a:stretch>
        </p:blipFill>
        <p:spPr bwMode="auto">
          <a:xfrm>
            <a:off x="214282" y="285728"/>
            <a:ext cx="3000396" cy="2729868"/>
          </a:xfrm>
          <a:prstGeom prst="rect">
            <a:avLst/>
          </a:prstGeom>
          <a:ln>
            <a:noFill/>
          </a:ln>
          <a:effectLst>
            <a:outerShdw blurRad="292100" dist="139700" dir="2700000" algn="tl" rotWithShape="0">
              <a:srgbClr val="333333">
                <a:alpha val="65000"/>
              </a:srgbClr>
            </a:outerShdw>
          </a:effectLst>
        </p:spPr>
      </p:pic>
      <p:pic>
        <p:nvPicPr>
          <p:cNvPr id="66562" name="Picture 2"/>
          <p:cNvPicPr>
            <a:picLocks noChangeAspect="1" noChangeArrowheads="1"/>
          </p:cNvPicPr>
          <p:nvPr/>
        </p:nvPicPr>
        <p:blipFill>
          <a:blip r:embed="rId4" cstate="screen">
            <a:lum bright="-20000"/>
          </a:blip>
          <a:srcRect/>
          <a:stretch>
            <a:fillRect/>
          </a:stretch>
        </p:blipFill>
        <p:spPr bwMode="auto">
          <a:xfrm>
            <a:off x="7000892" y="285728"/>
            <a:ext cx="1822856" cy="2709082"/>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5" cstate="screen">
            <a:lum bright="-20000"/>
          </a:blip>
          <a:srcRect/>
          <a:stretch>
            <a:fillRect/>
          </a:stretch>
        </p:blipFill>
        <p:spPr bwMode="auto">
          <a:xfrm>
            <a:off x="3786182" y="285727"/>
            <a:ext cx="3271945" cy="2726515"/>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6" cstate="screen">
            <a:lum bright="-10000"/>
          </a:blip>
          <a:srcRect/>
          <a:stretch>
            <a:fillRect/>
          </a:stretch>
        </p:blipFill>
        <p:spPr bwMode="auto">
          <a:xfrm>
            <a:off x="1714480" y="285728"/>
            <a:ext cx="2071702" cy="27500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3643314"/>
          <a:ext cx="8643998" cy="2926080"/>
        </p:xfrm>
        <a:graphic>
          <a:graphicData uri="http://schemas.openxmlformats.org/drawingml/2006/table">
            <a:tbl>
              <a:tblPr/>
              <a:tblGrid>
                <a:gridCol w="8643998"/>
              </a:tblGrid>
              <a:tr h="2317752">
                <a:tc>
                  <a:txBody>
                    <a:bodyPr/>
                    <a:lstStyle/>
                    <a:p>
                      <a:pPr indent="457200" algn="just">
                        <a:spcAft>
                          <a:spcPts val="0"/>
                        </a:spcAft>
                      </a:pPr>
                      <a:r>
                        <a:rPr lang="ru-RU" sz="3200" b="1" i="1" dirty="0">
                          <a:solidFill>
                            <a:srgbClr val="006600"/>
                          </a:solidFill>
                          <a:latin typeface="Calibri" pitchFamily="34" charset="0"/>
                          <a:ea typeface="Batang"/>
                          <a:cs typeface="Calibri" pitchFamily="34" charset="0"/>
                        </a:rPr>
                        <a:t>Подписав Конвенцию о правах ребенка, государства взяли на себя обязательство защищать каждого ребенка от всех форм эксплуатации, наносящей ущерб любому благосостоянию ребенка.</a:t>
                      </a:r>
                      <a:endParaRPr lang="ru-RU" sz="3200" b="1" i="1" dirty="0">
                        <a:solidFill>
                          <a:srgbClr val="006600"/>
                        </a:solidFill>
                        <a:latin typeface="Calibri" pitchFamily="34" charset="0"/>
                        <a:ea typeface="Times New Roman"/>
                        <a:cs typeface="Calibri" pitchFamily="34" charset="0"/>
                      </a:endParaRPr>
                    </a:p>
                    <a:p>
                      <a:pPr indent="4410710" algn="just">
                        <a:spcAft>
                          <a:spcPts val="0"/>
                        </a:spcAft>
                      </a:pPr>
                      <a:r>
                        <a:rPr lang="ru-RU" sz="3200" b="1" i="0" dirty="0" smtClean="0">
                          <a:solidFill>
                            <a:srgbClr val="006600"/>
                          </a:solidFill>
                          <a:latin typeface="Calibri" pitchFamily="34" charset="0"/>
                          <a:ea typeface="Batang"/>
                          <a:cs typeface="Calibri" pitchFamily="34" charset="0"/>
                        </a:rPr>
                        <a:t>                        (</a:t>
                      </a:r>
                      <a:r>
                        <a:rPr lang="ru-RU" sz="3200" b="1" i="0" dirty="0">
                          <a:solidFill>
                            <a:srgbClr val="006600"/>
                          </a:solidFill>
                          <a:latin typeface="Calibri" pitchFamily="34" charset="0"/>
                          <a:ea typeface="Batang"/>
                          <a:cs typeface="Calibri" pitchFamily="34" charset="0"/>
                        </a:rPr>
                        <a:t>Статья 32)</a:t>
                      </a:r>
                      <a:endParaRPr lang="ru-RU" sz="3200" b="1" i="0" dirty="0">
                        <a:solidFill>
                          <a:srgbClr val="006600"/>
                        </a:solidFill>
                        <a:latin typeface="Calibri" pitchFamily="34" charset="0"/>
                        <a:ea typeface="Times New Roman"/>
                        <a:cs typeface="Calibri" pitchFamily="34" charset="0"/>
                      </a:endParaRPr>
                    </a:p>
                  </a:txBody>
                  <a:tcPr marL="59473" marR="5947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tx1"/>
                    </a:solidFill>
                  </a:tcPr>
                </a:tc>
              </a:tr>
            </a:tbl>
          </a:graphicData>
        </a:graphic>
      </p:graphicFrame>
      <p:pic>
        <p:nvPicPr>
          <p:cNvPr id="59393" name="Picture 1"/>
          <p:cNvPicPr>
            <a:picLocks noChangeAspect="1" noChangeArrowheads="1"/>
          </p:cNvPicPr>
          <p:nvPr/>
        </p:nvPicPr>
        <p:blipFill>
          <a:blip r:embed="rId2" cstate="screen">
            <a:lum bright="-20000"/>
          </a:blip>
          <a:srcRect/>
          <a:stretch>
            <a:fillRect/>
          </a:stretch>
        </p:blipFill>
        <p:spPr bwMode="auto">
          <a:xfrm>
            <a:off x="214282" y="214290"/>
            <a:ext cx="1500198" cy="3214710"/>
          </a:xfrm>
          <a:prstGeom prst="rect">
            <a:avLst/>
          </a:prstGeom>
          <a:noFill/>
          <a:ln w="9525">
            <a:noFill/>
            <a:miter lim="800000"/>
            <a:headEnd/>
            <a:tailEnd/>
          </a:ln>
          <a:effectLst/>
        </p:spPr>
      </p:pic>
      <p:pic>
        <p:nvPicPr>
          <p:cNvPr id="59394" name="Picture 2"/>
          <p:cNvPicPr>
            <a:picLocks noChangeAspect="1" noChangeArrowheads="1"/>
          </p:cNvPicPr>
          <p:nvPr/>
        </p:nvPicPr>
        <p:blipFill>
          <a:blip r:embed="rId3" cstate="screen">
            <a:lum bright="-20000"/>
          </a:blip>
          <a:srcRect/>
          <a:stretch>
            <a:fillRect/>
          </a:stretch>
        </p:blipFill>
        <p:spPr bwMode="auto">
          <a:xfrm>
            <a:off x="1714480" y="214290"/>
            <a:ext cx="3107602" cy="2710654"/>
          </a:xfrm>
          <a:prstGeom prst="rect">
            <a:avLst/>
          </a:prstGeom>
          <a:noFill/>
          <a:ln w="9525">
            <a:noFill/>
            <a:miter lim="800000"/>
            <a:headEnd/>
            <a:tailEnd/>
          </a:ln>
          <a:effectLst/>
        </p:spPr>
      </p:pic>
      <p:pic>
        <p:nvPicPr>
          <p:cNvPr id="59395" name="Picture 3"/>
          <p:cNvPicPr>
            <a:picLocks noChangeAspect="1" noChangeArrowheads="1"/>
          </p:cNvPicPr>
          <p:nvPr/>
        </p:nvPicPr>
        <p:blipFill>
          <a:blip r:embed="rId4" cstate="screen">
            <a:lum bright="-30000"/>
          </a:blip>
          <a:srcRect/>
          <a:stretch>
            <a:fillRect/>
          </a:stretch>
        </p:blipFill>
        <p:spPr bwMode="auto">
          <a:xfrm>
            <a:off x="4857752" y="214290"/>
            <a:ext cx="4044313" cy="3214710"/>
          </a:xfrm>
          <a:prstGeom prst="rect">
            <a:avLst/>
          </a:prstGeom>
          <a:noFill/>
          <a:ln w="9525">
            <a:noFill/>
            <a:miter lim="800000"/>
            <a:headEnd/>
            <a:tailEnd/>
          </a:ln>
          <a:effectLst/>
        </p:spPr>
      </p:pic>
    </p:spTree>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3357562"/>
          <a:ext cx="8715436" cy="3291840"/>
        </p:xfrm>
        <a:graphic>
          <a:graphicData uri="http://schemas.openxmlformats.org/drawingml/2006/table">
            <a:tbl>
              <a:tblPr/>
              <a:tblGrid>
                <a:gridCol w="8715436"/>
              </a:tblGrid>
              <a:tr h="2926204">
                <a:tc>
                  <a:txBody>
                    <a:bodyPr/>
                    <a:lstStyle/>
                    <a:p>
                      <a:pPr indent="457200" algn="just">
                        <a:spcAft>
                          <a:spcPts val="0"/>
                        </a:spcAft>
                      </a:pPr>
                      <a:r>
                        <a:rPr lang="ru-RU" sz="3600" b="1" i="1" dirty="0">
                          <a:solidFill>
                            <a:srgbClr val="006600"/>
                          </a:solidFill>
                          <a:latin typeface="Calibri" pitchFamily="34" charset="0"/>
                          <a:ea typeface="Batang"/>
                          <a:cs typeface="Calibri" pitchFamily="34" charset="0"/>
                        </a:rPr>
                        <a:t>Государства, подписавшие Конвенцию, принимают все необходимые </a:t>
                      </a:r>
                      <a:r>
                        <a:rPr lang="ru-RU" sz="3600" b="1" i="1" dirty="0" err="1" smtClean="0">
                          <a:solidFill>
                            <a:srgbClr val="006600"/>
                          </a:solidFill>
                          <a:latin typeface="Calibri" pitchFamily="34" charset="0"/>
                          <a:ea typeface="Batang"/>
                          <a:cs typeface="Calibri" pitchFamily="34" charset="0"/>
                        </a:rPr>
                        <a:t>законо-дательные</a:t>
                      </a:r>
                      <a:r>
                        <a:rPr lang="ru-RU" sz="3600" b="1" i="1" dirty="0">
                          <a:solidFill>
                            <a:srgbClr val="006600"/>
                          </a:solidFill>
                          <a:latin typeface="Calibri" pitchFamily="34" charset="0"/>
                          <a:ea typeface="Batang"/>
                          <a:cs typeface="Calibri" pitchFamily="34" charset="0"/>
                        </a:rPr>
                        <a:t>, административные и другие меры для осуществления прав, </a:t>
                      </a:r>
                      <a:r>
                        <a:rPr lang="ru-RU" sz="3600" b="1" i="1" dirty="0" err="1" smtClean="0">
                          <a:solidFill>
                            <a:srgbClr val="006600"/>
                          </a:solidFill>
                          <a:latin typeface="Calibri" pitchFamily="34" charset="0"/>
                          <a:ea typeface="Batang"/>
                          <a:cs typeface="Calibri" pitchFamily="34" charset="0"/>
                        </a:rPr>
                        <a:t>при-знанных</a:t>
                      </a:r>
                      <a:r>
                        <a:rPr lang="ru-RU" sz="3600" b="1" i="1" dirty="0" smtClean="0">
                          <a:solidFill>
                            <a:srgbClr val="006600"/>
                          </a:solidFill>
                          <a:latin typeface="Calibri" pitchFamily="34" charset="0"/>
                          <a:ea typeface="Batang"/>
                          <a:cs typeface="Calibri" pitchFamily="34" charset="0"/>
                        </a:rPr>
                        <a:t> </a:t>
                      </a:r>
                      <a:r>
                        <a:rPr lang="ru-RU" sz="3600" b="1" i="1" dirty="0">
                          <a:solidFill>
                            <a:srgbClr val="006600"/>
                          </a:solidFill>
                          <a:latin typeface="Calibri" pitchFamily="34" charset="0"/>
                          <a:ea typeface="Batang"/>
                          <a:cs typeface="Calibri" pitchFamily="34" charset="0"/>
                        </a:rPr>
                        <a:t>в ней.</a:t>
                      </a:r>
                      <a:endParaRPr lang="ru-RU" sz="3600" b="1" i="1" dirty="0">
                        <a:solidFill>
                          <a:srgbClr val="006600"/>
                        </a:solidFill>
                        <a:latin typeface="Calibri" pitchFamily="34" charset="0"/>
                        <a:ea typeface="Times New Roman"/>
                        <a:cs typeface="Calibri" pitchFamily="34" charset="0"/>
                      </a:endParaRPr>
                    </a:p>
                    <a:p>
                      <a:pPr indent="457200" algn="just">
                        <a:spcAft>
                          <a:spcPts val="0"/>
                        </a:spcAft>
                      </a:pPr>
                      <a:r>
                        <a:rPr lang="ru-RU" sz="3600" b="1" i="0" dirty="0" smtClean="0">
                          <a:solidFill>
                            <a:srgbClr val="006600"/>
                          </a:solidFill>
                          <a:latin typeface="Calibri" pitchFamily="34" charset="0"/>
                          <a:ea typeface="Batang"/>
                          <a:cs typeface="Calibri" pitchFamily="34" charset="0"/>
                        </a:rPr>
                        <a:t>                                                           (</a:t>
                      </a:r>
                      <a:r>
                        <a:rPr lang="ru-RU" sz="3600" b="1" i="0" dirty="0">
                          <a:solidFill>
                            <a:srgbClr val="006600"/>
                          </a:solidFill>
                          <a:latin typeface="Calibri" pitchFamily="34" charset="0"/>
                          <a:ea typeface="Batang"/>
                          <a:cs typeface="Calibri" pitchFamily="34" charset="0"/>
                        </a:rPr>
                        <a:t>Статья 4)</a:t>
                      </a:r>
                      <a:endParaRPr lang="ru-RU" sz="3600" b="1" i="0" dirty="0">
                        <a:solidFill>
                          <a:srgbClr val="006600"/>
                        </a:solidFill>
                        <a:latin typeface="Calibri" pitchFamily="34" charset="0"/>
                        <a:ea typeface="Times New Roman"/>
                        <a:cs typeface="Calibri" pitchFamily="34" charset="0"/>
                      </a:endParaRPr>
                    </a:p>
                  </a:txBody>
                  <a:tcPr marL="59917" marR="59917"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tx1"/>
                    </a:solidFill>
                  </a:tcPr>
                </a:tc>
              </a:tr>
            </a:tbl>
          </a:graphicData>
        </a:graphic>
      </p:graphicFrame>
      <p:pic>
        <p:nvPicPr>
          <p:cNvPr id="64513" name="Picture 1"/>
          <p:cNvPicPr>
            <a:picLocks noChangeAspect="1" noChangeArrowheads="1"/>
          </p:cNvPicPr>
          <p:nvPr/>
        </p:nvPicPr>
        <p:blipFill>
          <a:blip r:embed="rId2" cstate="screen">
            <a:lum bright="-20000"/>
          </a:blip>
          <a:srcRect/>
          <a:stretch>
            <a:fillRect/>
          </a:stretch>
        </p:blipFill>
        <p:spPr bwMode="auto">
          <a:xfrm>
            <a:off x="214282" y="214290"/>
            <a:ext cx="4429156" cy="2936525"/>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cstate="screen"/>
          <a:srcRect/>
          <a:stretch>
            <a:fillRect/>
          </a:stretch>
        </p:blipFill>
        <p:spPr bwMode="auto">
          <a:xfrm>
            <a:off x="4643438" y="214290"/>
            <a:ext cx="4296760" cy="29289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Тема4">
  <a:themeElements>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302</TotalTime>
  <Words>525</Words>
  <Application>Microsoft Office PowerPoint</Application>
  <PresentationFormat>Экран (4:3)</PresentationFormat>
  <Paragraphs>28</Paragraphs>
  <Slides>10</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10</vt:i4>
      </vt:variant>
    </vt:vector>
  </HeadingPairs>
  <TitlesOfParts>
    <vt:vector size="12" baseType="lpstr">
      <vt:lpstr>Тема4</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КОНВЕНЦИЯ О ПРАВАХ РЕБЕНКА</dc:title>
  <dc:creator>Калашникова Марина Алексеевна</dc:creator>
  <cp:lastModifiedBy>User</cp:lastModifiedBy>
  <cp:revision>7</cp:revision>
  <dcterms:created xsi:type="dcterms:W3CDTF">2010-11-01T18:30:47Z</dcterms:created>
  <dcterms:modified xsi:type="dcterms:W3CDTF">2014-06-19T20:40:35Z</dcterms:modified>
</cp:coreProperties>
</file>