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34" autoAdjust="0"/>
    <p:restoredTop sz="94660"/>
  </p:normalViewPr>
  <p:slideViewPr>
    <p:cSldViewPr>
      <p:cViewPr>
        <p:scale>
          <a:sx n="66" d="100"/>
          <a:sy n="66" d="100"/>
        </p:scale>
        <p:origin x="-1440" y="-42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217FD-10F6-401D-9D89-4FD246ECF43C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CBD29-1CF4-4DA3-88C0-1F4EBBB8C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36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536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6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6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6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7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7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7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7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37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37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1537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7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3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3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9C1D9271-9624-4E22-8296-3D781736644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43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07B5746-98B1-41EE-9693-5414E5B6E2DE}" type="datetimeFigureOut">
              <a:rPr lang="ru-RU" smtClean="0"/>
              <a:pPr/>
              <a:t>20.06.2014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643182"/>
          <a:ext cx="8715436" cy="4023360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3995021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Государства поощряют средства массовой информации и распространение материалов, полезных для ребенка; </a:t>
                      </a:r>
                      <a:r>
                        <a:rPr lang="ru-RU" sz="2400" b="1" i="1" dirty="0" err="1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между-народное</a:t>
                      </a:r>
                      <a:r>
                        <a:rPr lang="ru-RU" sz="24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</a:t>
                      </a:r>
                      <a:r>
                        <a:rPr lang="ru-RU" sz="24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сотрудничество в области подготовки, обмена и распространения такой информации и материалов выпуск и распространение детской литературы; поощряют средства массовой информации к </a:t>
                      </a:r>
                      <a:r>
                        <a:rPr lang="ru-RU" sz="2400" b="1" i="1" dirty="0" err="1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уделению</a:t>
                      </a:r>
                      <a:r>
                        <a:rPr lang="ru-RU" sz="24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особого внимания </a:t>
                      </a:r>
                      <a:r>
                        <a:rPr lang="ru-RU" sz="2400" b="1" i="1" dirty="0" err="1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языко-вым</a:t>
                      </a:r>
                      <a:r>
                        <a:rPr lang="ru-RU" sz="24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</a:t>
                      </a:r>
                      <a:r>
                        <a:rPr lang="ru-RU" sz="24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потребностям ребенка, принадлежащего к </a:t>
                      </a:r>
                      <a:r>
                        <a:rPr lang="ru-RU" sz="24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к.-л. </a:t>
                      </a:r>
                      <a:r>
                        <a:rPr lang="ru-RU" sz="24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группе меньшинств или коренному населению; поощряют </a:t>
                      </a:r>
                      <a:r>
                        <a:rPr lang="ru-RU" sz="2400" b="1" i="1" dirty="0" err="1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разработ-ку</a:t>
                      </a:r>
                      <a:r>
                        <a:rPr lang="ru-RU" sz="24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</a:t>
                      </a:r>
                      <a:r>
                        <a:rPr lang="ru-RU" sz="24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надлежащих принципов зашиты ребенка от информации и материалов, наносящих вред его благополучию. </a:t>
                      </a:r>
                      <a:endParaRPr lang="ru-RU" sz="2400" b="1" i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indent="5130800" algn="just"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                           (Статья </a:t>
                      </a:r>
                      <a:r>
                        <a:rPr lang="ru-RU" sz="2400" b="1" i="0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17)</a:t>
                      </a:r>
                      <a:endParaRPr lang="ru-RU" sz="2400" b="1" i="0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917" marR="5991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214282" y="214289"/>
            <a:ext cx="1785950" cy="229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3714744" y="214290"/>
            <a:ext cx="1336642" cy="2286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screen">
            <a:lum bright="-20000"/>
          </a:blip>
          <a:srcRect/>
          <a:stretch>
            <a:fillRect/>
          </a:stretch>
        </p:blipFill>
        <p:spPr bwMode="auto">
          <a:xfrm>
            <a:off x="2000232" y="214289"/>
            <a:ext cx="1714512" cy="2304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screen">
            <a:lum bright="-20000"/>
          </a:blip>
          <a:srcRect/>
          <a:stretch>
            <a:fillRect/>
          </a:stretch>
        </p:blipFill>
        <p:spPr>
          <a:xfrm>
            <a:off x="7358082" y="214290"/>
            <a:ext cx="1571636" cy="228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screen">
            <a:lum bright="-20000"/>
          </a:blip>
          <a:srcRect/>
          <a:stretch>
            <a:fillRect/>
          </a:stretch>
        </p:blipFill>
        <p:spPr bwMode="auto">
          <a:xfrm>
            <a:off x="5072066" y="214290"/>
            <a:ext cx="228601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714620"/>
          <a:ext cx="8715436" cy="3840480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3459280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У каждого ребенка есть право на отдых и досуг, участвовать в играх и развлекательных мероприятиях, </a:t>
                      </a:r>
                      <a:r>
                        <a:rPr lang="ru-RU" sz="3600" b="1" i="1" dirty="0" err="1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соот-ветствующих</a:t>
                      </a:r>
                      <a:r>
                        <a:rPr lang="ru-RU" sz="36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</a:t>
                      </a: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его возрасту, свободно участвовать в культурной жизни и заниматься искусством.</a:t>
                      </a:r>
                      <a:endParaRPr lang="ru-RU" sz="3600" b="1" i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indent="4410710" algn="just">
                        <a:spcAft>
                          <a:spcPts val="0"/>
                        </a:spcAft>
                      </a:pPr>
                      <a:r>
                        <a:rPr lang="ru-RU" sz="36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  </a:t>
                      </a:r>
                      <a:r>
                        <a:rPr lang="ru-RU" sz="3600" b="1" i="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               (</a:t>
                      </a:r>
                      <a:r>
                        <a:rPr lang="ru-RU" sz="3600" b="1" i="0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Статья 31)</a:t>
                      </a:r>
                      <a:endParaRPr lang="ru-RU" sz="3600" b="1" i="0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917" marR="5991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428596" y="214290"/>
            <a:ext cx="3000396" cy="227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5715008" y="214290"/>
            <a:ext cx="2832318" cy="227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screen">
            <a:lum bright="-20000"/>
          </a:blip>
          <a:srcRect/>
          <a:stretch>
            <a:fillRect/>
          </a:stretch>
        </p:blipFill>
        <p:spPr bwMode="auto">
          <a:xfrm>
            <a:off x="3428992" y="214290"/>
            <a:ext cx="2286016" cy="228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screen">
            <a:lum bright="-20000"/>
          </a:blip>
          <a:srcRect/>
          <a:stretch>
            <a:fillRect/>
          </a:stretch>
        </p:blipFill>
        <p:spPr bwMode="auto">
          <a:xfrm>
            <a:off x="3000364" y="357166"/>
            <a:ext cx="389259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3286124"/>
          <a:ext cx="8715436" cy="3352079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3352079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Все дети имеют право участвовать в мирных собраниях т. е. общаться, </a:t>
                      </a:r>
                      <a:r>
                        <a:rPr lang="ru-RU" sz="3600" b="1" i="1" dirty="0" err="1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дру-жить</a:t>
                      </a: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, отдыхать, учиться, </a:t>
                      </a:r>
                      <a:r>
                        <a:rPr lang="ru-RU" sz="3600" b="1" i="1" dirty="0" err="1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воспиты-ваться</a:t>
                      </a:r>
                      <a:r>
                        <a:rPr lang="ru-RU" sz="36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</a:t>
                      </a: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вместе с другими детьми и взрослыми.</a:t>
                      </a:r>
                      <a:endParaRPr lang="ru-RU" sz="3600" b="1" i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indent="4114800" algn="just">
                        <a:spcAft>
                          <a:spcPts val="0"/>
                        </a:spcAft>
                      </a:pPr>
                      <a:r>
                        <a:rPr lang="ru-RU" sz="3600" b="1" i="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                     (</a:t>
                      </a:r>
                      <a:r>
                        <a:rPr lang="ru-RU" sz="3600" b="1" i="0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Статья 15)</a:t>
                      </a:r>
                      <a:endParaRPr lang="ru-RU" sz="3600" b="1" i="0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917" marR="5991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214282" y="357166"/>
            <a:ext cx="3286148" cy="2749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6429388" y="357166"/>
            <a:ext cx="2500298" cy="276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screen">
            <a:lum bright="-20000"/>
          </a:blip>
          <a:srcRect/>
          <a:stretch>
            <a:fillRect/>
          </a:stretch>
        </p:blipFill>
        <p:spPr bwMode="auto">
          <a:xfrm>
            <a:off x="3536150" y="357166"/>
            <a:ext cx="53578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4214818"/>
          <a:ext cx="8643998" cy="2426138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2426138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Каждый ребенок имеет право </a:t>
                      </a:r>
                      <a:r>
                        <a:rPr lang="ru-RU" sz="3600" b="1" i="1" dirty="0" err="1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пользо-ваться</a:t>
                      </a:r>
                      <a:r>
                        <a:rPr lang="ru-RU" sz="36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</a:t>
                      </a: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благами социального </a:t>
                      </a:r>
                      <a:r>
                        <a:rPr lang="ru-RU" sz="3600" b="1" i="1" dirty="0" err="1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обеспече-ния</a:t>
                      </a: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, включая социальное страхование.</a:t>
                      </a:r>
                      <a:endParaRPr lang="ru-RU" sz="3600" b="1" i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indent="4410710" algn="r">
                        <a:spcAft>
                          <a:spcPts val="0"/>
                        </a:spcAft>
                      </a:pPr>
                      <a:r>
                        <a:rPr lang="ru-RU" sz="3600" b="1" i="0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(Статья 26)</a:t>
                      </a:r>
                      <a:endParaRPr lang="ru-RU" sz="3600" b="1" i="0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917" marR="5991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285720" y="357166"/>
            <a:ext cx="480885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3929066"/>
          <a:ext cx="8643998" cy="2743200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2560843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Ребенок имеет право пользоваться наиболее </a:t>
                      </a:r>
                      <a:r>
                        <a:rPr lang="ru-RU" sz="36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совершенными </a:t>
                      </a: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услугами </a:t>
                      </a:r>
                      <a:r>
                        <a:rPr lang="ru-RU" sz="36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здравоохранения </a:t>
                      </a: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и восстановления здоровья.</a:t>
                      </a:r>
                      <a:endParaRPr lang="ru-RU" sz="3600" b="1" i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indent="4410710" algn="just">
                        <a:spcAft>
                          <a:spcPts val="0"/>
                        </a:spcAft>
                      </a:pPr>
                      <a:r>
                        <a:rPr lang="ru-RU" sz="3600" b="1" i="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                 (</a:t>
                      </a:r>
                      <a:r>
                        <a:rPr lang="ru-RU" sz="3600" b="1" i="0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Статья 24)</a:t>
                      </a:r>
                      <a:endParaRPr lang="ru-RU" sz="3600" b="1" i="0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917" marR="5991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screen">
            <a:lum bright="-20000"/>
          </a:blip>
          <a:srcRect/>
          <a:stretch>
            <a:fillRect/>
          </a:stretch>
        </p:blipFill>
        <p:spPr bwMode="auto">
          <a:xfrm>
            <a:off x="214282" y="214290"/>
            <a:ext cx="6536671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5632612" y="214290"/>
            <a:ext cx="3295487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786058"/>
          <a:ext cx="8715436" cy="3840480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3066327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Если ребенок находится в больнице, санатории, </a:t>
                      </a:r>
                      <a:r>
                        <a:rPr lang="ru-RU" sz="36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реабилитационном </a:t>
                      </a: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центре т. е. в медицинском учреждении, то он имеет право на оценку лечения и защиту от лечения непроверенных, </a:t>
                      </a:r>
                      <a:r>
                        <a:rPr lang="ru-RU" sz="3600" b="1" i="1" dirty="0" err="1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некачествен-ных</a:t>
                      </a:r>
                      <a:r>
                        <a:rPr lang="ru-RU" sz="36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</a:t>
                      </a: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лекарств.</a:t>
                      </a:r>
                      <a:endParaRPr lang="ru-RU" sz="3600" b="1" i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indent="4191000" algn="just">
                        <a:spcAft>
                          <a:spcPts val="0"/>
                        </a:spcAft>
                      </a:pPr>
                      <a:r>
                        <a:rPr lang="ru-RU" sz="36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(Статья 25)</a:t>
                      </a:r>
                      <a:endParaRPr lang="ru-RU" sz="3600" b="1" i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917" marR="5991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screen">
            <a:lum bright="-20000"/>
          </a:blip>
          <a:srcRect/>
          <a:stretch>
            <a:fillRect/>
          </a:stretch>
        </p:blipFill>
        <p:spPr bwMode="auto">
          <a:xfrm>
            <a:off x="214282" y="214291"/>
            <a:ext cx="339578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7215206" y="214290"/>
            <a:ext cx="1712893" cy="233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screen">
            <a:lum bright="-20000"/>
          </a:blip>
          <a:srcRect/>
          <a:stretch>
            <a:fillRect/>
          </a:stretch>
        </p:blipFill>
        <p:spPr bwMode="auto">
          <a:xfrm>
            <a:off x="3571868" y="214290"/>
            <a:ext cx="361129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428868"/>
          <a:ext cx="8691602" cy="4214810"/>
        </p:xfrm>
        <a:graphic>
          <a:graphicData uri="http://schemas.openxmlformats.org/drawingml/2006/table">
            <a:tbl>
              <a:tblPr/>
              <a:tblGrid>
                <a:gridCol w="8691602"/>
              </a:tblGrid>
              <a:tr h="4214810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30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Если ребенок страдает тяжелым, </a:t>
                      </a:r>
                      <a:r>
                        <a:rPr lang="ru-RU" sz="3000" b="1" i="1" dirty="0" err="1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неизлечи-мым</a:t>
                      </a:r>
                      <a:r>
                        <a:rPr lang="ru-RU" sz="30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</a:t>
                      </a:r>
                      <a:r>
                        <a:rPr lang="ru-RU" sz="30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заболеванием или он инвалид то </a:t>
                      </a:r>
                      <a:r>
                        <a:rPr lang="ru-RU" sz="3000" b="1" i="1" dirty="0" err="1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государст-во</a:t>
                      </a:r>
                      <a:r>
                        <a:rPr lang="ru-RU" sz="30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</a:t>
                      </a:r>
                      <a:r>
                        <a:rPr lang="ru-RU" sz="30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заботится о том, чтобы этот ребенок мог вести такую же жизнь, как и его здоровые сверстники; принимает меры по оказанию </a:t>
                      </a:r>
                      <a:r>
                        <a:rPr lang="ru-RU" sz="30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необходимой </a:t>
                      </a:r>
                      <a:r>
                        <a:rPr lang="ru-RU" sz="30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помощи для заботы, </a:t>
                      </a:r>
                      <a:r>
                        <a:rPr lang="ru-RU" sz="3000" b="1" i="1" dirty="0" err="1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восстановле-ния</a:t>
                      </a:r>
                      <a:r>
                        <a:rPr lang="ru-RU" sz="30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</a:t>
                      </a:r>
                      <a:r>
                        <a:rPr lang="ru-RU" sz="30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здоровья, медицинского обслуживания, отдыха, образования больных детей</a:t>
                      </a:r>
                      <a:endParaRPr lang="ru-RU" sz="3000" b="1" i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indent="4591050" algn="just">
                        <a:spcAft>
                          <a:spcPts val="0"/>
                        </a:spcAft>
                      </a:pPr>
                      <a:r>
                        <a:rPr lang="ru-RU" sz="3000" b="1" i="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                        (</a:t>
                      </a:r>
                      <a:r>
                        <a:rPr lang="ru-RU" sz="3000" b="1" i="0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Статья 23)</a:t>
                      </a:r>
                      <a:endParaRPr lang="ru-RU" sz="3000" b="1" i="0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917" marR="5991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screen">
            <a:lum bright="-20000"/>
          </a:blip>
          <a:srcRect/>
          <a:stretch>
            <a:fillRect/>
          </a:stretch>
        </p:blipFill>
        <p:spPr bwMode="auto">
          <a:xfrm>
            <a:off x="285720" y="214290"/>
            <a:ext cx="1587001" cy="2000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3714744" y="214290"/>
            <a:ext cx="148985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screen">
            <a:lum bright="-20000"/>
          </a:blip>
          <a:srcRect/>
          <a:stretch>
            <a:fillRect/>
          </a:stretch>
        </p:blipFill>
        <p:spPr bwMode="auto">
          <a:xfrm>
            <a:off x="1857356" y="214290"/>
            <a:ext cx="1857388" cy="2018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screen">
            <a:lum bright="-20000"/>
          </a:blip>
          <a:srcRect/>
          <a:stretch>
            <a:fillRect/>
          </a:stretch>
        </p:blipFill>
        <p:spPr bwMode="auto">
          <a:xfrm>
            <a:off x="5214942" y="214290"/>
            <a:ext cx="1671535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>
            <a:lum bright="-20000"/>
          </a:blip>
          <a:srcRect/>
          <a:stretch>
            <a:fillRect/>
          </a:stretch>
        </p:blipFill>
        <p:spPr bwMode="auto">
          <a:xfrm>
            <a:off x="6858016" y="214290"/>
            <a:ext cx="1933567" cy="2004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571744"/>
          <a:ext cx="8715436" cy="4061041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4061041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Государства принимают все возможные меры для обеспечения того, чтобы дети до 15 лет не принимали участие в военных действиях. А если они все же оказались в зоне военных действий, то государства обязуются принимать меры для обеспечения защиты и ухода за ними.</a:t>
                      </a:r>
                      <a:endParaRPr lang="ru-RU" sz="3200" b="1" i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indent="3048000" algn="just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                               (</a:t>
                      </a:r>
                      <a:r>
                        <a:rPr lang="ru-RU" sz="3200" b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Статья 38, 39)</a:t>
                      </a:r>
                      <a:endParaRPr lang="ru-RU" sz="3200" b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917" marR="5991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screen">
            <a:lum bright="-30000"/>
          </a:blip>
          <a:srcRect/>
          <a:stretch>
            <a:fillRect/>
          </a:stretch>
        </p:blipFill>
        <p:spPr bwMode="auto">
          <a:xfrm>
            <a:off x="214283" y="214290"/>
            <a:ext cx="3643338" cy="221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5143504" y="214290"/>
            <a:ext cx="3812238" cy="223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3857620" y="214290"/>
            <a:ext cx="1428760" cy="221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screen">
            <a:lum bright="-20000"/>
          </a:blip>
          <a:srcRect/>
          <a:stretch>
            <a:fillRect/>
          </a:stretch>
        </p:blipFill>
        <p:spPr>
          <a:xfrm>
            <a:off x="1714480" y="285728"/>
            <a:ext cx="3389841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643182"/>
          <a:ext cx="8715436" cy="3901440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3423517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Государства защищают детей беженцев, помогают им в поисках родителей и других </a:t>
                      </a:r>
                      <a:r>
                        <a:rPr lang="ru-RU" sz="3200" b="1" i="1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родственников</a:t>
                      </a:r>
                      <a:r>
                        <a:rPr lang="ru-RU" sz="3200" b="1" i="1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. Если родителей или других родственников пострадавшего ребенка найти не могут, то ему помогают и защищают его как любого другого лишенного своей семьи.</a:t>
                      </a:r>
                      <a:endParaRPr lang="ru-RU" sz="3200" b="1" i="1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indent="4114800" algn="just">
                        <a:spcAft>
                          <a:spcPts val="0"/>
                        </a:spcAft>
                      </a:pPr>
                      <a:r>
                        <a:rPr lang="ru-RU" sz="3200" b="1" i="0" dirty="0" smtClean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                            (</a:t>
                      </a:r>
                      <a:r>
                        <a:rPr lang="ru-RU" sz="3200" b="1" i="0" dirty="0">
                          <a:solidFill>
                            <a:srgbClr val="006600"/>
                          </a:solidFill>
                          <a:latin typeface="Calibri" pitchFamily="34" charset="0"/>
                          <a:ea typeface="Batang"/>
                          <a:cs typeface="Calibri" pitchFamily="34" charset="0"/>
                        </a:rPr>
                        <a:t>Статья 22)</a:t>
                      </a:r>
                      <a:endParaRPr lang="ru-RU" sz="3200" b="1" i="0" dirty="0">
                        <a:solidFill>
                          <a:srgbClr val="0066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9917" marR="5991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285721" y="285729"/>
            <a:ext cx="176123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screen">
            <a:lum bright="-20000"/>
          </a:blip>
          <a:srcRect/>
          <a:stretch>
            <a:fillRect/>
          </a:stretch>
        </p:blipFill>
        <p:spPr>
          <a:xfrm>
            <a:off x="5429256" y="285728"/>
            <a:ext cx="3460746" cy="2207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5" cstate="screen">
            <a:lum bright="-10000"/>
          </a:blip>
          <a:srcRect/>
          <a:stretch>
            <a:fillRect/>
          </a:stretch>
        </p:blipFill>
        <p:spPr bwMode="auto">
          <a:xfrm>
            <a:off x="4572000" y="285728"/>
            <a:ext cx="1285884" cy="221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Пиксел 6">
      <a:dk1>
        <a:srgbClr val="336600"/>
      </a:dk1>
      <a:lt1>
        <a:srgbClr val="FFFFFF"/>
      </a:lt1>
      <a:dk2>
        <a:srgbClr val="4A7911"/>
      </a:dk2>
      <a:lt2>
        <a:srgbClr val="FFFFFF"/>
      </a:lt2>
      <a:accent1>
        <a:srgbClr val="666633"/>
      </a:accent1>
      <a:accent2>
        <a:srgbClr val="669900"/>
      </a:accent2>
      <a:accent3>
        <a:srgbClr val="B1BEAA"/>
      </a:accent3>
      <a:accent4>
        <a:srgbClr val="DADADA"/>
      </a:accent4>
      <a:accent5>
        <a:srgbClr val="B8B8AD"/>
      </a:accent5>
      <a:accent6>
        <a:srgbClr val="5C8A00"/>
      </a:accent6>
      <a:hlink>
        <a:srgbClr val="FFCC00"/>
      </a:hlink>
      <a:folHlink>
        <a:srgbClr val="99CC00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302</TotalTime>
  <Words>368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КОНВЕНЦИЯ О ПРАВАХ РЕБЕНКА</dc:title>
  <dc:creator>Калашникова Марина Алексеевна</dc:creator>
  <cp:lastModifiedBy>User</cp:lastModifiedBy>
  <cp:revision>11</cp:revision>
  <dcterms:created xsi:type="dcterms:W3CDTF">2010-11-01T18:30:47Z</dcterms:created>
  <dcterms:modified xsi:type="dcterms:W3CDTF">2014-06-19T20:39:56Z</dcterms:modified>
</cp:coreProperties>
</file>