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34" autoAdjust="0"/>
    <p:restoredTop sz="94660"/>
  </p:normalViewPr>
  <p:slideViewPr>
    <p:cSldViewPr>
      <p:cViewPr>
        <p:scale>
          <a:sx n="66" d="100"/>
          <a:sy n="66" d="100"/>
        </p:scale>
        <p:origin x="-1440" y="-4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217FD-10F6-401D-9D89-4FD246ECF43C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BD29-1CF4-4DA3-88C0-1F4EBBB8C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CBD29-1CF4-4DA3-88C0-1F4EBBB8C9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53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071670" y="3071810"/>
            <a:ext cx="305075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257176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КОНВЕНЦИЯ</a:t>
            </a:r>
            <a:br>
              <a:rPr lang="ru-RU" sz="7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7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О ПРАВАХ РЕБЕНКА</a:t>
            </a:r>
            <a:endParaRPr lang="ru-RU" sz="7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285719" y="3071810"/>
            <a:ext cx="21695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5143504" y="3071810"/>
            <a:ext cx="3750617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786058"/>
          <a:ext cx="8715436" cy="384048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56914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принимают необходимые меры для предотвращения похищения детей, торговли детьми или их контрабанды в любых целях и в любой форме; незаконным перемещением и невозвращением детей из-за границы.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914400" algn="just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  (</a:t>
                      </a:r>
                      <a:r>
                        <a:rPr lang="ru-RU" sz="3600" b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11, 34, 35, 36, 39)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785786" y="214290"/>
            <a:ext cx="1779000" cy="242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4643438" y="214290"/>
            <a:ext cx="1857387" cy="242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6500826" y="214290"/>
            <a:ext cx="180668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lum bright="-20000"/>
          </a:blip>
          <a:srcRect/>
          <a:stretch>
            <a:fillRect/>
          </a:stretch>
        </p:blipFill>
        <p:spPr bwMode="auto">
          <a:xfrm>
            <a:off x="2571736" y="214290"/>
            <a:ext cx="2071702" cy="241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4643446"/>
          <a:ext cx="8501122" cy="1785950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178595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Ребенком является человеческое существо до достижения им 18 лет.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495800" algn="just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</a:t>
                      </a:r>
                      <a:r>
                        <a:rPr lang="ru-RU" sz="3600" b="1" baseline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</a:t>
                      </a:r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(</a:t>
                      </a:r>
                      <a:r>
                        <a:rPr lang="ru-RU" sz="3600" b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1)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214282" y="357166"/>
            <a:ext cx="25908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357166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6543579" y="357167"/>
            <a:ext cx="238610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214686"/>
          <a:ext cx="8715436" cy="3429024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4290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 момента своего рождения каждый ребенок уже имеет права: право на имя; право на гражданство; право знать своих родителей; право на заботу родителей.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2971800" algn="just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(</a:t>
                      </a:r>
                      <a:r>
                        <a:rPr lang="ru-RU" sz="36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7, 8, 30)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14282" y="214290"/>
            <a:ext cx="2071702" cy="290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6643702" y="214290"/>
            <a:ext cx="2286016" cy="290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214290"/>
            <a:ext cx="3944388" cy="285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357562"/>
          <a:ext cx="8715436" cy="329184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28614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уважают права, 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ответственность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и обязанности родителей должным образом управлять и руководить ребенком в осуществлении им прав предоставленных Конвенцией.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343400" algn="just">
                        <a:spcAft>
                          <a:spcPts val="0"/>
                        </a:spcAft>
                      </a:pPr>
                      <a:r>
                        <a:rPr lang="ru-RU" sz="3600" b="1" i="0" kern="12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(</a:t>
                      </a:r>
                      <a:r>
                        <a:rPr lang="ru-RU" sz="3600" b="1" i="0" kern="120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5)</a:t>
                      </a: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 contrast="10000"/>
          </a:blip>
          <a:srcRect/>
          <a:stretch>
            <a:fillRect/>
          </a:stretch>
        </p:blipFill>
        <p:spPr bwMode="auto">
          <a:xfrm>
            <a:off x="0" y="142852"/>
            <a:ext cx="4535113" cy="292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52"/>
            <a:ext cx="436545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071810"/>
          <a:ext cx="8643998" cy="3500462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500462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уважают право каждого ребенка на сохранение своей 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индивидуальности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: имя, гражданство, 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семейные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связи, обеспечивают необходимую помощь и защиту.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2590800" algn="just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(</a:t>
                      </a:r>
                      <a:r>
                        <a:rPr lang="ru-RU" sz="36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8, 16, 30)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428596" y="214290"/>
            <a:ext cx="266018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5572132" y="214290"/>
            <a:ext cx="308515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3071802" y="214290"/>
            <a:ext cx="2500330" cy="264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4214818"/>
          <a:ext cx="8643998" cy="2354701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2354701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обеспечивают, чтобы ни один ребенок не разлучался со своими родителями вопреки их желанию.</a:t>
                      </a:r>
                      <a:endParaRPr lang="ru-RU" sz="3600" b="1" i="1" dirty="0" smtClean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267200" algn="just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(Статья 9)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357158" y="285728"/>
            <a:ext cx="4143404" cy="370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4500562" y="285728"/>
            <a:ext cx="4347647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357562"/>
          <a:ext cx="8572560" cy="329184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3220402">
                <a:tc>
                  <a:txBody>
                    <a:bodyPr/>
                    <a:lstStyle/>
                    <a:p>
                      <a:pPr marL="0" indent="539750" algn="just"/>
                      <a:r>
                        <a:rPr lang="ru-RU" sz="3600" b="1" i="1" kern="12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Если родители решат уехать из родной страны, или вернуться в нее, поехать в другую страну на отдых, в гости и т. д. то ребенок имеет равные с взрослыми права.</a:t>
                      </a:r>
                    </a:p>
                    <a:p>
                      <a:r>
                        <a:rPr lang="ru-RU" sz="3600" b="1" i="1" kern="12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                                                  </a:t>
                      </a:r>
                      <a:r>
                        <a:rPr lang="ru-RU" sz="3600" b="1" i="0" kern="12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(Статья 10)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643702" y="214290"/>
            <a:ext cx="195173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500298" y="214290"/>
            <a:ext cx="4143404" cy="301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00034" y="214290"/>
            <a:ext cx="1976436" cy="303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286124"/>
          <a:ext cx="8572560" cy="329184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2997642">
                <a:tc>
                  <a:txBody>
                    <a:bodyPr/>
                    <a:lstStyle/>
                    <a:p>
                      <a:pPr marL="0" indent="4572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600" b="1" i="1" kern="12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Государства уважают право каждого ребенка не разлучаться со своими родителями, поддерживать общение с обоими родителями, когда они раздельно живут.</a:t>
                      </a:r>
                    </a:p>
                    <a:p>
                      <a:pPr marL="0" indent="37338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600" b="1" i="0" kern="12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                 (Статья 9, 11)</a:t>
                      </a: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5286380" y="214290"/>
            <a:ext cx="3571900" cy="288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85720" y="214290"/>
            <a:ext cx="3286148" cy="287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3571868" y="214290"/>
            <a:ext cx="1785950" cy="288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571744"/>
          <a:ext cx="8643998" cy="411480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971924">
                <a:tc>
                  <a:txBody>
                    <a:bodyPr/>
                    <a:lstStyle/>
                    <a:p>
                      <a:pPr marL="0" indent="360363" algn="just">
                        <a:spcAft>
                          <a:spcPts val="0"/>
                        </a:spcAft>
                      </a:pPr>
                      <a:r>
                        <a:rPr lang="ru-RU" sz="30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Иногда случается так, что детей приходится спасать от землетрясения, наводнения, войны. Из опасного места их могут увезти далеко, иногда даже в другие страны. Но потом правительства этих стран обязаны помочь родителям и детям отыскать друг друга. Если дети едут к родителям, государства должны бесплатно пропускать их через свои границы.</a:t>
                      </a:r>
                      <a:endParaRPr lang="ru-RU" sz="30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500880" algn="just">
                        <a:spcAft>
                          <a:spcPts val="0"/>
                        </a:spcAft>
                      </a:pPr>
                      <a:r>
                        <a:rPr lang="ru-RU" sz="30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(</a:t>
                      </a:r>
                      <a:r>
                        <a:rPr lang="ru-RU" sz="30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10)</a:t>
                      </a:r>
                      <a:endParaRPr lang="ru-RU" sz="30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179512" y="188640"/>
            <a:ext cx="3214710" cy="222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3563887" y="188640"/>
            <a:ext cx="1772751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188640"/>
            <a:ext cx="3288078" cy="224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Пиксел 6">
      <a:dk1>
        <a:srgbClr val="336600"/>
      </a:dk1>
      <a:lt1>
        <a:srgbClr val="FFFFFF"/>
      </a:lt1>
      <a:dk2>
        <a:srgbClr val="4A7911"/>
      </a:dk2>
      <a:lt2>
        <a:srgbClr val="FFFFFF"/>
      </a:lt2>
      <a:accent1>
        <a:srgbClr val="666633"/>
      </a:accent1>
      <a:accent2>
        <a:srgbClr val="669900"/>
      </a:accent2>
      <a:accent3>
        <a:srgbClr val="B1BEAA"/>
      </a:accent3>
      <a:accent4>
        <a:srgbClr val="DADADA"/>
      </a:accent4>
      <a:accent5>
        <a:srgbClr val="B8B8AD"/>
      </a:accent5>
      <a:accent6>
        <a:srgbClr val="5C8A00"/>
      </a:accent6>
      <a:hlink>
        <a:srgbClr val="FFCC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302</TotalTime>
  <Words>308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Тема4</vt:lpstr>
      <vt:lpstr>КОНВЕНЦИЯ О ПРАВАХ РЕБЕНКА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</dc:title>
  <dc:creator>Калашникова Марина Алексеевна</dc:creator>
  <cp:lastModifiedBy>User</cp:lastModifiedBy>
  <cp:revision>7</cp:revision>
  <dcterms:created xsi:type="dcterms:W3CDTF">2010-11-01T18:30:47Z</dcterms:created>
  <dcterms:modified xsi:type="dcterms:W3CDTF">2014-06-19T20:28:42Z</dcterms:modified>
</cp:coreProperties>
</file>