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308" r:id="rId4"/>
    <p:sldId id="30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83" r:id="rId26"/>
    <p:sldId id="301" r:id="rId27"/>
    <p:sldId id="302" r:id="rId28"/>
    <p:sldId id="303" r:id="rId29"/>
    <p:sldId id="304" r:id="rId30"/>
    <p:sldId id="305" r:id="rId31"/>
    <p:sldId id="284" r:id="rId32"/>
    <p:sldId id="285" r:id="rId33"/>
    <p:sldId id="286" r:id="rId34"/>
    <p:sldId id="299" r:id="rId35"/>
    <p:sldId id="306" r:id="rId36"/>
    <p:sldId id="307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2EECD-E512-4BC1-8D28-4161E8D156D6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FB585-09DB-4147-A9DE-A71320A40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FB585-09DB-4147-A9DE-A71320A40FE5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3400" y="685800"/>
            <a:ext cx="8610600" cy="43434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Новая дидактика современного урока в условиях введения ФГОС ООО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Структура уроков (классическая дидактика)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изучения и первичного закрепления нового материала: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учащихся к усвоению;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нового материала;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Первичная проверка усвоения знаний;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Первичное закрепление знаний;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и самопроверка знаний;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урока;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 о домашнем задании.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Урок  закрепления знаний, умений, навыков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Логика  закрепления знаний: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актуализация опорных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границ (возможностей) применения этих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пробное применение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по образцу и в сходных условиях с целью выработки умений безошибочного применения знаний;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с переносом знаний в новые условия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Урок комплексного применения ЗУН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Логика процесса комплексного применения ЗУН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актуализация ЗУН, необходимых для творческого применения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обобщение и систематизация знаний и способов деятельности;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усвоение образца комплексного применения ЗУН;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 обобщенных ЗУН в новых условиях;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и самоконтроль знаний, умений и навыков.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Урок обобщения и систематизации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Логика обобщения и систематизации знаний: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учащихся:  сообщение заранее темы (проблемы), вопросов, литературы;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вооружение учащихся во время обобщающей деятельности на уроке  необходимым материалом: таблицами, справочниками, наглядными пособиями, обобщающими схемами, фрагментами фильмов;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обобщение единичных знаний в систему (самими учащимися);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итогов, обобщение единичных знаний учителем.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Комбинированный урок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организационный;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всесторонняя проверка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учащихся  к активному сознательному усвоению нового материала;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усвоение новых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закрепление знаний;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информирование учащихся о домашнем задании и инструктаж о его выполнении.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Урок контроля, оценки и коррекции  знаний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Контроль, оценка и коррекция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 осознанно воспринятого и зафиксированного в памяти знания;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готовности применять знания по образцу и в сходных условиях;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готовности к творческому применению знаний.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Сравнительная характеристика деятельности учителя в ситуации традиционного урока и в условиях введения ФГОС второго поколения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См. таблицу 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построить урок в соответствии идеями ФГОС ООО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Пересмотреть общепринятые подходы к структуре урока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дидактическим приемам и методам, используемым на уроке, переосмыслить наполнение основных этапов урока.</a:t>
            </a:r>
          </a:p>
          <a:p>
            <a:pPr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Новые модели уроков связаны с образовательными технологиями.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Большинство технологий строится по определенному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алгоритму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последовательности этапов урока, отличных от принятых в классической дидактике (педагогические мастерские, технология развития критического мышления, уроки развивающего обучения, технология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метода, технология развития информационно-интеллектуальной компетентности).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современного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начала урока и подготовка к активному усвоению нового учебного материала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активное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качестве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выступает этап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отвечающий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главной обучающей цели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данного урока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оценочной деятельности,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позволяющий диагностировать достижение целей урока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Модель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Четкий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последовательность этапов);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Необычное,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нетрадиционное наполнение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этапов;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Взаимосвязь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первого (целевого) и завершающего (оценочного диагностического)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подход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организации работы учащихся на уроке.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dirty="0" smtClean="0"/>
              <a:t>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систематически применяемая для решения задач обучения, воспитания и развития обучающихся форма организации деятельности постоянного состава учителей и обучающихся в определенный отрезок времени.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урока, построенного в соответствии с ФГОС ООО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8392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Современный урок в контексте стандарта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быть представлен как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технология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где цели и результаты урока связаны (воспроизводимы), а процесс зависит от типа урока и методов, выбранных педагогом.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современного урока соответствует признакам образовательных технологий:</a:t>
            </a:r>
          </a:p>
          <a:p>
            <a:pPr lvl="1"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Диагностичность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описания цели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урока должны определяться по четко выделенным критериям);</a:t>
            </a:r>
          </a:p>
          <a:p>
            <a:pPr lvl="1"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Воспроизводимость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педагогического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том числе предписания этапов, соответствующих им целей обучения и характера деятельности обучающего и обучаемого);</a:t>
            </a:r>
          </a:p>
          <a:p>
            <a:pPr lvl="1"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Воспроизводимость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педагогических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Ведущие ориентиры для построения современного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От триединой цели урока - к формулировке целей через деятельность учащихся и далее – к </a:t>
            </a:r>
            <a:r>
              <a:rPr lang="ru-RU" b="1" dirty="0" smtClean="0"/>
              <a:t>самостоятельному </a:t>
            </a:r>
            <a:r>
              <a:rPr lang="ru-RU" b="1" dirty="0" err="1" smtClean="0"/>
              <a:t>целеполаганию</a:t>
            </a:r>
            <a:r>
              <a:rPr lang="ru-RU" b="1" dirty="0" smtClean="0"/>
              <a:t> </a:t>
            </a:r>
            <a:r>
              <a:rPr lang="ru-RU" i="1" dirty="0" smtClean="0"/>
              <a:t>(</a:t>
            </a:r>
            <a:r>
              <a:rPr lang="ru-RU" b="1" i="1" dirty="0" smtClean="0"/>
              <a:t>цели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От традиционного «линейного» урока изучения нового материала или закрепления пройденного – к </a:t>
            </a:r>
            <a:r>
              <a:rPr lang="ru-RU" b="1" dirty="0" smtClean="0"/>
              <a:t>многокомпонентному уроку  </a:t>
            </a:r>
            <a:r>
              <a:rPr lang="ru-RU" dirty="0" smtClean="0"/>
              <a:t>- фундаменту современной организации учебного процесса (</a:t>
            </a:r>
            <a:r>
              <a:rPr lang="ru-RU" b="1" i="1" dirty="0" smtClean="0"/>
              <a:t>основное содержание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От традиционной отметки – к современной оценке (</a:t>
            </a:r>
            <a:r>
              <a:rPr lang="ru-RU" b="1" i="1" dirty="0" smtClean="0"/>
              <a:t>результаты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4017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Современный урок построен как технология и открыт для применения современных образовательных технологий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828800"/>
            <a:ext cx="9067800" cy="5029200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Развивающее обучение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Коллективная система обучения (КСО)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Технология решения исследовательских задач (ТРИЗ)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Исследовательские и проектные методы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Технология «дебаты»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 (ТРКМ)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Технология использования в обучении игровых методов: ролевых, деловых и других методов обучающих игр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Обучение в сотрудничестве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Информационно-коммуникационные технологии (ИКТ)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Система инновационной оценки «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Технологии интерактивного и дистанционного обучения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Педагогические мастерские</a:t>
            </a:r>
          </a:p>
          <a:p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Кейс-технологии</a:t>
            </a: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Технология развития информационно-интеллектуальной компетентности (ТРИИК)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метода</a:t>
            </a:r>
          </a:p>
          <a:p>
            <a:endParaRPr lang="ru-RU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16376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Технологии различаются по декларируемым задачам, по организации процесса обучения, направлением на развитие творческого мышления или коммуникативных способностей, но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4267200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конечный результат технологий можно в самом общем виде описать как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результатов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эта цель заявлена во ФГОС, характеристика этих результатов сформулирована в терминах универсальных учебных действий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УУД: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регулятивные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 блок включает также действия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познавательные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коммуникативные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0"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Педагогическая деятельность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одновременно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Творческая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(строится на вдохновении учителя);</a:t>
            </a: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Технологичная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 строится на определенных алгоритмах, циклах и модулях, что позволяет учителю конструировать образовательный процесс  применительно к его целям, задачам и условиям).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Активное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5943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обучения должны формулироваться через результаты обучения, выраженные в действиях учащихся. (таб.2) Потенциал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заложен в современных образовательных технологиях.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 современного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Формулировка цели и способы её фиксации;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приемов мотивации к изучению тематики урока;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Формулировка целей на языке стандарта: через виды деятельности обучающихся + в терминах предметных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УУД.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Приемы и стратегии в педагогических технологиях на этапе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«Толстые»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требуют развернутого, аргументированного ответа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«тонкие»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требуют простого, односложного ответа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вопросы.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468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1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«Толстые» вопросы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Дайте три объяснения, почему…?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Объясните, почему…?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Почему вы думаете…?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Почему вы считаете…?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чем различие…?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Предположите, что будет, если…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Что, если…?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«Тонкие» вопросы:</a:t>
                      </a:r>
                      <a:endParaRPr kumimoji="0" lang="ru-RU" sz="24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Кто…?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Когда…?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Может…?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Будет…?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Могли…?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Было ли…?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Согласны ли вы…?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Верно ли…?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Приемы и стратегии в педагогических технологиях на этапе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«Список известной информации».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3600"/>
            <a:ext cx="8991600" cy="4495800"/>
          </a:xfrm>
        </p:spPr>
        <p:txBody>
          <a:bodyPr>
            <a:normAutofit/>
          </a:bodyPr>
          <a:lstStyle/>
          <a:p>
            <a:pPr indent="3429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стадии вызова  на уроке литературы в 5 классе обучающимся предлагается в течение 3 -5 минут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записать все, что они знают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им кажется, что знают, о сказках. Важно записать все, что вспомнится. Работа производится в парах. Учитель просит записать все идеи, даже разногласия. Затем организовывается групповая работа, где позиции уточняются, затем группа делится информацией с классом. Всю информацию учитель записывает на доске. Информация будет объемной и противоречивой. Дальнейшая работа, например,  чтение статьи, проясняет трудные моменты.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Приемы и стратегии в педагогических технологиях на этапе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 Игра «Верите ли вы? 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57200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Учитель просит учащихся в группах ответить на вопросы и обосновать свое мнение.</a:t>
            </a:r>
          </a:p>
          <a:p>
            <a:pPr algn="just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Верите ли вы, что…</a:t>
            </a:r>
          </a:p>
          <a:p>
            <a:pPr algn="just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Л.Н.Толстой  считал Наполеона величайшим полководцем в мировой истории?</a:t>
            </a:r>
          </a:p>
          <a:p>
            <a:pPr algn="just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Л.Н.Толстой переписывал отдельные эпизоды романа «Война и мир» более 26 раз?</a:t>
            </a:r>
          </a:p>
          <a:p>
            <a:pPr algn="just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Один из вариантов названия романа «Война и мир» – «Все хорошо, что хорошо кончается»?</a:t>
            </a:r>
          </a:p>
          <a:p>
            <a:pPr algn="just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При работе над романом «Война и мир» Л.Н.Толстой  использовал научные труды только русских историков?</a:t>
            </a:r>
          </a:p>
          <a:p>
            <a:pPr algn="just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Летом 1909 года один из посетителей Ясной Поляны выражал свой восторг и благодарность за создание «Войны и мира» и «Анны Карениной». Толстой ответил: «Это всё равно, что к Эдисону кто-нибудь пришёл и сказал бы: „Я очень уважаю вас за то, что вы хорошо танцуете мазурку. “ Я приписываю значение совсем другим своим книгам».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Приемы и стратегии в педагогических технологиях на этапе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Педагогические мастерские.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Актуализация личностного опыта (задания, активизирующие воспоминания, воображение, интуицию).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Стимуляция учащихся к постановке как можно большего количества вопросов.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Обращение к образу.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Обращение к чувственной сфере личности (через использование аудио-,  видео-, сенсорно-тактильных ощущений).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Обращение к ассоциативному мышлению.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Социализация (афиширование, вербализация, театрализация, ролевая игра, предъявление группового продукта).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Результаты международных исследований (</a:t>
            </a:r>
            <a:r>
              <a:rPr lang="en-US" b="1" dirty="0" smtClean="0"/>
              <a:t>PISA)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906963"/>
          </a:xfrm>
        </p:spPr>
        <p:txBody>
          <a:bodyPr>
            <a:noAutofit/>
          </a:bodyPr>
          <a:lstStyle/>
          <a:p>
            <a:pPr indent="3429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Исследование  оценивает читательскую компетентность, математическую и естественнонаучную грамотность выпускников основной школы (15 лет), их способность применять в личностно и социально значимых ситуациях (выходящих за пределы учебных) полученные знания и умения. Результаты данного исследования в 2000-2009 годах показали, что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 всем ключевым для формирования функциональной грамотности направлениям российские учащиеся, оканчивая основную школу, значительно отстают от сверстников из большинства развитых стран мира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профиле образовательных достижений российских учащихся умения воспроизводить знания и применять известные алгоритмы преобладают над интеллектуальными умениями высокого уровня (обобщать, анализировать, прогнозировать, выдвигать гипотезы и др.).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Приемы и стратегии в педагогических технологиях на этапе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Педагогические мастерские.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Примеры индукторов.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Вспомните, как вы сегодня шли в школу. Опишите свою дорогу.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«Гений и злодейство – две вещи несовместные». Подумайте, какой знак препинания вы поставили бы в конце этой фразы. Защитите свой выбор.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Вас попросили создать сборник поручений для ваших сверстников. Предложите свое поучение и объясните, почему оно должно быть воспринято читателями.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Запишите ассоциации к словам «цветы» и «зло» в две  колонки. Составьте все возможные  словосочетания, соединяя   слова  из первой  колонки со словами из второй.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Придумайте  и инсценируйте спор, который может возникнуть среди современных читателей пьесы «Горе от ума».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Перечислите вечные, с вашей точки  зрения, проблемы.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Нарисуйте время. Поместите себя в этот рисунок. Запишите слова , отражающие ваши чувства, мысли, переживания, связанные  с присутствием в созданном вами мире.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Современные приемы активного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«Задом наперед»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ученикам предлагается выполнить вариант итоговой проверочной работы по новой теме (раз вы так много знаете по этой теме, давайте сразу напишем контрольную);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«Знаю – Повторить  - Хочу узнать»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рабочий лист с различными заданиями и таблица – каждый обучающийся выстраивает свой личный образовательный маршрут;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«Выбор цели по маршруту»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постановка цели осуществляется обучающимися на основе маршрутной карты изучения  данной темы ( обучающиеся формулируют собственную цель – что узнают нового, чему научатся и что им необходимо повторить).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для учителя ( учитель обязан!!!)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урока принимаются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формулируются обучающимися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Систематически обучать детей осуществлять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рефлексивные действия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(оценивать свою готовность, обнаруживать незнание, находить причины затруднений).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разнообразные формы, методы и приемы обучения, повышающие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степень активности обучающихся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учебном процессе.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технологией диалога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обучать учащихся ставить и адресовать вопросы.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 (адекватно цели урока)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сочетать репродуктивную и проблемную формы 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учить работать по правилу и творчески.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Задавать задачи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четкие критерии самоконтроля 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самооценки.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Добиваться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осмысления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учебного материала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обучающимися.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Стремиться оценивать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поощрять реальные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даже минимальные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успехи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каждого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обучающегося.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 планировать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коммуникативные задачи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Принимать и поощрять выражаемую учеником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собственную позицию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обучать корректным формам ее выражения.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Создавать на уроке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атмосферу сотрудничества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сотворчества, психологического комфорта.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Практические рекомендации по построению современного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Задачу построения многокомпонентного современного урока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диагностичными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формулировками целей можно решить, используя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современные образовательные технологии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важнейший ресурс модернизации современного образования.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эффективно развитие коммуникативных УУД может происходить при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использовании приемов индивидуально-групповой и групповой форм 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уроке должно быть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интересно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Методические разработки  «новых» уроков  учителю целесообразно проводить в формате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технологических карт.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Групповые формы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51355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Интерактивный характер урока, соответствующего ФГОС ООО, в процессе  которого происходит развитие коммуникативных УУД: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коммуникация обучающихся в парной и групповой работе;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слушать других и отстаивать свою позицию;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организовывать учебное сотрудничество с одноклассниками и учителем;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умение адекватно определить и назвать свои и чужие действия, эмоции, чувства и дать им оценку.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организации групповой работы на уроке: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достижение общей для группы цели;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совместная работа всех членов группы над одной проблемой;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самостоятельная работа каждого участника группы во взаимодействии со всеми членами группы;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групповая заинтересованность в том, чтобы каждый член группы усвоил необходимую учебную информацию, что инициирует взаимопомощь;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успех работы всей группы как результат успешной самостоятельно работы каждого члена группы;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группы не соревнуются друг с другом, так как  каждая группа выполняет свое задание;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оценку получает команда;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индивидуальная ответственность каждого ученика, так как от каждого зависит успех всей группы;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равные возможности для каждого ученика в достижении успеха.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Приёмы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стимулирующие познавательную активность: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715000"/>
          </a:xfrm>
        </p:spPr>
        <p:txBody>
          <a:bodyPr>
            <a:noAutofit/>
          </a:bodyPr>
          <a:lstStyle/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создание проблемных ситуаций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«втягивание и отстранение»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прием основан на втягивании обучающихся в литературную ткань произведения, например, изложить события комедии «Горе от ума»  с точки зрения ее героев,  при этом не только показать знание текста произведения, но и объяснить причины поступков своих героев; отстранение опирается на умение посмотреть на проблему как бы издали, развернуть ее  под другим  углом: «Представьте себе, что вы автор, и попробуйте объяснить, почему и для какой цели было написано это произведение; что было бы, если бы герой поступил бы по-другому; как этот поступок отразился бы на судьбах других героев?»</a:t>
            </a:r>
          </a:p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выбор и замена заданий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дискуссии («круглый стол», «дебаты», «судебное заседание» и т.д.)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Технологическая карта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это способ графического проектирования урока, таблица, позволяющая структурировать урок по выбранным учителем параметрам. Такими параметрами могут быть этапы урока, его цели, содержание учебного материала, методы и приемы организации учебной деятельности обучающихся, деятельность учителя и деятельность обучающихся.</a:t>
            </a:r>
          </a:p>
          <a:p>
            <a:pPr algn="just"/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обобщенно­графическое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выражение сценария урока,  основа его проектирования, средство  представления индивидуальных методов работы.</a:t>
            </a:r>
          </a:p>
          <a:p>
            <a:pPr algn="just">
              <a:buFont typeface="Wingdings" pitchFamily="2" charset="2"/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Проект урока – это представленный учителем план проведения урока с возможной корректировкой (заложенной изначально вариативностью урока).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Чем технологическая карта отличается от традиционного конспекта?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953000"/>
          </a:xfrm>
        </p:spPr>
        <p:txBody>
          <a:bodyPr>
            <a:normAutofit fontScale="92500" lnSpcReduction="20000"/>
          </a:bodyPr>
          <a:lstStyle/>
          <a:p>
            <a:pPr indent="0" algn="just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Но такая подача  позволяет сконцентрировать содержание всего  урока. В результате — все перед глазами учителя. Очень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четкая структура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карты даёт видение взаимосвязей этапов, методов, приемов и содержания урока. В начале технологической карты  даётся традиционная «шапка», далее — в виде  таблицы — основные элементы содержания.</a:t>
            </a:r>
          </a:p>
          <a:p>
            <a:pPr indent="0" algn="just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таблицы уместно разместить дополнения — например, тест, схемы и пр. Технологическая карта урока  позволяет экономить время учителя на написание  конспекта и больше времени уделять творческой  составляющей педагогического труда.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ФИО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ПРЕДМЕТ                                                КЛАСС                              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ТИП УРОКА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35563"/>
          </a:xfrm>
        </p:spPr>
        <p:txBody>
          <a:bodyPr>
            <a:normAutofit fontScale="25000" lnSpcReduction="20000"/>
          </a:bodyPr>
          <a:lstStyle/>
          <a:p>
            <a:pPr fontAlgn="t">
              <a:buNone/>
            </a:pPr>
            <a:r>
              <a:rPr lang="ru-RU" sz="7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ТЕМА_______________________________________________________________</a:t>
            </a:r>
          </a:p>
          <a:p>
            <a:pPr fontAlgn="t"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ЦЕЛЬ________________________________________________________________</a:t>
            </a:r>
          </a:p>
          <a:p>
            <a:pPr fontAlgn="t">
              <a:buNone/>
            </a:pP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                         </a:t>
            </a:r>
            <a:r>
              <a:rPr lang="ru-RU" sz="72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Образовательные:________________________________</a:t>
            </a: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72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Развивающие:____________________________________</a:t>
            </a: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72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Воспитательные:________________________________</a:t>
            </a:r>
            <a:endParaRPr lang="ru-RU" sz="7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УУД                                   </a:t>
            </a:r>
            <a:r>
              <a:rPr lang="ru-RU" sz="7200" b="1" i="1" u="sng" dirty="0" err="1" smtClean="0">
                <a:latin typeface="Times New Roman" pitchFamily="18" charset="0"/>
                <a:cs typeface="Times New Roman" pitchFamily="18" charset="0"/>
              </a:rPr>
              <a:t>ЛичностныеУУД</a:t>
            </a: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 _______________________________</a:t>
            </a:r>
          </a:p>
          <a:p>
            <a:pPr fontAlgn="t"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 </a:t>
            </a: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Регулятивные УУД:_______________________________</a:t>
            </a:r>
          </a:p>
          <a:p>
            <a:pPr fontAlgn="t">
              <a:buNone/>
            </a:pP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Коммуникативные УУД:__________________________</a:t>
            </a:r>
          </a:p>
          <a:p>
            <a:pPr fontAlgn="t">
              <a:buNone/>
            </a:pPr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   Познавательные УУД:___________________________</a:t>
            </a:r>
            <a:endParaRPr lang="ru-RU" sz="7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ПЛАНИРУЕМЫЕ</a:t>
            </a:r>
            <a:endParaRPr lang="ru-RU" sz="7200" u="sng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                 </a:t>
            </a:r>
            <a:r>
              <a:rPr lang="ru-RU" sz="7200" b="1" i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Предметные:                            </a:t>
            </a:r>
            <a:r>
              <a:rPr lang="ru-RU" sz="7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Знать ________________</a:t>
            </a:r>
          </a:p>
          <a:p>
            <a:pPr fontAlgn="t">
              <a:buNone/>
            </a:pPr>
            <a:r>
              <a:rPr lang="ru-RU" sz="7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lang="ru-RU" sz="7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Уметь_______________</a:t>
            </a:r>
            <a:r>
              <a:rPr lang="ru-RU" sz="7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lang="ru-RU" sz="7200" u="sng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72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Личностные:____________________________________</a:t>
            </a:r>
            <a:r>
              <a:rPr lang="ru-RU" sz="72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72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Метапредметные:______________</a:t>
            </a:r>
            <a:r>
              <a:rPr lang="ru-RU" sz="7200" u="sng" dirty="0" err="1" smtClean="0">
                <a:latin typeface="Times New Roman" pitchFamily="18" charset="0"/>
                <a:cs typeface="Times New Roman" pitchFamily="18" charset="0"/>
              </a:rPr>
              <a:t>_________________</a:t>
            </a:r>
            <a:endParaRPr lang="ru-RU" sz="72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ПОНЯТИЯ___________________________________________________________</a:t>
            </a:r>
            <a:endParaRPr lang="ru-RU" sz="72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МЕЖПРЕДМЕТНЫЕ СВЯЗИ</a:t>
            </a: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  <a:endParaRPr lang="ru-RU" sz="72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РЕСУРСЫ____________________________________________________________</a:t>
            </a:r>
          </a:p>
          <a:p>
            <a:pPr fontAlgn="t">
              <a:buNone/>
            </a:pPr>
            <a:r>
              <a:rPr lang="ru-RU" sz="72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УРОКА</a:t>
            </a: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</a:t>
            </a:r>
            <a:endParaRPr lang="ru-RU" sz="72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7200" b="1" u="sng" dirty="0" smtClean="0">
                <a:latin typeface="Times New Roman" pitchFamily="18" charset="0"/>
                <a:cs typeface="Times New Roman" pitchFamily="18" charset="0"/>
              </a:rPr>
              <a:t>ТЕХНОЛОГИЯ_______________________________________________________</a:t>
            </a:r>
            <a:endParaRPr lang="ru-RU" sz="72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Результаты России в исследовании PISA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8229600" cy="5105400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Технологическая карта урока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Этапы урока ( в характеристике каждого этапа указываются):</a:t>
            </a:r>
          </a:p>
          <a:p>
            <a:pPr lvl="1"/>
            <a:r>
              <a:rPr lang="ru-RU" dirty="0" smtClean="0"/>
              <a:t>Формируемые результаты (предметные и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);</a:t>
            </a:r>
          </a:p>
          <a:p>
            <a:pPr lvl="1"/>
            <a:r>
              <a:rPr lang="ru-RU" dirty="0" smtClean="0"/>
              <a:t>Деятельность учителя;</a:t>
            </a:r>
          </a:p>
          <a:p>
            <a:pPr lvl="1"/>
            <a:r>
              <a:rPr lang="ru-RU" dirty="0" smtClean="0"/>
              <a:t>Деятельность обучающихся;</a:t>
            </a:r>
          </a:p>
          <a:p>
            <a:r>
              <a:rPr lang="ru-RU" dirty="0" smtClean="0"/>
              <a:t>Рефлексия (включая самоанализ урока учителем);</a:t>
            </a:r>
          </a:p>
          <a:p>
            <a:r>
              <a:rPr lang="ru-RU" dirty="0" smtClean="0"/>
              <a:t>Приложения.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Оценивание на современном уроке предполагает (формирование предметных,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личностных результатов обучающихся)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Осмысленность учебной деятельности и ее результатов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к которым стремятся ученик и учитель. Например, подготовка к олимпиадам, ЕГЭ, формирование УУД.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обучающегося в формировании образовательной стратегии.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оценивание,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при котором обучающийся должен знать свои слабые места, перспективы, понимать, как оценивается его уровень знаний, быть заинтересованным в дальнейшем обучении.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Расширение способов и форм получения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обратной связи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79216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выявления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личностных результатов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могут быть использованы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Рефлексивные вопросы: 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 что я могу себя похвалить?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Что я приобрел после этого урока?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Что меня удивило?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Что мне не удалось? Почему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Листы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взаимо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и самооценки: 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Проверяющий :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 проверке творческой работы мне наиболее интересным показалось…; Следует отметить…+; Требуют дополнения следующие разделы…;Работа заслуживает…отметки;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Я согласен (не согласен) с замечаниями…; Я готов дополнить работу следующими материалами…;Я согласен (не согласен) с оценкой моей работы.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Карты рефлексии (+,-, затрудняюсь ответить):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Своей работой на уроке в целом я доволен;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Своей работой в группе я доволен;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Для меня не было подходящего задания;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Урок для меня показался коротким;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 урок я устал;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Мое настроение улучшилось;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Материал урока мне был интересен;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Материал урока мне был полезен;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Сегодня на уроке мне было комфортно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 основе индивидуальных карт обобщенная карта рефлексии заполняется учителем.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9601200" cy="639762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Рекомендации для учителя по оцениванию на уроке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912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Следует оценивать  не только предметное знание (воспроизведение), но и </a:t>
            </a:r>
            <a:r>
              <a:rPr lang="ru-RU" sz="2000" b="1" dirty="0" err="1" smtClean="0"/>
              <a:t>метапредметные</a:t>
            </a:r>
            <a:r>
              <a:rPr lang="ru-RU" sz="2000" dirty="0" smtClean="0"/>
              <a:t> результаты (умение работать в группе, строить монологическое высказывание, самостоятельность, умение анализировать, сравнивать 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Оценка должна учитывать не только результат работы, но и </a:t>
            </a:r>
            <a:r>
              <a:rPr lang="ru-RU" sz="2000" b="1" dirty="0" smtClean="0"/>
              <a:t>процесс.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Необходимо предоставлять обучающимся </a:t>
            </a:r>
            <a:r>
              <a:rPr lang="ru-RU" sz="2000" b="1" dirty="0" smtClean="0"/>
              <a:t>задания на выбор </a:t>
            </a:r>
            <a:r>
              <a:rPr lang="ru-RU" sz="2000" dirty="0" smtClean="0"/>
              <a:t>по форме или разному уровню трудности. Критерии оценивания заданий разного уровня одинаковы.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b="1" dirty="0" smtClean="0"/>
              <a:t>Критерии оценки </a:t>
            </a:r>
            <a:r>
              <a:rPr lang="ru-RU" sz="2000" dirty="0" smtClean="0"/>
              <a:t>выполнения задания </a:t>
            </a:r>
            <a:r>
              <a:rPr lang="ru-RU" sz="2000" b="1" dirty="0" smtClean="0"/>
              <a:t>должны быть известны обучающимся заранее</a:t>
            </a:r>
            <a:r>
              <a:rPr lang="ru-RU" sz="2000" dirty="0" smtClean="0"/>
              <a:t>. Например, они могут быть  на основе критериев ГИА,ЕГЭ.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При осуществлении текущего оценивания должна преобладать </a:t>
            </a:r>
            <a:r>
              <a:rPr lang="ru-RU" sz="2000" b="1" dirty="0" smtClean="0"/>
              <a:t>самооценка и </a:t>
            </a:r>
            <a:r>
              <a:rPr lang="ru-RU" sz="2000" b="1" dirty="0" err="1" smtClean="0"/>
              <a:t>взаимооценка</a:t>
            </a:r>
            <a:r>
              <a:rPr lang="ru-RU" sz="2000" b="1" dirty="0" smtClean="0"/>
              <a:t> </a:t>
            </a:r>
            <a:r>
              <a:rPr lang="ru-RU" sz="2000" dirty="0" smtClean="0"/>
              <a:t>обучающихся на основе обоснованных критериев (задание, критерии оценки, балл, моя оценка, оценка учителя).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Важно сделать оценку </a:t>
            </a:r>
            <a:r>
              <a:rPr lang="ru-RU" sz="2000" b="1" dirty="0" smtClean="0"/>
              <a:t>«</a:t>
            </a:r>
            <a:r>
              <a:rPr lang="ru-RU" sz="2000" b="1" dirty="0" err="1" smtClean="0"/>
              <a:t>суммативной</a:t>
            </a:r>
            <a:r>
              <a:rPr lang="ru-RU" sz="2000" b="1" dirty="0" smtClean="0"/>
              <a:t>»: </a:t>
            </a:r>
            <a:r>
              <a:rPr lang="ru-RU" sz="2000" dirty="0" smtClean="0"/>
              <a:t>обучающийся по определенным критериям набирает себе баллы, которые превращаются потом в отметку. Важно складывать баллы, а не отнимать от «пятерки» баллы за сделанные ошибки.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Перевод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критериальной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оценки в отметку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95 % - 100%  -    «5»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75 % - 94%    -    «4»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50 % - 74 %   -    «3»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Менее 50 %  -     «2»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Самоанализ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Табл.18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Ведущие дидактические принципы современного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486400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 smtClean="0"/>
              <a:t>Принцип фундаментальности </a:t>
            </a:r>
            <a:r>
              <a:rPr lang="ru-RU" sz="2600" dirty="0" smtClean="0"/>
              <a:t>(научности) содержания урока – урок направлен не только на формирование знаний о мире и человеке, но и на формирование умений обнаруживать, ставить и решать проблемы реальной жизни.</a:t>
            </a:r>
          </a:p>
          <a:p>
            <a:pPr algn="just"/>
            <a:r>
              <a:rPr lang="ru-RU" sz="2600" b="1" dirty="0" smtClean="0"/>
              <a:t>Принцип </a:t>
            </a:r>
            <a:r>
              <a:rPr lang="ru-RU" sz="2600" b="1" dirty="0" err="1" smtClean="0"/>
              <a:t>гуманизации</a:t>
            </a:r>
            <a:r>
              <a:rPr lang="ru-RU" sz="2600" b="1" dirty="0" smtClean="0"/>
              <a:t> </a:t>
            </a:r>
            <a:r>
              <a:rPr lang="ru-RU" sz="2600" dirty="0" smtClean="0"/>
              <a:t>– ориентация содержания урока на личностно и социально значимые проблемы с целью обогащения опыта обучающихся, раскрытия их способностей, интересов, жизненных планов.</a:t>
            </a:r>
          </a:p>
          <a:p>
            <a:pPr algn="just"/>
            <a:r>
              <a:rPr lang="ru-RU" sz="2600" b="1" dirty="0" smtClean="0"/>
              <a:t>Принцип </a:t>
            </a:r>
            <a:r>
              <a:rPr lang="ru-RU" sz="2600" b="1" dirty="0" err="1" smtClean="0"/>
              <a:t>культуросообразности</a:t>
            </a:r>
            <a:r>
              <a:rPr lang="ru-RU" sz="2600" b="1" dirty="0" smtClean="0"/>
              <a:t> </a:t>
            </a:r>
            <a:r>
              <a:rPr lang="ru-RU" sz="2600" dirty="0" smtClean="0"/>
              <a:t>– соответствие содержания урока изменяющейся культуре с целью становления культурной, гражданской и личностной идентичности обучающихся.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</a:t>
            </a:r>
            <a:r>
              <a:rPr lang="ru-RU" b="1" dirty="0" smtClean="0"/>
              <a:t>нелинейный</a:t>
            </a:r>
            <a:r>
              <a:rPr lang="ru-RU" dirty="0" smtClean="0"/>
              <a:t> (соответствующий ФГОС ООО)</a:t>
            </a:r>
            <a:r>
              <a:rPr lang="ru-RU" b="1" dirty="0" smtClean="0"/>
              <a:t>урок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(Урок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выходит за свои временные и пространственные рамки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в условиях ФГОС – возможность использования средств внеурочной деятельности, например, при реализации проектов).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Выход содержания урока за рамки учебного предмета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(интегрированный,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полипредметный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– поле использования новых приемов, методов, технологий.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– диалог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Доклад  экспертной группы №8  «Развитие сферы образования и социализации в среднесрочной перспективе» </a:t>
            </a:r>
            <a:r>
              <a:rPr lang="en-US" dirty="0" smtClean="0"/>
              <a:t>[</a:t>
            </a:r>
            <a:r>
              <a:rPr lang="ru-RU" dirty="0" smtClean="0"/>
              <a:t>Мультимедиа</a:t>
            </a:r>
            <a:r>
              <a:rPr lang="en-US" dirty="0" smtClean="0"/>
              <a:t>]</a:t>
            </a:r>
            <a:endParaRPr lang="ru-RU" dirty="0" smtClean="0"/>
          </a:p>
          <a:p>
            <a:pPr algn="just"/>
            <a:r>
              <a:rPr lang="ru-RU" dirty="0" smtClean="0"/>
              <a:t>Крылова О.Н., </a:t>
            </a:r>
            <a:r>
              <a:rPr lang="ru-RU" dirty="0" err="1" smtClean="0"/>
              <a:t>Муштавинская</a:t>
            </a:r>
            <a:r>
              <a:rPr lang="ru-RU" dirty="0" smtClean="0"/>
              <a:t> И.В. Новая дидактика современного урока в условиях введения  ФГОС ООО: Методическое пособие/ О.Н.Крылова, </a:t>
            </a:r>
            <a:r>
              <a:rPr lang="ru-RU" dirty="0" err="1" smtClean="0"/>
              <a:t>И.В.Муштавинская</a:t>
            </a:r>
            <a:r>
              <a:rPr lang="ru-RU" dirty="0" smtClean="0"/>
              <a:t>. – СПб., КАРО, 2013. – 144 с. – (Серия «Петербургский вектор внедрения ФГОС ООО»).</a:t>
            </a:r>
          </a:p>
          <a:p>
            <a:pPr algn="just"/>
            <a:r>
              <a:rPr lang="ru-RU" dirty="0" smtClean="0"/>
              <a:t>Малкова Ю.В.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и УУД. </a:t>
            </a:r>
            <a:r>
              <a:rPr lang="en-US" dirty="0" smtClean="0"/>
              <a:t>[</a:t>
            </a:r>
            <a:r>
              <a:rPr lang="ru-RU" dirty="0" smtClean="0"/>
              <a:t>Мультимедиа</a:t>
            </a:r>
            <a:r>
              <a:rPr lang="en-US" dirty="0" smtClean="0"/>
              <a:t>]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Какие требования  к уроку предъявляются сегодня?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>
            <a:noAutofit/>
          </a:bodyPr>
          <a:lstStyle/>
          <a:p>
            <a:pPr indent="34290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Меняются цели и содержание образования, требования к результатам, появляются новые технические средства и технологии обучения, а урок, оставаясь основной дидактической единицей  образовательного процесса, должен обеспечить развитие качеств выпускника, отвечающих требованиям современного  общества.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как основа реализации стандарта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953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Современный урок должен готовить ребенка к жизни в высокотехнологичном  конкурентном мире.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уроке должны формироваться навыки самостоятельного  и критического мышления, творческое мышление, умение работать с информацией, умение работать в коллективе.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должен отвечать качественным характеристикам современного образования. Ключевой характеристикой качества образования становятся требования стандарта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основных общеобразовательных программ.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результатом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становится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обобщенных способов действий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новых уровней  развития личности обучающихся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основных образовательных программ -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предметные,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личностные.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60198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образовательные результаты 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понятия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(регулятивные, познавательные, коммуникативные), способность их использования в практике, самостоятельность планирования и осуществления учебной деятельности, построение индивидуальной образовательной траектории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ключевые компетентности, применяемые как в рамках образовательного процесса, так и при решении реальных жизненных проблем;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Предметные образовательные результаты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(знания, умения, навыки)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усвоение обучающимися конкретных элементов социального опыта, изучаемого в рамках отдельного учебного предмета: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освоенные в ходе изучения учебного предмета умения, специфические для данной предметной области; виды деятельности по получению нового знания в рамках учебного предмета; формирование научного типа мышления, научных представлений о ключевых теориях; владение научной терминологией, ключевыми понятиями, методами и приемами.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Личностные образовательные результаты – система ценностных отношений обучающихся: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 к саморазвитию и личностному самоопределению; мотивация к обучению и целенаправленной познавательной деятельности; сформированная система значимых социальных и межличностных отношений, ценностно-смысловых установок, отражающих личные и гражданские позиции в деятельности; социальные компетенции, правосознание, способность ставить цели и строить жизненные планы; способность к осознанию российской идентичности в поликультурном социуме.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Каким образом прийти к этим результатам?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Изменения в современном уроке: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ЦЕЛИ;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СТРУКТУРА;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ОЦЕНКА;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АНАЛИЗ УРОКА.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915400" cy="762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u="sng" dirty="0" smtClean="0">
                <a:latin typeface="Times New Roman" pitchFamily="18" charset="0"/>
                <a:cs typeface="Times New Roman" pitchFamily="18" charset="0"/>
              </a:rPr>
              <a:t>Типы и виды уроков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в соответствии с этапами усвоения материала (классическая дидактика)</a:t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изучения и первичного закрепления нового материала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(урок-лекция, урок-беседа, урок с использованием учебного кинофильма, урок исследовательского типа) ;</a:t>
            </a:r>
          </a:p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Урок 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закрепления знаний, умений, навыков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(самостоятельные, лабораторные, практические работы, семинары, экскурсии);</a:t>
            </a:r>
          </a:p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комплексного применения ЗУН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обобщения и систематизации знаний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Комбинированный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урок;</a:t>
            </a:r>
          </a:p>
          <a:p>
            <a:pPr algn="just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контроля, оценки и коррекции  знаний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3477</Words>
  <Application>Microsoft Office PowerPoint</Application>
  <PresentationFormat>Экран (4:3)</PresentationFormat>
  <Paragraphs>299</Paragraphs>
  <Slides>48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Office Theme</vt:lpstr>
      <vt:lpstr>Новая дидактика современного урока в условиях введения ФГОС ООО</vt:lpstr>
      <vt:lpstr>Урок - </vt:lpstr>
      <vt:lpstr>Результаты международных исследований (PISA)</vt:lpstr>
      <vt:lpstr>Результаты России в исследовании PISA </vt:lpstr>
      <vt:lpstr>Какие требования  к уроку предъявляются сегодня?</vt:lpstr>
      <vt:lpstr>Урок как основа реализации стандарта</vt:lpstr>
      <vt:lpstr> Результаты освоения основных образовательных программ -  предметные, метапредметные и личностные. </vt:lpstr>
      <vt:lpstr>Изменения в современном уроке:</vt:lpstr>
      <vt:lpstr>   Типы и виды уроков в соответствии с этапами усвоения материала (классическая дидактика)  </vt:lpstr>
      <vt:lpstr> Структура уроков (классическая дидактика)  </vt:lpstr>
      <vt:lpstr>Урок  закрепления знаний, умений, навыков</vt:lpstr>
      <vt:lpstr>Урок комплексного применения ЗУН  </vt:lpstr>
      <vt:lpstr>Урок обобщения и систематизации знаний</vt:lpstr>
      <vt:lpstr>Комбинированный урок</vt:lpstr>
      <vt:lpstr>Урок контроля, оценки и коррекции  знаний учащихся</vt:lpstr>
      <vt:lpstr>Сравнительная характеристика деятельности учителя в ситуации традиционного урока и в условиях введения ФГОС второго поколения</vt:lpstr>
      <vt:lpstr>Как построить урок в соответствии идеями ФГОС ООО</vt:lpstr>
      <vt:lpstr>Структура современного урока</vt:lpstr>
      <vt:lpstr>Модель урока</vt:lpstr>
      <vt:lpstr>Технология урока, построенного в соответствии с ФГОС ООО</vt:lpstr>
      <vt:lpstr>Ведущие ориентиры для построения современного урока</vt:lpstr>
      <vt:lpstr>Современный урок построен как технология и открыт для применения современных образовательных технологий</vt:lpstr>
      <vt:lpstr>Технологии различаются по декларируемым задачам, по организации процесса обучения, направлением на развитие творческого мышления или коммуникативных способностей, но </vt:lpstr>
      <vt:lpstr>Педагогическая деятельность одновременно </vt:lpstr>
      <vt:lpstr>Активное целеполагание </vt:lpstr>
      <vt:lpstr>Приемы и стратегии в педагогических технологиях на этапе целеполагания.  Технология развития критического мышления. «Толстые» (требуют развернутого, аргументированного ответа) и «тонкие» (требуют простого, односложного ответа) вопросы.</vt:lpstr>
      <vt:lpstr>Приемы и стратегии в педагогических технологиях на этапе целеполагания.  Технология развития критического мышления.  «Список известной информации».</vt:lpstr>
      <vt:lpstr>Приемы и стратегии в педагогических технологиях на этапе целеполагания.  Технология развития критического мышления.  Игра «Верите ли вы? »</vt:lpstr>
      <vt:lpstr>Приемы и стратегии в педагогических технологиях на этапе целеполагания. Педагогические мастерские.</vt:lpstr>
      <vt:lpstr>Приемы и стратегии в педагогических технологиях на этапе целеполагания. Педагогические мастерские. Примеры индукторов.</vt:lpstr>
      <vt:lpstr>Современные приемы активного целеполагания</vt:lpstr>
      <vt:lpstr>Правила для учителя ( учитель обязан!!!)</vt:lpstr>
      <vt:lpstr>Практические рекомендации по построению современного урока</vt:lpstr>
      <vt:lpstr>Групповые формы работы</vt:lpstr>
      <vt:lpstr>Особенности организации групповой работы на уроке:</vt:lpstr>
      <vt:lpstr>Приёмы, стимулирующие познавательную активность:</vt:lpstr>
      <vt:lpstr>Технологическая карта урока</vt:lpstr>
      <vt:lpstr>Чем технологическая карта отличается от традиционного конспекта? </vt:lpstr>
      <vt:lpstr>ФИО  ПРЕДМЕТ                                                КЛАСС                                ТИП УРОКА</vt:lpstr>
      <vt:lpstr>Технологическая карта урока (продолжение)</vt:lpstr>
      <vt:lpstr>Оценивание на современном уроке предполагает (формирование предметных, метапредметных и личностных результатов обучающихся)</vt:lpstr>
      <vt:lpstr>Для выявления личностных результатов могут быть использованы</vt:lpstr>
      <vt:lpstr>Рекомендации для учителя по оцениванию на уроке</vt:lpstr>
      <vt:lpstr>Перевод критериальной оценки в отметку</vt:lpstr>
      <vt:lpstr>Самоанализ урока</vt:lpstr>
      <vt:lpstr>Ведущие дидактические принципы современного урока</vt:lpstr>
      <vt:lpstr>Что такое нелинейный (соответствующий ФГОС ООО)урок?</vt:lpstr>
      <vt:lpstr>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дидактика современного урока в условиях введения ФГОС ООО</dc:title>
  <dc:creator>Администратор</dc:creator>
  <cp:lastModifiedBy>ASUS</cp:lastModifiedBy>
  <cp:revision>135</cp:revision>
  <dcterms:created xsi:type="dcterms:W3CDTF">2013-11-14T20:54:58Z</dcterms:created>
  <dcterms:modified xsi:type="dcterms:W3CDTF">2014-06-29T18:24:56Z</dcterms:modified>
</cp:coreProperties>
</file>