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93" r:id="rId4"/>
    <p:sldId id="291" r:id="rId5"/>
    <p:sldId id="292" r:id="rId6"/>
    <p:sldId id="257" r:id="rId7"/>
    <p:sldId id="261" r:id="rId8"/>
    <p:sldId id="266" r:id="rId9"/>
    <p:sldId id="270" r:id="rId10"/>
    <p:sldId id="272" r:id="rId11"/>
    <p:sldId id="273" r:id="rId12"/>
    <p:sldId id="285" r:id="rId13"/>
    <p:sldId id="278" r:id="rId14"/>
    <p:sldId id="275" r:id="rId15"/>
    <p:sldId id="286" r:id="rId16"/>
    <p:sldId id="282" r:id="rId17"/>
    <p:sldId id="301" r:id="rId18"/>
    <p:sldId id="295" r:id="rId19"/>
    <p:sldId id="296" r:id="rId20"/>
    <p:sldId id="297" r:id="rId21"/>
    <p:sldId id="298" r:id="rId22"/>
    <p:sldId id="299" r:id="rId23"/>
    <p:sldId id="300" r:id="rId24"/>
    <p:sldId id="302" r:id="rId25"/>
    <p:sldId id="303" r:id="rId26"/>
    <p:sldId id="304" r:id="rId27"/>
    <p:sldId id="308" r:id="rId28"/>
    <p:sldId id="310" r:id="rId29"/>
    <p:sldId id="311" r:id="rId30"/>
    <p:sldId id="312" r:id="rId31"/>
    <p:sldId id="305" r:id="rId32"/>
    <p:sldId id="306" r:id="rId33"/>
    <p:sldId id="313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B54A8-51F1-4392-B1F7-C66839FC1064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F6295-1122-47C8-93E0-808880D79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6943A-57BE-42C6-8730-B9634635C78A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48778-04B8-4E9C-BC60-6ABC73C49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ECA75-CE3C-4F8E-807B-89F350A9D5E0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8A582-F08F-40E0-BA5C-3EF36E855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01FD8-2C35-4871-ADBE-53BBA04F820E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7DCF9-1B64-49BD-A639-44F049696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C7CCA-F4EA-4EB7-B7D5-8A97F45882AC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98224-3977-4499-98FE-644F711D7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54EC4-7CCD-431C-AB0E-0219CEFFF5C9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044A-692A-4E40-8500-A92CA5CC0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E753A-0480-4292-BAD8-E122017F9363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46927-7AF3-4E59-AB21-60CC5DF95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665CC-E470-4BED-A114-468222BDA51F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EEA7-959A-47FF-8B8A-59580D4D6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E2899-7880-44C6-A61F-B99EDCC9CFAB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97B9C-FDC3-4CDA-A684-DEFBD6F47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CEBF3-DCB1-44C8-B477-62CF4E80397C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D9C3E-0B2F-4D13-8A7A-DCED5ED0B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15956-DFEE-4CA3-98DE-320CC8F7ED86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CE0F4-3653-4B9B-8F41-79536F2E2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7712F5-F676-4CFC-AF78-F84B25C71F30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51DA61-AB2E-4719-B73F-2C53054AF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dernstudy.ru/pdd-273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38"/>
            <a:ext cx="7772400" cy="238601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Готовимся к переходу на ФГОС нового поколения. Русский язык и литература.  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Генералова Н.С., ГБОУ СОШ 1265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Пятиминутки на литературе. Детский аутотренинг.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Сотвори себе солнце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Волшебный цветок добра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Путешествие на облаке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У моря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Янтарный замок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На лугу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Водопад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Сила улыбки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«Водопад»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000125"/>
            <a:ext cx="8358187" cy="557212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Ребята, сядьте поудобнее и закройте глаза. Глубоко вдохните  и выдохните…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  Представьте, что вы стоите возле водопада. Но это необычный водопад. Вместо воды в нём вниз падает вниз мягкий белый свет. Теперь представьте себя под этим водопадом и почувствуйте, как этот прекрасный белый свет струится по вашим головам… Вы чувствуете, как расслабляются лоб, затем рот, мышцы шеи.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   Белый свет течёт по вашим плечам, затылку и помогает им стать мягкими и расслабленными. Свет течёт по груди, по животу. Вы чувствуете, как они расслабляются, и вы сами   собой, без всякого усилия, можете глубже вдыхать и выдыхать. Это позволяет вам ощущать себя очень расслабленно и приятно и с каждым вдохом и выдохом  вы наполняетесь свежими силами…( пауза 15 секунд)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  Теперь мысленно поблагодарите этот водопад света за то, что он вас чудесно расслабил… Немного потянитесь, выпрямитесь и откройте глаза.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Стенды в кабинетах</a:t>
            </a:r>
          </a:p>
        </p:txBody>
      </p:sp>
      <p:sp>
        <p:nvSpPr>
          <p:cNvPr id="12291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«По примеру авторитета»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Афоризмы великих</a:t>
            </a:r>
          </a:p>
        </p:txBody>
      </p:sp>
      <p:pic>
        <p:nvPicPr>
          <p:cNvPr id="13315" name="Содержимое 4" descr="0001-001-Gjote-iogann-volfgang-fon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7038" y="1714500"/>
            <a:ext cx="3217862" cy="3929063"/>
          </a:xfrm>
        </p:spPr>
      </p:pic>
      <p:sp>
        <p:nvSpPr>
          <p:cNvPr id="13316" name="Содержимое 3"/>
          <p:cNvSpPr>
            <a:spLocks noGrp="1"/>
          </p:cNvSpPr>
          <p:nvPr>
            <p:ph sz="half" idx="2"/>
          </p:nvPr>
        </p:nvSpPr>
        <p:spPr>
          <a:xfrm>
            <a:off x="3929063" y="1600200"/>
            <a:ext cx="5214937" cy="45259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sz="2400" smtClean="0">
                <a:solidFill>
                  <a:schemeClr val="bg1"/>
                </a:solidFill>
              </a:rPr>
              <a:t>    «Уединись в глуши полей,</a:t>
            </a:r>
            <a:br>
              <a:rPr lang="ru-RU" sz="2400" smtClean="0">
                <a:solidFill>
                  <a:schemeClr val="bg1"/>
                </a:solidFill>
              </a:rPr>
            </a:br>
            <a:r>
              <a:rPr lang="ru-RU" sz="2400" smtClean="0">
                <a:solidFill>
                  <a:schemeClr val="bg1"/>
                </a:solidFill>
              </a:rPr>
              <a:t>Руби, копай, паши за плугом</a:t>
            </a:r>
            <a:br>
              <a:rPr lang="ru-RU" sz="2400" smtClean="0">
                <a:solidFill>
                  <a:schemeClr val="bg1"/>
                </a:solidFill>
              </a:rPr>
            </a:br>
            <a:r>
              <a:rPr lang="ru-RU" sz="2400" smtClean="0">
                <a:solidFill>
                  <a:schemeClr val="bg1"/>
                </a:solidFill>
              </a:rPr>
              <a:t>и ограничить тесным кругом</a:t>
            </a:r>
            <a:br>
              <a:rPr lang="ru-RU" sz="2400" smtClean="0">
                <a:solidFill>
                  <a:schemeClr val="bg1"/>
                </a:solidFill>
              </a:rPr>
            </a:br>
            <a:r>
              <a:rPr lang="ru-RU" sz="2400" smtClean="0">
                <a:solidFill>
                  <a:schemeClr val="bg1"/>
                </a:solidFill>
              </a:rPr>
              <a:t>Себя и ум свой не жалей;</a:t>
            </a:r>
            <a:br>
              <a:rPr lang="ru-RU" sz="2400" smtClean="0">
                <a:solidFill>
                  <a:schemeClr val="bg1"/>
                </a:solidFill>
              </a:rPr>
            </a:br>
            <a:r>
              <a:rPr lang="ru-RU" sz="2400" smtClean="0">
                <a:solidFill>
                  <a:schemeClr val="bg1"/>
                </a:solidFill>
              </a:rPr>
              <a:t>Питайся просто в скромной доле»</a:t>
            </a:r>
          </a:p>
          <a:p>
            <a:pPr algn="r" eaLnBrk="1" hangingPunct="1">
              <a:buFont typeface="Arial" pitchFamily="34" charset="0"/>
              <a:buNone/>
            </a:pPr>
            <a:r>
              <a:rPr lang="ru-RU" sz="2400" smtClean="0">
                <a:solidFill>
                  <a:schemeClr val="bg1"/>
                </a:solidFill>
              </a:rPr>
              <a:t>     И.-В. Гёте «Фауст»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Русский язык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Разбор слова по составу.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Ухо – подушка – заушница – заушная область.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Изучая русский язык, школьники познают смысловое значение и происхождение слов, обозначающих части тела.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Разбирая слова с корнем «ух (уш)», назовём слово «заушница».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Так называется воспаление околоушной слюнной железы, другое название болезни – свинка. Заболевание заразное, передаётся через воздух.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Кстати, можно сказать ребятам, что через воздух плохо проветренной комнаты можно заразиться не только свинкой, но и корью, дифтерией, гриппом и даже туберкулёзом. Но никто не заболеет, если мы будем на каждой перемене выходить из класса и хорошо его проветривать, а также постоянно укреплять здоровье.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Литература</a:t>
            </a:r>
          </a:p>
        </p:txBody>
      </p:sp>
      <p:sp>
        <p:nvSpPr>
          <p:cNvPr id="15363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«По примеру героев произведений»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И.С. Тургенев «Отцы и дети»</a:t>
            </a:r>
          </a:p>
        </p:txBody>
      </p:sp>
      <p:pic>
        <p:nvPicPr>
          <p:cNvPr id="16387" name="Содержимое 4" descr="d8e7d6a36cb44208c5a5fd6a0f4481d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5775" y="1639888"/>
            <a:ext cx="3981450" cy="44481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«Павел Петрович Кирсанов ввел гимнастику в моду между светской молодежью».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 «Весь облик Аркадиева дяди, изящный и породистый, сохранил юношескую стройность и то стремление вверх, прочь от земли, которое большею частью исчезает после двадцати годов».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Смена деятельности – отдых.</a:t>
            </a:r>
            <a:r>
              <a:rPr lang="ru-RU" smtClean="0"/>
              <a:t> </a:t>
            </a:r>
          </a:p>
        </p:txBody>
      </p:sp>
      <p:sp>
        <p:nvSpPr>
          <p:cNvPr id="17411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Новые технологии.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188" eaLnBrk="1" hangingPunct="1"/>
            <a:r>
              <a:rPr lang="ru-RU" smtClean="0">
                <a:solidFill>
                  <a:schemeClr val="bg1"/>
                </a:solidFill>
              </a:rPr>
              <a:t>Современные </a:t>
            </a:r>
            <a:br>
              <a:rPr lang="ru-RU" smtClean="0">
                <a:solidFill>
                  <a:schemeClr val="bg1"/>
                </a:solidFill>
              </a:rPr>
            </a:br>
            <a:r>
              <a:rPr lang="ru-RU" smtClean="0">
                <a:solidFill>
                  <a:schemeClr val="bg1"/>
                </a:solidFill>
              </a:rPr>
              <a:t>педагогические технологии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Личностно-ориентированные  технологии обучения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Предметно-ориентированные технологии обучения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Информационные технологии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Технологии оценивания достижений  учащихся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Интерактивные технологии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188" eaLnBrk="1" hangingPunct="1"/>
            <a:r>
              <a:rPr lang="ru-RU" smtClean="0">
                <a:solidFill>
                  <a:schemeClr val="bg1"/>
                </a:solidFill>
              </a:rPr>
              <a:t>Личностно-ориентированные технологии обучения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700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bg1"/>
                </a:solidFill>
              </a:rPr>
              <a:t>Технология педагогических мастерских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bg1"/>
                </a:solidFill>
              </a:rPr>
              <a:t>Технология обучения как учебного исследования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bg1"/>
                </a:solidFill>
              </a:rPr>
              <a:t>Технология коллективной мыследеятельности (КМД)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bg1"/>
                </a:solidFill>
              </a:rPr>
              <a:t>Технология эвристического обучения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bg1"/>
                </a:solidFill>
              </a:rPr>
              <a:t>Метод проектов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bg1"/>
                </a:solidFill>
              </a:rPr>
              <a:t>Вероятностное образование (Лобок)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bg1"/>
                </a:solidFill>
              </a:rPr>
              <a:t>Развивающее  обучение (РО): Занков, Давыдов, Эльконин.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bg1"/>
                </a:solidFill>
              </a:rPr>
              <a:t>Школа диалога культур (ШДК): Библер.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bg1"/>
                </a:solidFill>
              </a:rPr>
              <a:t>Школа жизни (Амонишвили)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bg1"/>
                </a:solidFill>
              </a:rPr>
              <a:t>Преподавание литературы как искусства и как человекоформирующего предмета (Ильин)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bg1"/>
                </a:solidFill>
              </a:rPr>
              <a:t>Дизайн-педагогика.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Направления 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Планирование материала. Постепенное и планомерное создание методической базы.</a:t>
            </a:r>
          </a:p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Здоровьесбережение на уроках. </a:t>
            </a:r>
          </a:p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Новые технологии. </a:t>
            </a:r>
          </a:p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Проектная деятельность. </a:t>
            </a:r>
          </a:p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ИКТ на уроках. </a:t>
            </a:r>
          </a:p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Работа с </a:t>
            </a:r>
            <a:r>
              <a:rPr lang="ru-RU" dirty="0" smtClean="0">
                <a:solidFill>
                  <a:schemeClr val="bg1"/>
                </a:solidFill>
              </a:rPr>
              <a:t>УМК.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188" eaLnBrk="1" hangingPunct="1"/>
            <a:r>
              <a:rPr lang="ru-RU" smtClean="0">
                <a:solidFill>
                  <a:schemeClr val="bg1"/>
                </a:solidFill>
              </a:rPr>
              <a:t>Предметно-ориентированные технологии обучения 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Технология постановки целей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Технология полного усвоения (Кларин)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Технология педагогического процесса (Шевченко)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Технология концентрированного обучения 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Модульное обучение 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188" eaLnBrk="1" hangingPunct="1"/>
            <a:r>
              <a:rPr lang="ru-RU" smtClean="0">
                <a:solidFill>
                  <a:schemeClr val="bg1"/>
                </a:solidFill>
              </a:rPr>
              <a:t>Информационные технологии 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Информационные компьютерные технологии (ИКТ)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Технологии дистанционного обучения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188" eaLnBrk="1" hangingPunct="1"/>
            <a:r>
              <a:rPr lang="ru-RU" smtClean="0">
                <a:solidFill>
                  <a:schemeClr val="bg1"/>
                </a:solidFill>
              </a:rPr>
              <a:t>Технологии оценивания достижений учащихся 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8229600" cy="4572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Технология «Портфолио»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Безотметочное обучение 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Рейтинговые технологии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188" eaLnBrk="1" hangingPunct="1"/>
            <a:r>
              <a:rPr lang="ru-RU" smtClean="0">
                <a:solidFill>
                  <a:schemeClr val="bg1"/>
                </a:solidFill>
              </a:rPr>
              <a:t>Интерактивные технологии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Технология «Развитие критического мышления  через чтение и письмо» (РКМЧЧП)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Технология проведения дискуссий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Технология «Дебаты»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Тренинговые технологии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803275"/>
          </a:xfrm>
        </p:spPr>
        <p:txBody>
          <a:bodyPr/>
          <a:lstStyle/>
          <a:p>
            <a:pPr marL="484188" eaLnBrk="1" hangingPunct="1"/>
            <a:r>
              <a:rPr lang="ru-RU" smtClean="0">
                <a:solidFill>
                  <a:schemeClr val="bg1"/>
                </a:solidFill>
              </a:rPr>
              <a:t>Технология постановки цели</a:t>
            </a:r>
          </a:p>
        </p:txBody>
      </p:sp>
      <p:pic>
        <p:nvPicPr>
          <p:cNvPr id="24579" name="Picture 2" descr="http://www.modernstudy.ru/images/books/266/image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78100" y="1071563"/>
            <a:ext cx="4137025" cy="5000625"/>
          </a:xfrm>
          <a:solidFill>
            <a:schemeClr val="accent1"/>
          </a:solidFill>
        </p:spPr>
      </p:pic>
      <p:sp>
        <p:nvSpPr>
          <p:cNvPr id="24580" name="Прямоугольник 5"/>
          <p:cNvSpPr>
            <a:spLocks noChangeArrowheads="1"/>
          </p:cNvSpPr>
          <p:nvPr/>
        </p:nvSpPr>
        <p:spPr bwMode="auto">
          <a:xfrm>
            <a:off x="2500313" y="6215063"/>
            <a:ext cx="4786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/>
                <a:hlinkClick r:id="rId3"/>
              </a:rPr>
              <a:t>http://www.modernstudy.ru/pdd-273.html</a:t>
            </a:r>
            <a:r>
              <a:rPr lang="ru-RU">
                <a:latin typeface="Century Gothic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0" y="268288"/>
            <a:ext cx="9144000" cy="874712"/>
          </a:xfrm>
        </p:spPr>
        <p:txBody>
          <a:bodyPr/>
          <a:lstStyle/>
          <a:p>
            <a:pPr marL="484188" eaLnBrk="1" hangingPunct="1"/>
            <a:r>
              <a:rPr lang="ru-RU" smtClean="0">
                <a:solidFill>
                  <a:schemeClr val="bg1"/>
                </a:solidFill>
              </a:rPr>
              <a:t>Технология модульного обучения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500063" y="1143000"/>
            <a:ext cx="8229600" cy="5240338"/>
          </a:xfrm>
        </p:spPr>
        <p:txBody>
          <a:bodyPr/>
          <a:lstStyle/>
          <a:p>
            <a:pPr eaLnBrk="1" hangingPunct="1"/>
            <a:r>
              <a:rPr lang="ru-RU" sz="1800" smtClean="0">
                <a:solidFill>
                  <a:schemeClr val="bg1"/>
                </a:solidFill>
              </a:rPr>
              <a:t>Содействие развитию самостоятельности учащихся, их умения работать с учетом индивидуальных способов проработки учебного материала.</a:t>
            </a:r>
          </a:p>
          <a:p>
            <a:pPr eaLnBrk="1" hangingPunct="1"/>
            <a:r>
              <a:rPr lang="ru-RU" sz="1800" smtClean="0">
                <a:solidFill>
                  <a:schemeClr val="bg1"/>
                </a:solidFill>
              </a:rPr>
              <a:t>Первичное структурирование содержания. </a:t>
            </a:r>
          </a:p>
          <a:p>
            <a:pPr eaLnBrk="1" hangingPunct="1"/>
            <a:r>
              <a:rPr lang="ru-RU" sz="1800" smtClean="0">
                <a:solidFill>
                  <a:schemeClr val="bg1"/>
                </a:solidFill>
              </a:rPr>
              <a:t>Составление технологической карты.</a:t>
            </a:r>
          </a:p>
          <a:p>
            <a:pPr eaLnBrk="1" hangingPunct="1">
              <a:buFont typeface="Wingdings 2" pitchFamily="18" charset="2"/>
              <a:buNone/>
            </a:pPr>
            <a:endParaRPr lang="ru-RU" sz="1800" smtClean="0"/>
          </a:p>
          <a:p>
            <a:pPr eaLnBrk="1" hangingPunct="1">
              <a:buFont typeface="Wingdings 2" pitchFamily="18" charset="2"/>
              <a:buNone/>
            </a:pPr>
            <a:endParaRPr lang="ru-RU" sz="1800" smtClean="0"/>
          </a:p>
          <a:p>
            <a:pPr eaLnBrk="1" hangingPunct="1">
              <a:buFont typeface="Wingdings 2" pitchFamily="18" charset="2"/>
              <a:buNone/>
            </a:pPr>
            <a:endParaRPr lang="ru-RU" sz="1800" smtClean="0"/>
          </a:p>
          <a:p>
            <a:pPr eaLnBrk="1" hangingPunct="1">
              <a:buFont typeface="Wingdings 2" pitchFamily="18" charset="2"/>
              <a:buNone/>
            </a:pPr>
            <a:endParaRPr lang="ru-RU" sz="1800" smtClean="0"/>
          </a:p>
          <a:p>
            <a:pPr eaLnBrk="1" hangingPunct="1"/>
            <a:endParaRPr lang="ru-RU" sz="1800" smtClean="0">
              <a:solidFill>
                <a:schemeClr val="bg1"/>
              </a:solidFill>
            </a:endParaRPr>
          </a:p>
          <a:p>
            <a:pPr eaLnBrk="1" hangingPunct="1"/>
            <a:r>
              <a:rPr lang="ru-RU" sz="1800" smtClean="0">
                <a:solidFill>
                  <a:schemeClr val="bg1"/>
                </a:solidFill>
              </a:rPr>
              <a:t>Создание модульной программы. Градация целей. </a:t>
            </a:r>
          </a:p>
          <a:p>
            <a:pPr eaLnBrk="1" hangingPunct="1"/>
            <a:r>
              <a:rPr lang="ru-RU" sz="1800" smtClean="0">
                <a:solidFill>
                  <a:schemeClr val="bg1"/>
                </a:solidFill>
              </a:rPr>
              <a:t>Построение модуля:  определение цели, разбиение на учебные элементы (УЭ), цели для каждого УЭ, определение содержания каждого УЭ,  формулирование рекомендаций для учеников. </a:t>
            </a:r>
          </a:p>
        </p:txBody>
      </p:sp>
      <p:pic>
        <p:nvPicPr>
          <p:cNvPr id="25604" name="Рисунок 3"/>
          <p:cNvPicPr>
            <a:picLocks noChangeAspect="1" noChangeArrowheads="1"/>
          </p:cNvPicPr>
          <p:nvPr/>
        </p:nvPicPr>
        <p:blipFill>
          <a:blip r:embed="rId2"/>
          <a:srcRect l="11203" t="30473" r="13582" b="47243"/>
          <a:stretch>
            <a:fillRect/>
          </a:stretch>
        </p:blipFill>
        <p:spPr bwMode="auto">
          <a:xfrm>
            <a:off x="642938" y="2571750"/>
            <a:ext cx="7715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4"/>
          <p:cNvPicPr>
            <a:picLocks noChangeAspect="1" noChangeArrowheads="1"/>
          </p:cNvPicPr>
          <p:nvPr/>
        </p:nvPicPr>
        <p:blipFill>
          <a:blip r:embed="rId3"/>
          <a:srcRect l="14055" t="32848" r="13348" b="52139"/>
          <a:stretch>
            <a:fillRect/>
          </a:stretch>
        </p:blipFill>
        <p:spPr bwMode="auto">
          <a:xfrm>
            <a:off x="785813" y="5429250"/>
            <a:ext cx="7715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803275"/>
          </a:xfrm>
        </p:spPr>
        <p:txBody>
          <a:bodyPr/>
          <a:lstStyle/>
          <a:p>
            <a:pPr marL="484188" eaLnBrk="1" hangingPunct="1"/>
            <a:r>
              <a:rPr lang="ru-RU" smtClean="0">
                <a:solidFill>
                  <a:schemeClr val="bg1"/>
                </a:solidFill>
              </a:rPr>
              <a:t>Триз-технологии. </a:t>
            </a:r>
            <a:br>
              <a:rPr lang="ru-RU" smtClean="0">
                <a:solidFill>
                  <a:schemeClr val="bg1"/>
                </a:solidFill>
              </a:rPr>
            </a:br>
            <a:r>
              <a:rPr lang="ru-RU" smtClean="0">
                <a:solidFill>
                  <a:schemeClr val="bg1"/>
                </a:solidFill>
              </a:rPr>
              <a:t>Системный оператор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403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Знакомя учеников с системным оператором, я использую рифмовку М.С. Гафитулина:</a:t>
            </a:r>
          </a:p>
          <a:p>
            <a:pPr eaLnBrk="1" hangingPunct="1"/>
            <a:r>
              <a:rPr lang="ru-RU" sz="2000" smtClean="0">
                <a:solidFill>
                  <a:schemeClr val="bg1"/>
                </a:solidFill>
              </a:rPr>
              <a:t>Если мы рассмотрим ЧТО-ТО… </a:t>
            </a:r>
            <a:r>
              <a:rPr lang="ru-RU" sz="2000" i="1" smtClean="0">
                <a:solidFill>
                  <a:schemeClr val="bg1"/>
                </a:solidFill>
              </a:rPr>
              <a:t>(объект).</a:t>
            </a:r>
          </a:p>
          <a:p>
            <a:pPr eaLnBrk="1" hangingPunct="1"/>
            <a:r>
              <a:rPr lang="ru-RU" sz="2000" smtClean="0">
                <a:solidFill>
                  <a:schemeClr val="bg1"/>
                </a:solidFill>
              </a:rPr>
              <a:t>Это ЧТО-ТО для чего-то… </a:t>
            </a:r>
            <a:r>
              <a:rPr lang="ru-RU" sz="2000" i="1" smtClean="0">
                <a:solidFill>
                  <a:schemeClr val="bg1"/>
                </a:solidFill>
              </a:rPr>
              <a:t>(функция объекта).</a:t>
            </a:r>
          </a:p>
          <a:p>
            <a:pPr eaLnBrk="1" hangingPunct="1"/>
            <a:r>
              <a:rPr lang="ru-RU" sz="2000" smtClean="0">
                <a:solidFill>
                  <a:schemeClr val="bg1"/>
                </a:solidFill>
              </a:rPr>
              <a:t>Это ЧТО-ТО часть чего-то… </a:t>
            </a:r>
            <a:r>
              <a:rPr lang="ru-RU" sz="2000" i="1" smtClean="0">
                <a:solidFill>
                  <a:schemeClr val="bg1"/>
                </a:solidFill>
              </a:rPr>
              <a:t>(подсистема объекта).</a:t>
            </a:r>
          </a:p>
          <a:p>
            <a:pPr eaLnBrk="1" hangingPunct="1"/>
            <a:r>
              <a:rPr lang="ru-RU" sz="2000" smtClean="0">
                <a:solidFill>
                  <a:schemeClr val="bg1"/>
                </a:solidFill>
              </a:rPr>
              <a:t>Это ЧТО-ТО из чего-то… </a:t>
            </a:r>
            <a:r>
              <a:rPr lang="ru-RU" sz="2000" i="1" smtClean="0">
                <a:solidFill>
                  <a:schemeClr val="bg1"/>
                </a:solidFill>
              </a:rPr>
              <a:t>(надсистема объекта).</a:t>
            </a:r>
          </a:p>
          <a:p>
            <a:pPr eaLnBrk="1" hangingPunct="1"/>
            <a:r>
              <a:rPr lang="ru-RU" sz="2000" smtClean="0">
                <a:solidFill>
                  <a:schemeClr val="bg1"/>
                </a:solidFill>
              </a:rPr>
              <a:t>Чем-то было раньше ЧТО-ТО… </a:t>
            </a:r>
            <a:r>
              <a:rPr lang="ru-RU" sz="2000" i="1" smtClean="0">
                <a:solidFill>
                  <a:schemeClr val="bg1"/>
                </a:solidFill>
              </a:rPr>
              <a:t>(прошлое объекта).</a:t>
            </a:r>
          </a:p>
          <a:p>
            <a:pPr eaLnBrk="1" hangingPunct="1"/>
            <a:r>
              <a:rPr lang="ru-RU" sz="2000" smtClean="0">
                <a:solidFill>
                  <a:schemeClr val="bg1"/>
                </a:solidFill>
              </a:rPr>
              <a:t>Что-то будет с этим ЧТО-ТО… </a:t>
            </a:r>
            <a:r>
              <a:rPr lang="ru-RU" sz="2000" i="1" smtClean="0">
                <a:solidFill>
                  <a:schemeClr val="bg1"/>
                </a:solidFill>
              </a:rPr>
              <a:t>(будущее объекта).</a:t>
            </a:r>
          </a:p>
          <a:p>
            <a:pPr eaLnBrk="1" hangingPunct="1"/>
            <a:r>
              <a:rPr lang="ru-RU" sz="2000" smtClean="0">
                <a:solidFill>
                  <a:schemeClr val="bg1"/>
                </a:solidFill>
              </a:rPr>
              <a:t>ЧТО-ТО ты теперь возьми, на экранах рассмотри.</a:t>
            </a:r>
          </a:p>
        </p:txBody>
      </p:sp>
      <p:pic>
        <p:nvPicPr>
          <p:cNvPr id="26628" name="Рисунок 3"/>
          <p:cNvPicPr>
            <a:picLocks noChangeAspect="1" noChangeArrowheads="1"/>
          </p:cNvPicPr>
          <p:nvPr/>
        </p:nvPicPr>
        <p:blipFill>
          <a:blip r:embed="rId2"/>
          <a:srcRect l="52420" t="21628" r="19160" b="44418"/>
          <a:stretch>
            <a:fillRect/>
          </a:stretch>
        </p:blipFill>
        <p:spPr bwMode="auto">
          <a:xfrm>
            <a:off x="642938" y="4500563"/>
            <a:ext cx="35004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4"/>
          <p:cNvPicPr>
            <a:picLocks noChangeAspect="1" noChangeArrowheads="1"/>
          </p:cNvPicPr>
          <p:nvPr/>
        </p:nvPicPr>
        <p:blipFill>
          <a:blip r:embed="rId3"/>
          <a:srcRect l="20601" t="43721" r="50195" b="28081"/>
          <a:stretch>
            <a:fillRect/>
          </a:stretch>
        </p:blipFill>
        <p:spPr bwMode="auto">
          <a:xfrm>
            <a:off x="4643438" y="4500563"/>
            <a:ext cx="27860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Проект - это шесть «П»:</a:t>
            </a:r>
          </a:p>
        </p:txBody>
      </p:sp>
      <p:sp>
        <p:nvSpPr>
          <p:cNvPr id="27651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ru-RU" smtClean="0">
                <a:solidFill>
                  <a:schemeClr val="bg1"/>
                </a:solidFill>
              </a:rPr>
              <a:t>проблема,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mtClean="0">
                <a:solidFill>
                  <a:schemeClr val="bg1"/>
                </a:solidFill>
              </a:rPr>
              <a:t>проектирование (планирование),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mtClean="0">
                <a:solidFill>
                  <a:schemeClr val="bg1"/>
                </a:solidFill>
              </a:rPr>
              <a:t>поиск информации,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mtClean="0">
                <a:solidFill>
                  <a:schemeClr val="bg1"/>
                </a:solidFill>
              </a:rPr>
              <a:t>продукт,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mtClean="0">
                <a:solidFill>
                  <a:schemeClr val="bg1"/>
                </a:solidFill>
              </a:rPr>
              <a:t>презентация,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mtClean="0">
                <a:solidFill>
                  <a:schemeClr val="bg1"/>
                </a:solidFill>
              </a:rPr>
              <a:t>портфолио.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chemeClr val="bg1"/>
                </a:solidFill>
              </a:rPr>
              <a:t>Алгоритм действий (И.Д. Чечель) 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800" smtClean="0">
                <a:solidFill>
                  <a:schemeClr val="bg1"/>
                </a:solidFill>
              </a:rPr>
              <a:t>Постановка цели (выявления проблемы, противоречия, формулировка задач).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800" smtClean="0">
                <a:solidFill>
                  <a:schemeClr val="bg1"/>
                </a:solidFill>
              </a:rPr>
              <a:t>Обсуждение возможных вариантов исследования.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800" smtClean="0">
                <a:solidFill>
                  <a:schemeClr val="bg1"/>
                </a:solidFill>
              </a:rPr>
              <a:t>Самообразование и актуализация знаний.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800" smtClean="0">
                <a:solidFill>
                  <a:schemeClr val="bg1"/>
                </a:solidFill>
              </a:rPr>
              <a:t>Продумывание хода деятельности, распределение обязанностей.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800" smtClean="0">
                <a:solidFill>
                  <a:schemeClr val="bg1"/>
                </a:solidFill>
              </a:rPr>
              <a:t>Исследование: решение отельных задач, компоновка.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800" smtClean="0">
                <a:solidFill>
                  <a:schemeClr val="bg1"/>
                </a:solidFill>
              </a:rPr>
              <a:t>Обобщение результатов и выводов.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800" smtClean="0">
                <a:solidFill>
                  <a:schemeClr val="bg1"/>
                </a:solidFill>
              </a:rPr>
              <a:t>Анализ успехов и ошибок. Коррекция.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ru-RU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Возможные продукты проекта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1800" smtClean="0">
                <a:solidFill>
                  <a:schemeClr val="bg1"/>
                </a:solidFill>
              </a:rPr>
              <a:t>WEB</a:t>
            </a:r>
            <a:r>
              <a:rPr lang="ru-RU" sz="1800" smtClean="0">
                <a:solidFill>
                  <a:schemeClr val="bg1"/>
                </a:solidFill>
              </a:rPr>
              <a:t>-сайт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chemeClr val="bg1"/>
                </a:solidFill>
              </a:rPr>
              <a:t>·        Анализ данных социологического опроса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chemeClr val="bg1"/>
                </a:solidFill>
              </a:rPr>
              <a:t>·        Атлас, карта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chemeClr val="bg1"/>
                </a:solidFill>
              </a:rPr>
              <a:t>·        Видеофильм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chemeClr val="bg1"/>
                </a:solidFill>
              </a:rPr>
              <a:t>·        Выставка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chemeClr val="bg1"/>
                </a:solidFill>
              </a:rPr>
              <a:t>·        Газета, журнал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chemeClr val="bg1"/>
                </a:solidFill>
              </a:rPr>
              <a:t>·        Действующая фирма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chemeClr val="bg1"/>
                </a:solidFill>
              </a:rPr>
              <a:t>·        Законопроект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chemeClr val="bg1"/>
                </a:solidFill>
              </a:rPr>
              <a:t>·        Игра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chemeClr val="bg1"/>
                </a:solidFill>
              </a:rPr>
              <a:t>·        Коллекция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chemeClr val="bg1"/>
                </a:solidFill>
              </a:rPr>
              <a:t>·        Костюм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chemeClr val="bg1"/>
                </a:solidFill>
              </a:rPr>
              <a:t>·        Модель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chemeClr val="bg1"/>
                </a:solidFill>
              </a:rPr>
              <a:t>·       </a:t>
            </a:r>
            <a:endParaRPr lang="ru-RU" sz="1800" smtClean="0"/>
          </a:p>
        </p:txBody>
      </p:sp>
      <p:sp>
        <p:nvSpPr>
          <p:cNvPr id="30724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z="1800" smtClean="0">
                <a:solidFill>
                  <a:schemeClr val="bg1"/>
                </a:solidFill>
              </a:rPr>
              <a:t> Музыкальное произведение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chemeClr val="bg1"/>
                </a:solidFill>
              </a:rPr>
              <a:t>·        Мультимедийный продукт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chemeClr val="bg1"/>
                </a:solidFill>
              </a:rPr>
              <a:t>·        Оформление кабинета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chemeClr val="bg1"/>
                </a:solidFill>
              </a:rPr>
              <a:t>·        Постановка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chemeClr val="bg1"/>
                </a:solidFill>
              </a:rPr>
              <a:t>·        Праздник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chemeClr val="bg1"/>
                </a:solidFill>
              </a:rPr>
              <a:t>·        Прогноз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chemeClr val="bg1"/>
                </a:solidFill>
              </a:rPr>
              <a:t>·        Система школьного самоуправления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chemeClr val="bg1"/>
                </a:solidFill>
              </a:rPr>
              <a:t>·        Справочник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chemeClr val="bg1"/>
                </a:solidFill>
              </a:rPr>
              <a:t>·        Сравнительно-сопоставительный анализ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chemeClr val="bg1"/>
                </a:solidFill>
              </a:rPr>
              <a:t>·        Учебное пособие</a:t>
            </a: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chemeClr val="bg1"/>
                </a:solidFill>
              </a:rPr>
              <a:t>·        Экскурсия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Возможны презентации проекта в форме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i="1" smtClean="0">
                <a:solidFill>
                  <a:schemeClr val="bg1"/>
                </a:solidFill>
              </a:rPr>
              <a:t>·        </a:t>
            </a:r>
            <a:r>
              <a:rPr lang="ru-RU" sz="1600" i="1" smtClean="0">
                <a:solidFill>
                  <a:schemeClr val="bg1"/>
                </a:solidFill>
              </a:rPr>
              <a:t>деловой игры</a:t>
            </a:r>
            <a:endParaRPr lang="ru-RU" sz="16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ru-RU" sz="1600" i="1" smtClean="0">
                <a:solidFill>
                  <a:schemeClr val="bg1"/>
                </a:solidFill>
              </a:rPr>
              <a:t>·        демонстрации видеофильма/продукта, (выполненного на основе информационных технологий</a:t>
            </a:r>
            <a:endParaRPr lang="ru-RU" sz="16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ru-RU" sz="1600" i="1" smtClean="0">
                <a:solidFill>
                  <a:schemeClr val="bg1"/>
                </a:solidFill>
              </a:rPr>
              <a:t>·        диалога исторических или литературных персонажей</a:t>
            </a:r>
            <a:endParaRPr lang="ru-RU" sz="16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ru-RU" sz="1600" i="1" smtClean="0">
                <a:solidFill>
                  <a:schemeClr val="bg1"/>
                </a:solidFill>
              </a:rPr>
              <a:t>·        защиты на Ученом Совете</a:t>
            </a:r>
            <a:endParaRPr lang="ru-RU" sz="16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ru-RU" sz="1600" i="1" smtClean="0">
                <a:solidFill>
                  <a:schemeClr val="bg1"/>
                </a:solidFill>
              </a:rPr>
              <a:t>·        игры с залом</a:t>
            </a:r>
            <a:endParaRPr lang="ru-RU" sz="16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ru-RU" sz="1600" i="1" smtClean="0">
                <a:solidFill>
                  <a:schemeClr val="bg1"/>
                </a:solidFill>
              </a:rPr>
              <a:t>·        иллюстрированного сопоставления фактов, документов, событий, эпох, цивилизаций</a:t>
            </a:r>
            <a:endParaRPr lang="ru-RU" sz="16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ru-RU" sz="1600" i="1" smtClean="0">
                <a:solidFill>
                  <a:schemeClr val="bg1"/>
                </a:solidFill>
              </a:rPr>
              <a:t>·        инсценировки реального или вымышленного исторического события</a:t>
            </a:r>
            <a:endParaRPr lang="ru-RU" sz="16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ru-RU" sz="1600" i="1" smtClean="0">
                <a:solidFill>
                  <a:schemeClr val="bg1"/>
                </a:solidFill>
              </a:rPr>
              <a:t>·       </a:t>
            </a:r>
            <a:endParaRPr lang="ru-RU" smtClean="0"/>
          </a:p>
        </p:txBody>
      </p:sp>
      <p:sp>
        <p:nvSpPr>
          <p:cNvPr id="3174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z="1600" i="1" smtClean="0">
                <a:solidFill>
                  <a:schemeClr val="bg1"/>
                </a:solidFill>
              </a:rPr>
              <a:t> научной конференции</a:t>
            </a:r>
            <a:endParaRPr lang="ru-RU" sz="16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ru-RU" sz="1600" i="1" smtClean="0">
                <a:solidFill>
                  <a:schemeClr val="bg1"/>
                </a:solidFill>
              </a:rPr>
              <a:t>·        научного доклада</a:t>
            </a:r>
            <a:endParaRPr lang="ru-RU" sz="16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ru-RU" sz="1600" i="1" smtClean="0">
                <a:solidFill>
                  <a:schemeClr val="bg1"/>
                </a:solidFill>
              </a:rPr>
              <a:t>·        отчета исследовательской экспедиции</a:t>
            </a:r>
            <a:endParaRPr lang="ru-RU" sz="16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ru-RU" sz="1600" i="1" smtClean="0">
                <a:solidFill>
                  <a:schemeClr val="bg1"/>
                </a:solidFill>
              </a:rPr>
              <a:t>·        пресс-конференции</a:t>
            </a:r>
            <a:endParaRPr lang="ru-RU" sz="16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ru-RU" sz="1600" i="1" smtClean="0">
                <a:solidFill>
                  <a:schemeClr val="bg1"/>
                </a:solidFill>
              </a:rPr>
              <a:t>·        путешествия</a:t>
            </a:r>
            <a:endParaRPr lang="ru-RU" sz="16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ru-RU" sz="1600" i="1" smtClean="0">
                <a:solidFill>
                  <a:schemeClr val="bg1"/>
                </a:solidFill>
              </a:rPr>
              <a:t>·        рекламы</a:t>
            </a:r>
            <a:endParaRPr lang="ru-RU" sz="16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ru-RU" sz="1600" i="1" smtClean="0">
                <a:solidFill>
                  <a:schemeClr val="bg1"/>
                </a:solidFill>
              </a:rPr>
              <a:t>·        ролевой игры</a:t>
            </a:r>
            <a:endParaRPr lang="ru-RU" sz="16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ru-RU" sz="1600" smtClean="0">
                <a:solidFill>
                  <a:schemeClr val="bg1"/>
                </a:solidFill>
              </a:rPr>
              <a:t>·        соревнования</a:t>
            </a:r>
          </a:p>
          <a:p>
            <a:pPr eaLnBrk="1" hangingPunct="1">
              <a:buFontTx/>
              <a:buNone/>
            </a:pPr>
            <a:r>
              <a:rPr lang="ru-RU" sz="1600" smtClean="0">
                <a:solidFill>
                  <a:schemeClr val="bg1"/>
                </a:solidFill>
              </a:rPr>
              <a:t>·        спектакля</a:t>
            </a:r>
          </a:p>
          <a:p>
            <a:pPr eaLnBrk="1" hangingPunct="1">
              <a:buFontTx/>
              <a:buNone/>
            </a:pPr>
            <a:r>
              <a:rPr lang="ru-RU" sz="1600" smtClean="0">
                <a:solidFill>
                  <a:schemeClr val="bg1"/>
                </a:solidFill>
              </a:rPr>
              <a:t>·        спортивной игры</a:t>
            </a:r>
          </a:p>
          <a:p>
            <a:pPr eaLnBrk="1" hangingPunct="1">
              <a:buFontTx/>
              <a:buNone/>
            </a:pPr>
            <a:r>
              <a:rPr lang="ru-RU" sz="1600" smtClean="0">
                <a:solidFill>
                  <a:schemeClr val="bg1"/>
                </a:solidFill>
              </a:rPr>
              <a:t>·        театрализации (воплощения в роль человека, одушевленного или неодушевленного существа)</a:t>
            </a:r>
          </a:p>
          <a:p>
            <a:pPr eaLnBrk="1" hangingPunct="1">
              <a:buFontTx/>
              <a:buNone/>
            </a:pPr>
            <a:r>
              <a:rPr lang="ru-RU" sz="1600" smtClean="0">
                <a:solidFill>
                  <a:schemeClr val="bg1"/>
                </a:solidFill>
              </a:rPr>
              <a:t>·        телепередачи</a:t>
            </a:r>
          </a:p>
          <a:p>
            <a:pPr eaLnBrk="1" hangingPunct="1">
              <a:buFontTx/>
              <a:buNone/>
            </a:pPr>
            <a:r>
              <a:rPr lang="ru-RU" sz="1600" smtClean="0">
                <a:solidFill>
                  <a:schemeClr val="bg1"/>
                </a:solidFill>
              </a:rPr>
              <a:t>·        экскурсии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188" eaLnBrk="1" hangingPunct="1"/>
            <a:r>
              <a:rPr lang="ru-RU" smtClean="0">
                <a:solidFill>
                  <a:schemeClr val="bg1"/>
                </a:solidFill>
              </a:rPr>
              <a:t>Информационные компьютерные технологии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882775"/>
            <a:ext cx="8643937" cy="4760913"/>
          </a:xfrm>
        </p:spPr>
        <p:txBody>
          <a:bodyPr>
            <a:normAutofit fontScale="32500" lnSpcReduction="20000"/>
          </a:bodyPr>
          <a:lstStyle/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Образовательные средства ИКТ можно классифицировать по ряду параметров: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а) По решаемым педагогическим задачам: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bg1"/>
                </a:solidFill>
              </a:rPr>
              <a:t>средства, обеспечивающие базовую подготовку (электронные учебники, обучающие системы, системы контроля знаний);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bg1"/>
                </a:solidFill>
              </a:rPr>
              <a:t>средства практической подготовки (задачники, практикумы, виртуальные конструкторы, программы имитационного моделирования, тренажеры);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bg1"/>
                </a:solidFill>
              </a:rPr>
              <a:t>вспомогательные средства (энциклопедии, словари, хрестоматии, развивающие компьютерные игры, мультимедийные учебные занятия);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bg1"/>
                </a:solidFill>
              </a:rPr>
              <a:t>комплексные средства (дистанционные учебные курсы).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б) По функциям в организации образовательного процесса: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bg1"/>
                </a:solidFill>
              </a:rPr>
              <a:t>информационно-обучающие (электронные библиотеки, электронные книги, электронные периодические издания, словари, справочники, обучающие компьютерные программы, информационные системы);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bg1"/>
                </a:solidFill>
              </a:rPr>
              <a:t>интерактивные (электронная почта, электронные телеконференции);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bg1"/>
                </a:solidFill>
              </a:rPr>
              <a:t>поисковые (реализуются через каталоги, поисковые системы).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в) По типу информации: электронные и информационные ресурсы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bg1"/>
                </a:solidFill>
              </a:rPr>
              <a:t>с текстовой информацией (учебники, учебные пособия, задачники, тесты, словари, справочники, энциклопедии, периодические издания, числовые данные, программно- и учебно-методические материалы);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bg1"/>
                </a:solidFill>
              </a:rPr>
              <a:t>с визуальной информацией (коллекции: фотографии, портреты, иллюстрации, видеофрагменты процессов и явлений, демонстрации опытов, видеоэкскурсии; статистические и динамические модели, интерактивные модели: предметные лабораторные практикумы, предметные виртуальные лаборатории; символьные объекты: схемы, диаграммы);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bg1"/>
                </a:solidFill>
              </a:rPr>
              <a:t>с аудиоинформацией (звукозаписи выступлений, музыкальных произведений, звуков живой и неживой природы, синхронизированные аудиообъекты);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bg1"/>
                </a:solidFill>
              </a:rPr>
              <a:t>с аудио- и видеоинформацией (аудио- видеообъекты живой и неживой природы, предметные экскурсии);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bg1"/>
                </a:solidFill>
              </a:rPr>
              <a:t>с комбинированной информацией (учебники, учебные пособия, первоисточники, хрестоматии, задачники, энциклопедии, словари, периодические издания).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188" eaLnBrk="1" hangingPunct="1"/>
            <a:r>
              <a:rPr lang="ru-RU" smtClean="0">
                <a:solidFill>
                  <a:schemeClr val="bg1"/>
                </a:solidFill>
              </a:rPr>
              <a:t>Информационные технологии дистанционного обучения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775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bg1"/>
                </a:solidFill>
              </a:rPr>
              <a:t>Три группы: представления, передачи и хранения образовательной информации.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bg1"/>
                </a:solidFill>
              </a:rPr>
              <a:t>К образовательным технологиям, наиболее приспособленным для использования в дистанционном обучении, относятся:</a:t>
            </a:r>
            <a:endParaRPr lang="ru-RU" sz="4000" dirty="0" smtClean="0">
              <a:solidFill>
                <a:schemeClr val="bg1"/>
              </a:solidFill>
            </a:endParaRP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ru-RU" dirty="0" smtClean="0">
                <a:solidFill>
                  <a:schemeClr val="bg1"/>
                </a:solidFill>
              </a:rPr>
              <a:t>видео-лекции; </a:t>
            </a:r>
            <a:endParaRPr lang="ru-RU" sz="3600" dirty="0" smtClean="0">
              <a:solidFill>
                <a:schemeClr val="bg1"/>
              </a:solidFill>
            </a:endParaRP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ru-RU" dirty="0" smtClean="0">
                <a:solidFill>
                  <a:schemeClr val="bg1"/>
                </a:solidFill>
              </a:rPr>
              <a:t>мультимедиа-лекции и лабораторные практикумы; </a:t>
            </a:r>
            <a:endParaRPr lang="ru-RU" sz="3600" dirty="0" smtClean="0">
              <a:solidFill>
                <a:schemeClr val="bg1"/>
              </a:solidFill>
            </a:endParaRP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ru-RU" dirty="0" smtClean="0">
                <a:solidFill>
                  <a:schemeClr val="bg1"/>
                </a:solidFill>
              </a:rPr>
              <a:t>электронные мультимедийные учебники; </a:t>
            </a:r>
            <a:endParaRPr lang="ru-RU" sz="3600" dirty="0" smtClean="0">
              <a:solidFill>
                <a:schemeClr val="bg1"/>
              </a:solidFill>
            </a:endParaRP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ru-RU" dirty="0" smtClean="0">
                <a:solidFill>
                  <a:schemeClr val="bg1"/>
                </a:solidFill>
              </a:rPr>
              <a:t>компьютерные обучающие и тестирующие системы; </a:t>
            </a:r>
            <a:endParaRPr lang="ru-RU" sz="3600" dirty="0" smtClean="0">
              <a:solidFill>
                <a:schemeClr val="bg1"/>
              </a:solidFill>
            </a:endParaRP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ru-RU" dirty="0" smtClean="0">
                <a:solidFill>
                  <a:schemeClr val="bg1"/>
                </a:solidFill>
              </a:rPr>
              <a:t>имитационные модели и компьютерные тренажеры; </a:t>
            </a:r>
            <a:endParaRPr lang="ru-RU" sz="3600" dirty="0" smtClean="0">
              <a:solidFill>
                <a:schemeClr val="bg1"/>
              </a:solidFill>
            </a:endParaRP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ru-RU" dirty="0" smtClean="0">
                <a:solidFill>
                  <a:schemeClr val="bg1"/>
                </a:solidFill>
              </a:rPr>
              <a:t>консультации и тесты с использованием телекоммуникационных средств; </a:t>
            </a:r>
            <a:endParaRPr lang="ru-RU" sz="3600" dirty="0" smtClean="0">
              <a:solidFill>
                <a:schemeClr val="bg1"/>
              </a:solidFill>
            </a:endParaRP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ru-RU" dirty="0" smtClean="0">
                <a:solidFill>
                  <a:schemeClr val="bg1"/>
                </a:solidFill>
              </a:rPr>
              <a:t>видеоконференции.</a:t>
            </a:r>
            <a:endParaRPr lang="ru-RU" sz="3600" dirty="0" smtClean="0">
              <a:solidFill>
                <a:schemeClr val="bg1"/>
              </a:solidFill>
            </a:endParaRP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Работа с УМК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Знакомство учителей МО с различными УМК. Приглашение на МО авторов. 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Выбор УМК. 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Синтез УМК. 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Отказ от УМК (литература в 9-11 классах). 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Создание собственных программ и УМК. </a:t>
            </a:r>
          </a:p>
          <a:p>
            <a:pPr eaLnBrk="1" hangingPunct="1"/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Три основные группы здоровьесберегающих технологий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технологии, обеспечивающие гигиенически оптимальные условия образовательного процесса;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технологии оптимальной организации учебного процесса и физической активности школьников;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разнообразные психолого-педагогические технологии, используемые на уроках и во внеурочной деятельности педагогами и воспитателями.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Инстенсивность умственной деятельности учащихся на уроке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2071688"/>
          <a:ext cx="82296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Часть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Время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Нагрузка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 этап.</a:t>
                      </a:r>
                      <a:r>
                        <a:rPr lang="ru-RU" baseline="0" dirty="0" smtClean="0"/>
                        <a:t> Врабатывание.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минут.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Относительно невелика.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Репродуктивная, переходящая в продуктивную. Повторение.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 этап. Максимальная работоспособность.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20-25 минут.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Максимальное снижение на 15 минуте.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Продуктивная, творческая, знакомство с новым материалом.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 этап. Конечный порыв.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10-15 мнут.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Небольшое повышение работоспособности.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Репродуктивная, рефлексия.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Конторки Базарного перекочевали в 5-7 классы</a:t>
            </a:r>
          </a:p>
        </p:txBody>
      </p:sp>
      <p:pic>
        <p:nvPicPr>
          <p:cNvPr id="6147" name="Содержимое 3" descr="p54_p101009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571625"/>
            <a:ext cx="4486275" cy="3357563"/>
          </a:xfrm>
        </p:spPr>
      </p:pic>
      <p:pic>
        <p:nvPicPr>
          <p:cNvPr id="6148" name="Содержимое 7" descr="3ris5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50" y="2143125"/>
            <a:ext cx="4133850" cy="24288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Офтальморенажёры-траектории </a:t>
            </a:r>
          </a:p>
        </p:txBody>
      </p:sp>
      <p:pic>
        <p:nvPicPr>
          <p:cNvPr id="7171" name="Содержимое 3" descr="CAK1EOK2CAPWH0XKCADRBS4ACADMDUIICAWE61BKCAOTU3PUCAJJTY7ZCANC9DA8CA3AKNWJCAZTVVXACARSFGH8CAV01LCDCAZ7Y1GBCAJ5WL8LCAJGFWBOCA1693T3CAX21A6FCAPYLW9MCAV5F89Z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785938"/>
            <a:ext cx="2757487" cy="4143375"/>
          </a:xfrm>
        </p:spPr>
      </p:pic>
      <p:pic>
        <p:nvPicPr>
          <p:cNvPr id="7172" name="Содержимое 6" descr="f_clip_image00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714750" y="1428750"/>
            <a:ext cx="5165725" cy="2428875"/>
          </a:xfrm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4"/>
          <a:srcRect l="51973" t="34093" r="13499" b="10663"/>
          <a:stretch>
            <a:fillRect/>
          </a:stretch>
        </p:blipFill>
        <p:spPr bwMode="auto">
          <a:xfrm>
            <a:off x="4929188" y="4000500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714375" y="14287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http://parta-kontorka.ru</a:t>
            </a:r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499" t="23044" r="20406" b="12241"/>
          <a:stretch>
            <a:fillRect/>
          </a:stretch>
        </p:blipFill>
        <p:spPr>
          <a:xfrm>
            <a:off x="571500" y="1571625"/>
            <a:ext cx="8072438" cy="49403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Цветотерапия и музыка на уроке. </a:t>
            </a:r>
          </a:p>
        </p:txBody>
      </p:sp>
      <p:pic>
        <p:nvPicPr>
          <p:cNvPr id="9219" name="Содержимое 3" descr="5afbabcbd146980c1f3f27dd2a0_prev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2125" y="1757363"/>
            <a:ext cx="5619750" cy="42100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1327</Words>
  <Application>Microsoft Office PowerPoint</Application>
  <PresentationFormat>Экран (4:3)</PresentationFormat>
  <Paragraphs>220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Готовимся к переходу на ФГОС нового поколения. Русский язык и литература.  </vt:lpstr>
      <vt:lpstr>Направления </vt:lpstr>
      <vt:lpstr>Слайд 3</vt:lpstr>
      <vt:lpstr>Три основные группы здоровьесберегающих технологий:</vt:lpstr>
      <vt:lpstr>Инстенсивность умственной деятельности учащихся на уроке</vt:lpstr>
      <vt:lpstr>Конторки Базарного перекочевали в 5-7 классы</vt:lpstr>
      <vt:lpstr>Офтальморенажёры-траектории </vt:lpstr>
      <vt:lpstr>http://parta-kontorka.ru </vt:lpstr>
      <vt:lpstr>Цветотерапия и музыка на уроке. </vt:lpstr>
      <vt:lpstr>Пятиминутки на литературе. Детский аутотренинг. </vt:lpstr>
      <vt:lpstr>«Водопад»</vt:lpstr>
      <vt:lpstr>Стенды в кабинетах</vt:lpstr>
      <vt:lpstr>Афоризмы великих</vt:lpstr>
      <vt:lpstr>Русский язык</vt:lpstr>
      <vt:lpstr>Литература</vt:lpstr>
      <vt:lpstr>И.С. Тургенев «Отцы и дети»</vt:lpstr>
      <vt:lpstr>Смена деятельности – отдых. </vt:lpstr>
      <vt:lpstr>Современные  педагогические технологии</vt:lpstr>
      <vt:lpstr>Личностно-ориентированные технологии обучения</vt:lpstr>
      <vt:lpstr>Предметно-ориентированные технологии обучения </vt:lpstr>
      <vt:lpstr>Информационные технологии </vt:lpstr>
      <vt:lpstr>Технологии оценивания достижений учащихся </vt:lpstr>
      <vt:lpstr>Интерактивные технологии</vt:lpstr>
      <vt:lpstr>Технология постановки цели</vt:lpstr>
      <vt:lpstr>Технология модульного обучения</vt:lpstr>
      <vt:lpstr>Триз-технологии.  Системный оператор</vt:lpstr>
      <vt:lpstr>Проект - это шесть «П»:</vt:lpstr>
      <vt:lpstr>Алгоритм действий (И.Д. Чечель)  </vt:lpstr>
      <vt:lpstr>Возможные продукты проекта</vt:lpstr>
      <vt:lpstr>Возможны презентации проекта в форме</vt:lpstr>
      <vt:lpstr>Информационные компьютерные технологии</vt:lpstr>
      <vt:lpstr>Информационные технологии дистанционного обучения</vt:lpstr>
      <vt:lpstr>Работа с УМК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Здоровьесбережение в школе.</dc:title>
  <dc:creator>Рабочий</dc:creator>
  <cp:lastModifiedBy>Рабочий</cp:lastModifiedBy>
  <cp:revision>41</cp:revision>
  <dcterms:created xsi:type="dcterms:W3CDTF">2012-02-08T15:38:24Z</dcterms:created>
  <dcterms:modified xsi:type="dcterms:W3CDTF">2014-06-30T06:45:49Z</dcterms:modified>
</cp:coreProperties>
</file>