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3" r:id="rId4"/>
    <p:sldId id="257" r:id="rId5"/>
    <p:sldId id="259" r:id="rId6"/>
    <p:sldId id="312" r:id="rId7"/>
    <p:sldId id="313" r:id="rId8"/>
    <p:sldId id="314" r:id="rId9"/>
    <p:sldId id="260" r:id="rId10"/>
    <p:sldId id="290" r:id="rId11"/>
    <p:sldId id="291" r:id="rId12"/>
    <p:sldId id="293" r:id="rId13"/>
    <p:sldId id="292" r:id="rId14"/>
    <p:sldId id="286" r:id="rId15"/>
    <p:sldId id="299" r:id="rId16"/>
    <p:sldId id="315" r:id="rId17"/>
    <p:sldId id="316" r:id="rId18"/>
    <p:sldId id="317" r:id="rId19"/>
    <p:sldId id="298" r:id="rId20"/>
  </p:sldIdLst>
  <p:sldSz cx="6858000" cy="9144000" type="screen4x3"/>
  <p:notesSz cx="6877050" cy="9656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2" d="100"/>
          <a:sy n="52" d="100"/>
        </p:scale>
        <p:origin x="-2274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26" y="-90"/>
      </p:cViewPr>
      <p:guideLst>
        <p:guide orient="horz" pos="304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69"/>
          <c:y val="2.4223176591489842E-2"/>
          <c:w val="0.52319980319647286"/>
          <c:h val="0.87678591267637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0.43000000000000038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0.59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27040"/>
        <c:axId val="27528576"/>
        <c:axId val="0"/>
      </c:bar3DChart>
      <c:catAx>
        <c:axId val="2752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7528576"/>
        <c:crosses val="autoZero"/>
        <c:auto val="1"/>
        <c:lblAlgn val="ctr"/>
        <c:lblOffset val="100"/>
        <c:noMultiLvlLbl val="0"/>
      </c:catAx>
      <c:valAx>
        <c:axId val="27528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52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26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0.33000000000000052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0.74000000000000077</c:v>
                </c:pt>
                <c:pt idx="1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76576"/>
        <c:axId val="32645120"/>
        <c:axId val="0"/>
      </c:bar3DChart>
      <c:catAx>
        <c:axId val="2757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645120"/>
        <c:crosses val="autoZero"/>
        <c:auto val="1"/>
        <c:lblAlgn val="ctr"/>
        <c:lblOffset val="100"/>
        <c:noMultiLvlLbl val="0"/>
      </c:catAx>
      <c:valAx>
        <c:axId val="32645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57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0.67000000000000104</c:v>
                </c:pt>
                <c:pt idx="1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01056"/>
        <c:axId val="58888576"/>
        <c:axId val="0"/>
      </c:bar3DChart>
      <c:catAx>
        <c:axId val="3270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58888576"/>
        <c:crosses val="autoZero"/>
        <c:auto val="1"/>
        <c:lblAlgn val="ctr"/>
        <c:lblOffset val="100"/>
        <c:noMultiLvlLbl val="0"/>
      </c:catAx>
      <c:valAx>
        <c:axId val="58888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0.79</c:v>
                </c:pt>
                <c:pt idx="1">
                  <c:v>0.97000000000000064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86176"/>
        <c:axId val="33592064"/>
        <c:axId val="0"/>
      </c:bar3DChart>
      <c:catAx>
        <c:axId val="3358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3592064"/>
        <c:crosses val="autoZero"/>
        <c:auto val="1"/>
        <c:lblAlgn val="ctr"/>
        <c:lblOffset val="100"/>
        <c:noMultiLvlLbl val="0"/>
      </c:catAx>
      <c:valAx>
        <c:axId val="3359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58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0.69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95232"/>
        <c:axId val="33696768"/>
        <c:axId val="0"/>
      </c:bar3DChart>
      <c:catAx>
        <c:axId val="3369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33696768"/>
        <c:crosses val="autoZero"/>
        <c:auto val="1"/>
        <c:lblAlgn val="ctr"/>
        <c:lblOffset val="100"/>
        <c:noMultiLvlLbl val="0"/>
      </c:catAx>
      <c:valAx>
        <c:axId val="33696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6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</c:v>
                </c:pt>
                <c:pt idx="1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0.52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32480"/>
        <c:axId val="33734016"/>
        <c:axId val="0"/>
      </c:bar3DChart>
      <c:catAx>
        <c:axId val="3373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734016"/>
        <c:crosses val="autoZero"/>
        <c:auto val="1"/>
        <c:lblAlgn val="ctr"/>
        <c:lblOffset val="100"/>
        <c:noMultiLvlLbl val="0"/>
      </c:catAx>
      <c:valAx>
        <c:axId val="3373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73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905505994838"/>
          <c:y val="2.4223176591489842E-2"/>
          <c:w val="0.5231998031964733"/>
          <c:h val="0.8767859126763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р.п.*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полуг. 2013 г.</c:v>
                </c:pt>
                <c:pt idx="1">
                  <c:v>2 полуг. 2013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0.62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14784"/>
        <c:axId val="33886208"/>
        <c:axId val="0"/>
      </c:bar3DChart>
      <c:catAx>
        <c:axId val="3381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3886208"/>
        <c:crosses val="autoZero"/>
        <c:auto val="1"/>
        <c:lblAlgn val="ctr"/>
        <c:lblOffset val="100"/>
        <c:noMultiLvlLbl val="0"/>
      </c:catAx>
      <c:valAx>
        <c:axId val="33886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81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7774151220357"/>
          <c:y val="0.36331832694918043"/>
          <c:w val="0.26077151337539078"/>
          <c:h val="0.1302230509009466"/>
        </c:manualLayout>
      </c:layout>
      <c:overlay val="0"/>
      <c:txPr>
        <a:bodyPr/>
        <a:lstStyle/>
        <a:p>
          <a:pPr>
            <a:defRPr b="1"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2D45-4282-498E-9FFC-5CF4C00E922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9263-130A-4673-B89D-479C4591B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9C0F-E388-43BC-89DC-D3799DDDB4C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23900"/>
            <a:ext cx="271462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54EC-34E6-450F-B0B0-48F98638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4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054EC-34E6-450F-B0B0-48F986387A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52645-1FA2-4AEC-85BB-111BFF3B4161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72B54-BAB6-42AC-9200-7E72FC15E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A4060-A480-4B45-BF96-483AB06E383C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FFE2-7BA8-4228-85A4-6F8F9D65E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6D15E-5F48-4EC7-92B7-E20F533FCB25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97EFC-6A0A-4D8F-9E04-5BAE58D948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E3BE7-F298-48AE-8F4C-040593CCCD5E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1FC58-C790-4CBC-9605-5AC7E57E79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688CE-EA5F-470F-8DF5-B6C397A6BAF5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E3EF9-F9F1-49E4-8AC9-9DCCFE7C9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3B2A-F732-42F2-AB5B-CD52D7E6AD96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9F9F3-1E24-44F8-8DC9-D6134EF8D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04A3F-0521-47A1-A889-CBECA6954944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7819-18B7-4CA9-933C-791D6055A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CCFF6-8F74-44C2-834E-C65C95150FE1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1F669-CE34-4124-9542-763DD76101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FE1C8-D285-4229-9966-C87BBF963A00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4E63B-6F2E-4829-87B4-60A6285FC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1A942-8C91-4A0E-A39D-6CC159DC7190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B0F7-E1FC-4DAB-A507-A1A53A15C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15632-9CA8-4D9B-8BC6-7EA74C557C14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F343F-54D7-4DC4-BE66-15015180A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24606-A10B-4299-BBAF-E5BBEED29F38}" type="datetimeFigureOut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42751A-9F55-415A-BF6D-DB52B47CB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13" y="571472"/>
            <a:ext cx="5378371" cy="7929619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endParaRPr lang="ru-RU" sz="43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R="0" algn="ctr">
              <a:lnSpc>
                <a:spcPct val="80000"/>
              </a:lnSpc>
            </a:pPr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Портфолио</a:t>
            </a:r>
          </a:p>
          <a:p>
            <a:pPr marR="0"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профессиональной </a:t>
            </a:r>
          </a:p>
          <a:p>
            <a:pPr marR="0"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деятельности</a:t>
            </a:r>
          </a:p>
          <a:p>
            <a:pPr marR="0" algn="ctr">
              <a:lnSpc>
                <a:spcPct val="80000"/>
              </a:lnSpc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R="0" algn="ctr">
              <a:spcBef>
                <a:spcPts val="0"/>
              </a:spcBef>
            </a:pPr>
            <a:r>
              <a:rPr lang="ru-RU" sz="3600" b="1" dirty="0" err="1" smtClean="0">
                <a:solidFill>
                  <a:schemeClr val="tx1"/>
                </a:solidFill>
              </a:rPr>
              <a:t>Петруня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R="0" algn="ctr" eaLnBrk="1" hangingPunct="1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Ольги</a:t>
            </a:r>
          </a:p>
          <a:p>
            <a:pPr marR="0" algn="ctr" eaLnBrk="1" hangingPunct="1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Васильевны</a:t>
            </a:r>
          </a:p>
          <a:p>
            <a:pPr marR="0" algn="ctr"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воспитателя</a:t>
            </a:r>
          </a:p>
          <a:p>
            <a:pPr marR="0" algn="ctr"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казенного  учреждения  Омской области</a:t>
            </a:r>
          </a:p>
          <a:p>
            <a:pPr marR="0" algn="ctr"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"Социально-реабилитационный центр для несовершеннолетних "Гармония"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4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96752" y="683568"/>
            <a:ext cx="4608512" cy="223801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уровня самооценки воспитанников 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о влиянии факторов риска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на ухудшение здоровья                                  (методика Н.К.Смирнова)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96752" y="539552"/>
            <a:ext cx="4608512" cy="223801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представлений воспитанников о поведении в ситуациях,, представляющих опасность (методика С.В.Потапова)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96752" y="467544"/>
            <a:ext cx="4608512" cy="223801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уровня понимания воспитанниками   вреда </a:t>
            </a:r>
            <a:r>
              <a:rPr lang="ru-RU" sz="1800" dirty="0" err="1" smtClean="0">
                <a:latin typeface="+mn-lt"/>
              </a:rPr>
              <a:t>табакокурения</a:t>
            </a:r>
            <a:r>
              <a:rPr lang="ru-RU" sz="1800" dirty="0" smtClean="0">
                <a:latin typeface="+mn-lt"/>
              </a:rPr>
              <a:t>                            </a:t>
            </a:r>
            <a:r>
              <a:rPr lang="ru-RU" sz="1800" dirty="0" smtClean="0">
                <a:latin typeface="+mn-lt"/>
              </a:rPr>
              <a:t>          </a:t>
            </a:r>
            <a:r>
              <a:rPr lang="ru-RU" sz="1800" dirty="0" smtClean="0">
                <a:latin typeface="+mn-lt"/>
              </a:rPr>
              <a:t>(методика А.А.Александрова,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В.Ю.Александровой)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96752" y="683568"/>
            <a:ext cx="4608512" cy="223801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уровня </a:t>
            </a:r>
            <a:r>
              <a:rPr lang="ru-RU" sz="1800" dirty="0" err="1" smtClean="0">
                <a:latin typeface="+mn-lt"/>
              </a:rPr>
              <a:t>сформированности</a:t>
            </a:r>
            <a:r>
              <a:rPr lang="ru-RU" sz="1800" dirty="0" smtClean="0">
                <a:latin typeface="+mn-lt"/>
              </a:rPr>
              <a:t> представлений о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будущей семейной жизни                                        (методика </a:t>
            </a:r>
            <a:r>
              <a:rPr lang="ru-RU" sz="1800" dirty="0" err="1" smtClean="0">
                <a:latin typeface="+mn-lt"/>
              </a:rPr>
              <a:t>А.К.Прутченкова</a:t>
            </a:r>
            <a:r>
              <a:rPr lang="ru-RU" sz="1800" dirty="0" smtClean="0">
                <a:latin typeface="+mn-lt"/>
              </a:rPr>
              <a:t>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712" y="539553"/>
            <a:ext cx="5256584" cy="792087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8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endParaRPr lang="ru-RU" sz="8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300" b="1" dirty="0" smtClean="0"/>
              <a:t>Для развития полноценной личности воспитанников в своей работе уделяю большое внимание и другим важным направлениям воспитания, которые развиты у поступающих в учреждение детей и подростков на низком уровне: формированию и развитию коммуникативных навыков;  воспитанию нравственных и патриотических качеств; развитию творческих способностей детей и подростков.</a:t>
            </a:r>
          </a:p>
          <a:p>
            <a:pPr algn="ctr">
              <a:buNone/>
            </a:pPr>
            <a:r>
              <a:rPr lang="ru-RU" sz="3300" b="1" dirty="0" smtClean="0"/>
              <a:t>     По данным направлениям провожу открытые мероприятия</a:t>
            </a:r>
            <a:r>
              <a:rPr lang="ru-RU" sz="3300" b="1" u="sng" dirty="0" smtClean="0"/>
              <a:t>:</a:t>
            </a:r>
            <a:endParaRPr lang="ru-RU" sz="3300" b="1" dirty="0" smtClean="0"/>
          </a:p>
          <a:p>
            <a:pPr lvl="0" algn="ctr"/>
            <a:r>
              <a:rPr lang="ru-RU" sz="3300" b="1" dirty="0" smtClean="0"/>
              <a:t>«Удивительное рядом»;</a:t>
            </a:r>
          </a:p>
          <a:p>
            <a:pPr lvl="0" algn="ctr"/>
            <a:r>
              <a:rPr lang="ru-RU" sz="3300" b="1" dirty="0" smtClean="0"/>
              <a:t>«Развитие общения и коммуникативных умений»;</a:t>
            </a:r>
          </a:p>
          <a:p>
            <a:pPr lvl="0" algn="ctr"/>
            <a:r>
              <a:rPr lang="ru-RU" sz="3300" b="1" dirty="0" smtClean="0"/>
              <a:t>«Выборы президента страны»;</a:t>
            </a:r>
          </a:p>
          <a:p>
            <a:pPr lvl="0" algn="ctr"/>
            <a:r>
              <a:rPr lang="ru-RU" sz="3300" b="1" dirty="0" smtClean="0"/>
              <a:t>«Общение – это искусство»;</a:t>
            </a:r>
          </a:p>
          <a:p>
            <a:pPr lvl="0" algn="ctr"/>
            <a:r>
              <a:rPr lang="ru-RU" sz="3300" b="1" dirty="0" smtClean="0"/>
              <a:t>«Новогодний калейдоскоп».</a:t>
            </a:r>
          </a:p>
          <a:p>
            <a:pPr algn="ctr">
              <a:buNone/>
            </a:pPr>
            <a:r>
              <a:rPr lang="ru-RU" sz="3300" b="1" dirty="0" smtClean="0"/>
              <a:t>     Под моим руководством воспитанники принимают участие в творческих городских, областных, всероссийских  конкурсах и конкурсах с международным участием, где становятся победителями и лауреатами: </a:t>
            </a:r>
          </a:p>
          <a:p>
            <a:pPr lvl="0" algn="ctr"/>
            <a:r>
              <a:rPr lang="ru-RU" sz="3300" b="1" dirty="0" smtClean="0"/>
              <a:t>Конкурс с международным участием «Чудо-дерево»;</a:t>
            </a:r>
          </a:p>
          <a:p>
            <a:pPr lvl="0" algn="ctr"/>
            <a:r>
              <a:rPr lang="ru-RU" sz="3300" b="1" dirty="0" smtClean="0"/>
              <a:t>Всероссийский конкурс «В будущее по железной дороге»; </a:t>
            </a:r>
          </a:p>
          <a:p>
            <a:pPr lvl="0" algn="ctr"/>
            <a:r>
              <a:rPr lang="ru-RU" sz="3300" b="1" dirty="0" smtClean="0"/>
              <a:t>Областной конкурс «Пасхальный сувенир»;</a:t>
            </a:r>
          </a:p>
          <a:p>
            <a:pPr lvl="0" algn="ctr"/>
            <a:r>
              <a:rPr lang="ru-RU" sz="3300" b="1" dirty="0" smtClean="0"/>
              <a:t>Областной конкурс «Ярмарка ремесел»;</a:t>
            </a:r>
          </a:p>
          <a:p>
            <a:pPr lvl="0" algn="ctr"/>
            <a:r>
              <a:rPr lang="ru-RU" sz="3300" b="1" dirty="0" smtClean="0"/>
              <a:t>Областной конкурс«Новогодняя игрушка». </a:t>
            </a:r>
          </a:p>
          <a:p>
            <a:pPr algn="ctr">
              <a:buNone/>
            </a:pPr>
            <a:endParaRPr lang="ru-RU"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12" y="755576"/>
            <a:ext cx="5256584" cy="7847611"/>
          </a:xfrm>
        </p:spPr>
        <p:txBody>
          <a:bodyPr>
            <a:normAutofit/>
          </a:bodyPr>
          <a:lstStyle/>
          <a:p>
            <a:pPr marL="82550" marR="0" indent="95250">
              <a:lnSpc>
                <a:spcPct val="120000"/>
              </a:lnSpc>
              <a:buClrTx/>
            </a:pPr>
            <a:endParaRPr lang="ru-RU" sz="1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Вместе с детьми организуем творческие выставки в учреждении: 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Фоторамки</a:t>
            </a:r>
            <a:r>
              <a:rPr lang="ru-RU" sz="1800" b="1" dirty="0" smtClean="0">
                <a:solidFill>
                  <a:schemeClr val="tx1"/>
                </a:solidFill>
              </a:rPr>
              <a:t> своими руками» из подручного материала;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«Моя семья» из </a:t>
            </a:r>
            <a:r>
              <a:rPr lang="ru-RU" sz="1800" b="1" dirty="0" err="1" smtClean="0">
                <a:solidFill>
                  <a:schemeClr val="tx1"/>
                </a:solidFill>
              </a:rPr>
              <a:t>СД-дисков</a:t>
            </a:r>
            <a:r>
              <a:rPr lang="ru-RU" sz="1800" b="1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«Веселый зоопарк» из </a:t>
            </a:r>
            <a:r>
              <a:rPr lang="ru-RU" sz="1800" b="1" dirty="0" err="1" smtClean="0">
                <a:solidFill>
                  <a:schemeClr val="tx1"/>
                </a:solidFill>
              </a:rPr>
              <a:t>СД-дисков</a:t>
            </a:r>
            <a:r>
              <a:rPr lang="ru-RU" sz="1800" b="1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«Наши руки не знают скуки» из одноразовой посуды;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«Наши права» из подручного материала;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«Зимняя сказка» из подручного материала;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«Сочи - 2014» из бумаги и подручных средств.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На конец реабилитационного периода отмечается положительная динамика в развитии данных направлений: наблюдается повышение уровня развития коммуникативных качеств, развитие навыков общения (33% на начало и 86% на конец реабилитационного процесса); повышение уровня </a:t>
            </a:r>
            <a:r>
              <a:rPr lang="ru-RU" sz="1800" b="1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1800" b="1" dirty="0" smtClean="0">
                <a:solidFill>
                  <a:schemeClr val="tx1"/>
                </a:solidFill>
              </a:rPr>
              <a:t>  нравственных и патриотических качеств (18% на начало и 73% на конец); расширение диапазона творческих способностей (28% на начало и 92% на конец).</a:t>
            </a:r>
          </a:p>
          <a:p>
            <a:pPr marL="1800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5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4638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96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1800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96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638" lvl="2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4200" b="1" dirty="0" smtClean="0">
              <a:solidFill>
                <a:schemeClr val="tx1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  <a:p>
            <a:pPr marL="180975" marR="0">
              <a:lnSpc>
                <a:spcPct val="120000"/>
              </a:lnSpc>
              <a:buClrTx/>
            </a:pPr>
            <a:endParaRPr lang="ru-RU" sz="2200" b="1" dirty="0" smtClean="0">
              <a:solidFill>
                <a:schemeClr val="tx1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  <a:p>
            <a:pPr marL="180000" marR="0" algn="justLow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  <a:p>
            <a:pPr marL="180000" marR="0" algn="justLow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52736" y="755576"/>
            <a:ext cx="4608512" cy="20882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уровня развития коммуникативных качеств, развития навыков общения (методика В.В. Синявского,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В.А. </a:t>
            </a:r>
            <a:r>
              <a:rPr lang="ru-RU" sz="1800" dirty="0" err="1" smtClean="0">
                <a:latin typeface="+mn-lt"/>
              </a:rPr>
              <a:t>Федорошина</a:t>
            </a:r>
            <a:r>
              <a:rPr lang="ru-RU" sz="1800" dirty="0" smtClean="0">
                <a:latin typeface="+mn-lt"/>
              </a:rPr>
              <a:t>)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96752" y="971600"/>
            <a:ext cx="4608512" cy="166194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уровня </a:t>
            </a:r>
            <a:r>
              <a:rPr lang="ru-RU" sz="1800" dirty="0" err="1" smtClean="0">
                <a:latin typeface="+mn-lt"/>
              </a:rPr>
              <a:t>сформированности</a:t>
            </a:r>
            <a:r>
              <a:rPr lang="ru-RU" sz="1800" dirty="0" smtClean="0">
                <a:latin typeface="+mn-lt"/>
              </a:rPr>
              <a:t>  нравственных и патриотических качеств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(методика  Н.П. Капустина)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52736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24744" y="539552"/>
            <a:ext cx="4608512" cy="187797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+mn-lt"/>
              </a:rPr>
              <a:t>Диагностика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уровня  развития  творческих способностей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(методика Г.Г.Григорьевой )</a:t>
            </a:r>
            <a:br>
              <a:rPr lang="ru-RU" sz="1800" dirty="0" smtClean="0">
                <a:latin typeface="+mn-lt"/>
              </a:rPr>
            </a:br>
            <a:endParaRPr lang="ru-RU" sz="1800" dirty="0" smtClean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16832" y="7596336"/>
            <a:ext cx="3888432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ea typeface="+mj-ea"/>
                <a:cs typeface="+mj-cs"/>
              </a:rPr>
              <a:t>    * р.п. – реабилитационный период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24744" y="2555776"/>
          <a:ext cx="53285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04" y="539552"/>
            <a:ext cx="5472608" cy="7632848"/>
          </a:xfrm>
        </p:spPr>
        <p:txBody>
          <a:bodyPr>
            <a:normAutofit lnSpcReduction="10000"/>
          </a:bodyPr>
          <a:lstStyle/>
          <a:p>
            <a:pPr marL="180975" marR="0" algn="l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ru-RU" sz="19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1"/>
                </a:solidFill>
              </a:rPr>
              <a:t>Принимаю участие в тематических и праздничных мероприятиях учреждения: «Новый год», «Рождественские святки», «День здоровья» и многих других.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В рамках межведомственного взаимодействия организую тематические мероприятия для детей в БДОУ "Детский сад № 131 комбинированного вида". 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Имею печатную публикацию в сборнике Всероссийской научно-практической конференции «Культура, наука, образование в духовно-нравственном воспитании» по теме: «Нравственно-половое воспитание подростков в условиях социально-реабилитационного центра».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Делюсь опытом работы по социальной реабилитации несовершеннолетних на педагогической студии учреждения, на заседаниях КУЗОО «СДТКБ»,  конференциях с докладами и мастер-классами:  «Нравственно-половое воспитание подростков в условиях специализированных учреждений», «Наши руки не для скуки».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Награждена Благодарностью учреждения Омской области КУ «СРЦН «Гармония».</a:t>
            </a:r>
          </a:p>
          <a:p>
            <a:pPr marL="1800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92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1800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96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1800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96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180000" lvl="0" algn="just">
              <a:lnSpc>
                <a:spcPct val="120000"/>
              </a:lnSpc>
              <a:spcBef>
                <a:spcPts val="0"/>
              </a:spcBef>
            </a:pPr>
            <a:endParaRPr lang="ru-RU" sz="9600" b="1" dirty="0" smtClean="0">
              <a:solidFill>
                <a:schemeClr val="tx1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540000"/>
            <a:ext cx="5688632" cy="7429552"/>
          </a:xfrm>
        </p:spPr>
        <p:txBody>
          <a:bodyPr>
            <a:normAutofit fontScale="90000"/>
          </a:bodyPr>
          <a:lstStyle/>
          <a:p>
            <a:pPr marR="0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+mn-lt"/>
              </a:rPr>
              <a:t>Общие сведения</a:t>
            </a:r>
            <a:r>
              <a:rPr lang="ru-RU" sz="7200" b="1" dirty="0" smtClean="0">
                <a:latin typeface="+mn-lt"/>
              </a:rPr>
              <a:t/>
            </a:r>
            <a:br>
              <a:rPr lang="ru-RU" sz="72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В 1999 году  окончила  Омский государственный педагогический университет по специальности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"Учитель физики»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Общий трудовой стаж  работы  – 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16 лет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Педагогический стаж – 12 лет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Стаж работы в казенном учреждении Омской  области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«Социально-реабилитационный центр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для несовершеннолетних «Гармония» - 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2 года 10 месяцев.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2" y="540000"/>
            <a:ext cx="5328592" cy="7429552"/>
          </a:xfrm>
        </p:spPr>
        <p:txBody>
          <a:bodyPr>
            <a:normAutofit fontScale="90000"/>
          </a:bodyPr>
          <a:lstStyle/>
          <a:p>
            <a:pPr marR="0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+mn-lt"/>
              </a:rPr>
              <a:t>Повышение квалификации:</a:t>
            </a:r>
            <a:br>
              <a:rPr lang="ru-RU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 </a:t>
            </a:r>
            <a:r>
              <a:rPr lang="ru-RU" sz="2700" b="1" dirty="0" smtClean="0">
                <a:latin typeface="+mn-lt"/>
              </a:rPr>
              <a:t>в БОУ ДПО «Институт развития образования Омской области» по теме  «Проектирование образовательного процесса  по физике и информатике при переходе на ФГОС»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Удостоверение от 18.02.2011 г.</a:t>
            </a: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 </a:t>
            </a:r>
            <a:r>
              <a:rPr lang="ru-RU" sz="3100" b="1" dirty="0" smtClean="0">
                <a:latin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64704" y="755576"/>
            <a:ext cx="5472608" cy="771404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Профессиональная деятельность</a:t>
            </a:r>
            <a:r>
              <a:rPr lang="ru-RU" sz="5600" b="1" dirty="0" smtClean="0">
                <a:latin typeface="+mn-lt"/>
              </a:rPr>
              <a:t/>
            </a:r>
            <a:br>
              <a:rPr lang="ru-RU" sz="56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u="sng" dirty="0" smtClean="0">
                <a:latin typeface="+mn-lt"/>
                <a:cs typeface="Times New Roman" pitchFamily="18" charset="0"/>
              </a:rPr>
              <a:t>Целью моей работы является: </a:t>
            </a:r>
            <a:br>
              <a:rPr lang="ru-RU" sz="2000" b="1" u="sng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воспитание и развитие свободной, талантливой, физически здоровой личности, обладающей чувством собственного достоинства, с  развитой интеллектуальной, коммуникативной и правовой культурой, готовой к созидательной трудовой деятельности и  нравственному поведению, ориентированной на творчество, 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самопознание и самовоспитание.</a:t>
            </a:r>
            <a:r>
              <a:rPr lang="ru-RU" sz="2000" dirty="0" smtClean="0"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b="1" u="sng" dirty="0" smtClean="0">
                <a:latin typeface="+mn-lt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+mn-lt"/>
                <a:cs typeface="Times New Roman" pitchFamily="18" charset="0"/>
              </a:rPr>
            </a:br>
            <a:r>
              <a:rPr lang="ru-RU" sz="2000" b="1" u="sng" dirty="0" smtClean="0">
                <a:latin typeface="+mn-lt"/>
                <a:cs typeface="Times New Roman" pitchFamily="18" charset="0"/>
              </a:rPr>
              <a:t>Воспитательные задачи:</a:t>
            </a:r>
            <a:r>
              <a:rPr lang="ru-RU" sz="2000" dirty="0" smtClean="0"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- создание условий, благоприятных для укрепления физического и нравственно-психического здоровья детей;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- формирование нравственной и эстетической культуры;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 - воспитание у детей общечеловеческих норм морали ;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 - формирование  активной жизненной позиции.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4704" y="540000"/>
            <a:ext cx="5472608" cy="81349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Ресурсное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обеспечение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Владею современными методами психолого-педагогической диагностики и применяю их в практической деятельности в  работе с воспитанниками учреждения.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Учитывая психологические и возрастные особенности детей, осуществляю оптимальный отбор методов, средств и форм реабилитации несовершеннолетних.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В реабилитационной воспитательной деятельности использую современные методики и педагогические технологии: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 - </a:t>
            </a:r>
            <a:r>
              <a:rPr lang="ru-RU" sz="1800" b="1" dirty="0" err="1" smtClean="0">
                <a:latin typeface="+mn-lt"/>
                <a:cs typeface="Times New Roman" pitchFamily="18" charset="0"/>
              </a:rPr>
              <a:t>здоровьесберегающие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педагогические технологии;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 -технология личностно-ориентированного взаимодействия педагога с детьми;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 - информационно-коммуникативные технологии;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 -проектная технология.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88" y="3491880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+mn-lt"/>
                <a:ea typeface="+mj-ea"/>
                <a:cs typeface="+mj-cs"/>
              </a:rPr>
              <a:t>САМОАНАЛИЗ ПРОФЕССИОНАЛЬНОЙ 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366184"/>
            <a:ext cx="5400600" cy="8238264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latin typeface="+mn-lt"/>
              </a:rPr>
              <a:t>Современные условия накладывают серьезный отпечаток на здоровье человека, особенно это сказывается в детском и подростковом возрасте. В результате ухудшения социально-экономических и экологических условий за последние десятилетия в стране произошли неблагоприятные перемены в состоянии здоровья детского населения: увеличение количества детей с нарушением физического развития, прогрессирующий рост распространенности хронических патологий, повышение эпидемической заболеваемости. Эти же тенденции, но в большей степени и с определенными особенностями, имеют место среди воспитанников реабилитационных центров, школ-интернатов и детских домов.</a:t>
            </a:r>
            <a:br>
              <a:rPr lang="ru-RU" sz="1700" b="1" dirty="0" smtClean="0">
                <a:latin typeface="+mn-lt"/>
              </a:rPr>
            </a:br>
            <a:r>
              <a:rPr lang="ru-RU" sz="1700" b="1" dirty="0" smtClean="0">
                <a:latin typeface="+mn-lt"/>
              </a:rPr>
              <a:t>Многие  воспитанники являются сиротами или воспитывались в неблагополучных семьях. Неблагоприятные социальные условия, наряду с плохой наследственностью, вызывают задержку физического развития, </a:t>
            </a:r>
            <a:r>
              <a:rPr lang="ru-RU" sz="1700" b="1" dirty="0" err="1" smtClean="0">
                <a:latin typeface="+mn-lt"/>
              </a:rPr>
              <a:t>депривационные</a:t>
            </a:r>
            <a:r>
              <a:rPr lang="ru-RU" sz="1700" b="1" dirty="0" smtClean="0">
                <a:latin typeface="+mn-lt"/>
              </a:rPr>
              <a:t> состояния, </a:t>
            </a:r>
            <a:r>
              <a:rPr lang="ru-RU" sz="1700" b="1" dirty="0" err="1" smtClean="0">
                <a:latin typeface="+mn-lt"/>
              </a:rPr>
              <a:t>психоэмоциональную</a:t>
            </a:r>
            <a:r>
              <a:rPr lang="ru-RU" sz="1700" b="1" dirty="0" smtClean="0">
                <a:latin typeface="+mn-lt"/>
              </a:rPr>
              <a:t> неустойчивость, хронические заболевания. Кроме того, современная жизнь создает повышенный риск социально обусловленных заболеваний: проблема </a:t>
            </a:r>
            <a:r>
              <a:rPr lang="ru-RU" sz="1700" b="1" dirty="0" err="1" smtClean="0">
                <a:latin typeface="+mn-lt"/>
              </a:rPr>
              <a:t>наркозависимости</a:t>
            </a:r>
            <a:r>
              <a:rPr lang="ru-RU" sz="1700" b="1" dirty="0" smtClean="0">
                <a:latin typeface="+mn-lt"/>
              </a:rPr>
              <a:t>, венерических болезней, туберкулеза, ВИЧ-инфицирования смещается в более ранние возрастные периоды и нарастает быстрыми темпами. </a:t>
            </a:r>
            <a:endParaRPr lang="ru-RU" sz="17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539552"/>
            <a:ext cx="5328592" cy="8136904"/>
          </a:xfrm>
        </p:spPr>
        <p:txBody>
          <a:bodyPr>
            <a:noAutofit/>
          </a:bodyPr>
          <a:lstStyle/>
          <a:p>
            <a:pPr rtl="1"/>
            <a:r>
              <a:rPr lang="ru-RU" sz="1700" b="1" dirty="0">
                <a:latin typeface="+mn-lt"/>
              </a:rPr>
              <a:t>Проведенные исследования показали неутешительные   результаты: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среди 35 воспитанников в возрасте 9 – 16 лет, поступивших в учреждение, более чем у половины (62%) отсутствуют или не полностью сформированы потребности к соблюдению правил личной гигиены, физической активности, рациональному питанию, отказу от вредных привычек, созданию, укреплению и сохранению своего здоровья. Поэтому, каждый ребенок за время пребывания в нашем учреждении должен получить знания, которые будут востребованы им в дальнейшей жизни, включая знания о сохранении и укреплении собственного здоровья.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В связи с этим, была разработана и рецензирована авторская программа по </a:t>
            </a:r>
            <a:r>
              <a:rPr lang="ru-RU" sz="1700" b="1" dirty="0" err="1">
                <a:latin typeface="+mn-lt"/>
              </a:rPr>
              <a:t>здоровьесбережению</a:t>
            </a:r>
            <a:r>
              <a:rPr lang="ru-RU" sz="1700" b="1" dirty="0">
                <a:latin typeface="+mn-lt"/>
              </a:rPr>
              <a:t>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        «Планета здоровья».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Цель программы:  сохранение, улучшение и укрепление состояния здоровья детей и подростков.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  Данная программа состоит из четырех блоков: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1. «Гигиена – залог здоровья и предупреждения инфекционных заболеваний».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2. «Здоровье и окружающая среда».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3. «Профилактика вредных привычек».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4. «Нравственно-половое воспитание. Профилактика венерических заболеваний и </a:t>
            </a:r>
            <a:r>
              <a:rPr lang="ru-RU" sz="1700" b="1" dirty="0" err="1">
                <a:latin typeface="+mn-lt"/>
              </a:rPr>
              <a:t>СПИДа</a:t>
            </a:r>
            <a:r>
              <a:rPr lang="ru-RU" sz="1700" b="1" dirty="0">
                <a:latin typeface="+mn-lt"/>
              </a:rPr>
              <a:t>».</a:t>
            </a:r>
            <a:br>
              <a:rPr lang="ru-RU" sz="1700" b="1" dirty="0">
                <a:latin typeface="+mn-lt"/>
              </a:rPr>
            </a:br>
            <a:endParaRPr lang="ru-RU" sz="1700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2696" y="827584"/>
            <a:ext cx="5688632" cy="7848872"/>
          </a:xfrm>
        </p:spPr>
        <p:txBody>
          <a:bodyPr>
            <a:noAutofit/>
          </a:bodyPr>
          <a:lstStyle/>
          <a:p>
            <a:pPr rtl="1">
              <a:buFont typeface="Arial" pitchFamily="34" charset="0"/>
              <a:buChar char="•"/>
            </a:pPr>
            <a:r>
              <a:rPr lang="ru-RU" sz="1700" b="1" dirty="0">
                <a:latin typeface="+mn-lt"/>
              </a:rPr>
              <a:t>В рамках реализации данной программы постоянно проводятся открытые и тематические мероприятия: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Игровой тренинг «Иллюзии»;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Спортивное мероприятие «Быстрее, выше, сильнее»;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Тематическое занятие «Безопасное поведение на дорогах»;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Эстафета «Остров сокровищ»;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Конкурсная программа «Осенний калейдоскоп»;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Диспут «Курить или жить»;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Круглый стол «Привычка – вторая натура»; 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- Праздник «День Здоровья».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Диагностика  результатов выявила следующие положительные показатели, что говорит об успешности реализации данной программы: значительное повышение уровня самооценки воспитанников о влиянии факторов риска на ухудшение здоровья, возросшую потребность в ведении здорового образа жизни (43% на начало и 91% на конец реабилитационного процесса); увеличение числа воспитанников, владеющих навыками поведения в ситуациях, представляющих опасность в природе, обществе, домашних условиях (23% на начало и 95 % на конец); возросший уровень понимания воспитанниками вреда </a:t>
            </a:r>
            <a:r>
              <a:rPr lang="ru-RU" sz="1700" b="1" dirty="0" err="1">
                <a:latin typeface="+mn-lt"/>
              </a:rPr>
              <a:t>табакокурения</a:t>
            </a:r>
            <a:r>
              <a:rPr lang="ru-RU" sz="1700" b="1" dirty="0">
                <a:latin typeface="+mn-lt"/>
              </a:rPr>
              <a:t>, повышение уровня  самосознания, самодисциплины, способности сделать правильный выбор (56% на начало и 93 % на конец); возросший уровень </a:t>
            </a:r>
            <a:r>
              <a:rPr lang="ru-RU" sz="1700" b="1" dirty="0" err="1">
                <a:latin typeface="+mn-lt"/>
              </a:rPr>
              <a:t>сформированности</a:t>
            </a:r>
            <a:r>
              <a:rPr lang="ru-RU" sz="1700" b="1" dirty="0">
                <a:latin typeface="+mn-lt"/>
              </a:rPr>
              <a:t> представлений о будущей семейной жизни воспитанников,  возросшая сексуальная грамотность (23% на начало и 97% на конец).</a:t>
            </a:r>
            <a:br>
              <a:rPr lang="ru-RU" sz="1700" b="1" dirty="0">
                <a:latin typeface="+mn-lt"/>
              </a:rPr>
            </a:br>
            <a:endParaRPr lang="ru-RU" sz="17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</TotalTime>
  <Words>580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Общие сведения В 1999 году  окончила  Омский государственный педагогический университет по специальности  "Учитель физики»  Общий трудовой стаж  работы  –   16 лет Педагогический стаж – 12 лет Стаж работы в казенном учреждении Омской  области  «Социально-реабилитационный центр  для несовершеннолетних «Гармония» -   2 года 10 месяцев.   </vt:lpstr>
      <vt:lpstr>  Повышение квалификации:   в БОУ ДПО «Институт развития образования Омской области» по теме  «Проектирование образовательного процесса  по физике и информатике при переходе на ФГОС» Удостоверение от 18.02.2011 г.      </vt:lpstr>
      <vt:lpstr>Профессиональная деятельность  Целью моей работы является:  воспитание и развитие свободной, талантливой, физически здоровой личности, обладающей чувством собственного достоинства, с  развитой интеллектуальной, коммуникативной и правовой культурой, готовой к созидательной трудовой деятельности и  нравственному поведению, ориентированной на творчество,  самопознание и самовоспитание.  Воспитательные задачи:  - создание условий, благоприятных для укрепления физического и нравственно-психического здоровья детей; - формирование нравственной и эстетической культуры;  - воспитание у детей общечеловеческих норм морали ;  - формирование  активной жизненной позиции.</vt:lpstr>
      <vt:lpstr>Ресурсное  обеспечение  Владею современными методами психолого-педагогической диагностики и применяю их в практической деятельности в  работе с воспитанниками учреждения. Учитывая психологические и возрастные особенности детей, осуществляю оптимальный отбор методов, средств и форм реабилитации несовершеннолетних. В реабилитационной воспитательной деятельности использую современные методики и педагогические технологии:  - здоровьесберегающие педагогические технологии;  -технология личностно-ориентированного взаимодействия педагога с детьми;  - информационно-коммуникативные технологии;  -проектная технология.  </vt:lpstr>
      <vt:lpstr>Презентация PowerPoint</vt:lpstr>
      <vt:lpstr>Современные условия накладывают серьезный отпечаток на здоровье человека, особенно это сказывается в детском и подростковом возрасте. В результате ухудшения социально-экономических и экологических условий за последние десятилетия в стране произошли неблагоприятные перемены в состоянии здоровья детского населения: увеличение количества детей с нарушением физического развития, прогрессирующий рост распространенности хронических патологий, повышение эпидемической заболеваемости. Эти же тенденции, но в большей степени и с определенными особенностями, имеют место среди воспитанников реабилитационных центров, школ-интернатов и детских домов. Многие  воспитанники являются сиротами или воспитывались в неблагополучных семьях. Неблагоприятные социальные условия, наряду с плохой наследственностью, вызывают задержку физического развития, депривационные состояния, психоэмоциональную неустойчивость, хронические заболевания. Кроме того, современная жизнь создает повышенный риск социально обусловленных заболеваний: проблема наркозависимости, венерических болезней, туберкулеза, ВИЧ-инфицирования смещается в более ранние возрастные периоды и нарастает быстрыми темпами. </vt:lpstr>
      <vt:lpstr>Проведенные исследования показали неутешительные   результаты:  среди 35 воспитанников в возрасте 9 – 16 лет, поступивших в учреждение, более чем у половины (62%) отсутствуют или не полностью сформированы потребности к соблюдению правил личной гигиены, физической активности, рациональному питанию, отказу от вредных привычек, созданию, укреплению и сохранению своего здоровья. Поэтому, каждый ребенок за время пребывания в нашем учреждении должен получить знания, которые будут востребованы им в дальнейшей жизни, включая знания о сохранении и укреплении собственного здоровья.  В связи с этим, была разработана и рецензирована авторская программа по здоровьесбережению          «Планета здоровья».  Цель программы:  сохранение, улучшение и укрепление состояния здоровья детей и подростков.   Данная программа состоит из четырех блоков: 1. «Гигиена – залог здоровья и предупреждения инфекционных заболеваний».  2. «Здоровье и окружающая среда». 3. «Профилактика вредных привычек». 4. «Нравственно-половое воспитание. Профилактика венерических заболеваний и СПИДа». </vt:lpstr>
      <vt:lpstr>В рамках реализации данной программы постоянно проводятся открытые и тематические мероприятия: - Игровой тренинг «Иллюзии»; - Спортивное мероприятие «Быстрее, выше, сильнее»; - Тематическое занятие «Безопасное поведение на дорогах»; - Эстафета «Остров сокровищ»; - Конкурсная программа «Осенний калейдоскоп»; - Диспут «Курить или жить»; - Круглый стол «Привычка – вторая натура»;  - Праздник «День Здоровья». Диагностика  результатов выявила следующие положительные показатели, что говорит об успешности реализации данной программы: значительное повышение уровня самооценки воспитанников о влиянии факторов риска на ухудшение здоровья, возросшую потребность в ведении здорового образа жизни (43% на начало и 91% на конец реабилитационного процесса); увеличение числа воспитанников, владеющих навыками поведения в ситуациях, представляющих опасность в природе, обществе, домашних условиях (23% на начало и 95 % на конец); возросший уровень понимания воспитанниками вреда табакокурения, повышение уровня  самосознания, самодисциплины, способности сделать правильный выбор (56% на начало и 93 % на конец); возросший уровень сформированности представлений о будущей семейной жизни воспитанников,  возросшая сексуальная грамотность (23% на начало и 97% на конец). </vt:lpstr>
      <vt:lpstr>   Диагностика  уровня самооценки воспитанников   о влиянии факторов риска  на ухудшение здоровья                                  (методика Н.К.Смирнова) </vt:lpstr>
      <vt:lpstr>   Диагностика  представлений воспитанников о поведении в ситуациях,, представляющих опасность (методика С.В.Потапова) </vt:lpstr>
      <vt:lpstr>   Диагностика  уровня понимания воспитанниками   вреда табакокурения                                      (методика А.А.Александрова, В.Ю.Александровой) </vt:lpstr>
      <vt:lpstr>   Диагностика  уровня сформированности представлений о  будущей семейной жизни                                        (методика А.К.Прутченкова) </vt:lpstr>
      <vt:lpstr>Презентация PowerPoint</vt:lpstr>
      <vt:lpstr>Презентация PowerPoint</vt:lpstr>
      <vt:lpstr>  Диагностика  уровня развития коммуникативных качеств, развития навыков общения (методика В.В. Синявского,  В.А. Федорошина) </vt:lpstr>
      <vt:lpstr>  Диагностика   уровня сформированности  нравственных и патриотических качеств  (методика  Н.П. Капустина) </vt:lpstr>
      <vt:lpstr>  Диагностика  уровня  развития  творческих способностей  (методика Г.Г.Григорьевой )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профессиональной деятельности</dc:title>
  <dc:creator>Ольга</dc:creator>
  <cp:lastModifiedBy>Ольга</cp:lastModifiedBy>
  <cp:revision>343</cp:revision>
  <dcterms:created xsi:type="dcterms:W3CDTF">2013-01-26T16:27:26Z</dcterms:created>
  <dcterms:modified xsi:type="dcterms:W3CDTF">2014-08-23T06:17:38Z</dcterms:modified>
</cp:coreProperties>
</file>