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5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72790-8A7E-4EDC-BD92-396F67246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6D65A-94A6-4CFA-A54F-278E5DE2F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37CA8-6862-4BA9-879E-9AD806091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BF655-B338-493D-9269-20CA97B22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5BAD1-0692-40DB-804A-C32E63FA7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2439F-B336-4922-8D0C-0C27C1D77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FE62-147D-41A3-9C69-1204B66A5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73339-009F-4AA6-9534-A5FDBE0A7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A2B93-5D1D-4025-8BA7-7EB8731F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F00D7-D100-4EB7-8438-3EF6C1706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5FA73-66FC-46B6-B3C8-FF7F17761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A2327F-4B05-4984-BE99-725D1E712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ЦЕЛЕПОЛАГАНИЕ</a:t>
            </a:r>
            <a:endParaRPr lang="ru-RU" b="1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b="1" i="1" dirty="0" smtClean="0"/>
              <a:t>Только когда мы приходим к цели,</a:t>
            </a:r>
          </a:p>
          <a:p>
            <a:pPr algn="r">
              <a:buNone/>
            </a:pPr>
            <a:r>
              <a:rPr lang="ru-RU" b="1" i="1" dirty="0" smtClean="0"/>
              <a:t>мы решаем, что путь был верен. </a:t>
            </a:r>
          </a:p>
          <a:p>
            <a:pPr algn="r">
              <a:buNone/>
            </a:pPr>
            <a:r>
              <a:rPr lang="ru-RU" b="1" i="1" dirty="0" smtClean="0"/>
              <a:t>Поль </a:t>
            </a:r>
            <a:r>
              <a:rPr lang="ru-RU" b="1" i="1" dirty="0" err="1" smtClean="0"/>
              <a:t>Валери</a:t>
            </a:r>
            <a:r>
              <a:rPr lang="ru-RU" b="1" i="1" dirty="0" smtClean="0"/>
              <a:t>   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565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6</a:t>
            </a:r>
            <a:r>
              <a:rPr lang="ru-RU" b="1" dirty="0" smtClean="0"/>
              <a:t> урок: </a:t>
            </a:r>
            <a:r>
              <a:rPr lang="ru-RU" dirty="0" smtClean="0"/>
              <a:t>познакомиться с теоремой Виета</a:t>
            </a:r>
            <a:r>
              <a:rPr lang="ru-RU" b="1" dirty="0" smtClean="0"/>
              <a:t> </a:t>
            </a:r>
            <a:r>
              <a:rPr lang="ru-RU" dirty="0" smtClean="0"/>
              <a:t>и обратной теоремой и учиться ее применять;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7</a:t>
            </a:r>
            <a:r>
              <a:rPr lang="ru-RU" b="1" dirty="0" smtClean="0"/>
              <a:t> урок: </a:t>
            </a:r>
            <a:r>
              <a:rPr lang="ru-RU" dirty="0" smtClean="0"/>
              <a:t>научиться</a:t>
            </a:r>
            <a:r>
              <a:rPr lang="ru-RU" b="1" dirty="0" smtClean="0"/>
              <a:t> </a:t>
            </a:r>
            <a:r>
              <a:rPr lang="ru-RU" dirty="0" smtClean="0"/>
              <a:t>применять теорему Виета и теорему, обратную ей в измененной ситуации;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8 урок: </a:t>
            </a:r>
            <a:r>
              <a:rPr lang="ru-RU" dirty="0" smtClean="0"/>
              <a:t>повторить и обобщить приемы и методы решения квадратных уравнений;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57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9 урок: </a:t>
            </a:r>
            <a:r>
              <a:rPr lang="ru-RU" dirty="0" smtClean="0"/>
              <a:t>проверить уровень приобретенных знаний по теме: «Квадратные уравнения»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10 урок</a:t>
            </a:r>
            <a:r>
              <a:rPr lang="ru-RU" dirty="0" smtClean="0"/>
              <a:t>: проанализировать результаты контрольной работы и провести коррекцию умений и навыков.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6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539750" y="836613"/>
            <a:ext cx="80645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/>
              <a:t>И</a:t>
            </a:r>
            <a:r>
              <a:rPr lang="ru-RU" sz="2400" dirty="0" smtClean="0"/>
              <a:t>сточник </a:t>
            </a:r>
            <a:r>
              <a:rPr lang="ru-RU" sz="2400" dirty="0"/>
              <a:t>шаблона: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b="1" i="1" dirty="0" err="1"/>
              <a:t>Ранько</a:t>
            </a:r>
            <a:r>
              <a:rPr lang="ru-RU" sz="2400" b="1" i="1" dirty="0"/>
              <a:t> Елена Алексеевна </a:t>
            </a:r>
          </a:p>
          <a:p>
            <a:pPr algn="ctr"/>
            <a:r>
              <a:rPr lang="ru-RU" sz="2400" b="1" i="1" dirty="0"/>
              <a:t>учитель начальных классов  </a:t>
            </a:r>
          </a:p>
          <a:p>
            <a:pPr algn="ctr"/>
            <a:r>
              <a:rPr lang="ru-RU" sz="2400" b="1" i="1" dirty="0"/>
              <a:t>МАОУ лицей №21  </a:t>
            </a:r>
          </a:p>
          <a:p>
            <a:pPr algn="ctr"/>
            <a:r>
              <a:rPr lang="ru-RU" sz="2400" b="1" i="1" dirty="0"/>
              <a:t>г. Иваново</a:t>
            </a:r>
          </a:p>
          <a:p>
            <a:pPr algn="ctr"/>
            <a:endParaRPr lang="ru-RU" sz="2400" b="1" i="1" dirty="0"/>
          </a:p>
          <a:p>
            <a:pPr algn="ctr"/>
            <a:r>
              <a:rPr lang="ru-RU" sz="2400" b="1" i="1" dirty="0"/>
              <a:t>Сайт: </a:t>
            </a:r>
            <a:r>
              <a:rPr lang="ru-RU" sz="2400" b="1" i="1" dirty="0">
                <a:hlinkClick r:id="rId2"/>
              </a:rPr>
              <a:t>http://pedsovet.su/</a:t>
            </a:r>
            <a:r>
              <a:rPr lang="ru-RU" sz="2400" b="1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sz="4000" b="1" dirty="0" smtClean="0"/>
              <a:t>При реализации ФГОС учителю важно понять, какие требования предъявляют к результатам основной образовательной программы. Формулировка целей изменилась мало. Они представлены в виде личностных, </a:t>
            </a:r>
            <a:r>
              <a:rPr lang="ru-RU" sz="4000" b="1" dirty="0" err="1" smtClean="0"/>
              <a:t>метапредметных</a:t>
            </a:r>
            <a:r>
              <a:rPr lang="ru-RU" sz="4000" b="1" dirty="0" smtClean="0"/>
              <a:t> и предметных результатов.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ru-RU" sz="4000" b="1" dirty="0" err="1" smtClean="0"/>
              <a:t>Целеполагание</a:t>
            </a:r>
            <a:r>
              <a:rPr lang="ru-RU" sz="4000" b="1" dirty="0" smtClean="0"/>
              <a:t> в образовании – </a:t>
            </a:r>
            <a:r>
              <a:rPr lang="ru-RU" sz="4000" dirty="0" smtClean="0"/>
              <a:t>это процесс установления и формирования учениками и учителем главных целей обучения на определенном этапе.</a:t>
            </a:r>
            <a:br>
              <a:rPr lang="ru-RU" sz="4000" dirty="0" smtClean="0"/>
            </a:br>
            <a:r>
              <a:rPr lang="ru-RU" sz="4000" b="1" dirty="0" err="1" smtClean="0"/>
              <a:t>Целеполагание</a:t>
            </a:r>
            <a:r>
              <a:rPr lang="ru-RU" sz="4000" b="1" dirty="0" smtClean="0"/>
              <a:t> – </a:t>
            </a:r>
            <a:r>
              <a:rPr lang="ru-RU" sz="4000" dirty="0" smtClean="0"/>
              <a:t>основа целесообразной деятельности как учителя, так и ученика.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4000" b="1" dirty="0" smtClean="0"/>
              <a:t>ВИДЫ ЦЕЛЕЙ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/>
          <a:lstStyle/>
          <a:p>
            <a:r>
              <a:rPr lang="ru-RU" sz="2800" b="1" dirty="0" smtClean="0"/>
              <a:t>Оперативные цели </a:t>
            </a:r>
            <a:r>
              <a:rPr lang="ru-RU" sz="2800" dirty="0" smtClean="0"/>
              <a:t>– реализуются на каждом уроке;</a:t>
            </a:r>
          </a:p>
          <a:p>
            <a:r>
              <a:rPr lang="ru-RU" sz="2800" b="1" dirty="0" smtClean="0"/>
              <a:t>Тактические цели </a:t>
            </a:r>
            <a:r>
              <a:rPr lang="ru-RU" sz="2800" dirty="0" smtClean="0"/>
              <a:t>– реализуются при изучении каждой темы;</a:t>
            </a:r>
          </a:p>
          <a:p>
            <a:r>
              <a:rPr lang="ru-RU" sz="2800" b="1" dirty="0" smtClean="0"/>
              <a:t>Промежуточные цели </a:t>
            </a:r>
            <a:r>
              <a:rPr lang="ru-RU" sz="2800" dirty="0" smtClean="0"/>
              <a:t>– обеспечивают  целостное изучение учебного материала;</a:t>
            </a:r>
          </a:p>
          <a:p>
            <a:r>
              <a:rPr lang="ru-RU" sz="2800" b="1" dirty="0" smtClean="0"/>
              <a:t>Стратегические цели </a:t>
            </a:r>
            <a:r>
              <a:rPr lang="ru-RU" sz="2800" dirty="0" smtClean="0"/>
              <a:t>– направляют педагогическую деятельность в течении всего учебного года;</a:t>
            </a:r>
          </a:p>
          <a:p>
            <a:r>
              <a:rPr lang="ru-RU" sz="2800" b="1" dirty="0" smtClean="0"/>
              <a:t>Фундаментальные цели</a:t>
            </a:r>
            <a:r>
              <a:rPr lang="ru-RU" sz="2800" dirty="0" smtClean="0"/>
              <a:t> – определяют формирующую  эффективность учебного процесса в течении всех лет обучения.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Классификация целей по различным основаниям: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По времени:</a:t>
            </a:r>
            <a:r>
              <a:rPr lang="ru-RU" sz="2800" dirty="0" smtClean="0"/>
              <a:t> </a:t>
            </a:r>
            <a:r>
              <a:rPr lang="ru-RU" sz="2800" dirty="0" err="1" smtClean="0"/>
              <a:t>долгловременные</a:t>
            </a:r>
            <a:r>
              <a:rPr lang="ru-RU" sz="2800" dirty="0" smtClean="0"/>
              <a:t>, кратковременные, среднесрочные;</a:t>
            </a:r>
          </a:p>
          <a:p>
            <a:r>
              <a:rPr lang="ru-RU" sz="2800" b="1" dirty="0" smtClean="0"/>
              <a:t>По приоритету: </a:t>
            </a:r>
            <a:r>
              <a:rPr lang="ru-RU" sz="2800" dirty="0" smtClean="0"/>
              <a:t>главные,</a:t>
            </a:r>
            <a:r>
              <a:rPr lang="en-US" sz="2800" dirty="0" smtClean="0"/>
              <a:t>  </a:t>
            </a:r>
            <a:r>
              <a:rPr lang="ru-RU" sz="2800" dirty="0" smtClean="0"/>
              <a:t>второстепенные;</a:t>
            </a:r>
          </a:p>
          <a:p>
            <a:r>
              <a:rPr lang="ru-RU" sz="2800" b="1" dirty="0" smtClean="0"/>
              <a:t>По субъекту цели: </a:t>
            </a:r>
            <a:r>
              <a:rPr lang="ru-RU" sz="2800" dirty="0" smtClean="0"/>
              <a:t>личностные, коллективные, общечеловеческие;</a:t>
            </a:r>
          </a:p>
          <a:p>
            <a:r>
              <a:rPr lang="ru-RU" sz="2800" b="1" dirty="0" smtClean="0"/>
              <a:t>По объекту: </a:t>
            </a:r>
            <a:r>
              <a:rPr lang="ru-RU" sz="2800" dirty="0" smtClean="0"/>
              <a:t>образовательные, воспитательные, развивающие.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(цель должна быть):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Актуальной</a:t>
            </a:r>
            <a:r>
              <a:rPr lang="ru-RU" dirty="0" smtClean="0"/>
              <a:t> – соответствовать современным требованиям общества к подготовке выпускника школы;</a:t>
            </a:r>
          </a:p>
          <a:p>
            <a:r>
              <a:rPr lang="ru-RU" b="1" dirty="0" smtClean="0"/>
              <a:t>Конкретной – </a:t>
            </a:r>
            <a:r>
              <a:rPr lang="ru-RU" dirty="0" smtClean="0"/>
              <a:t>направленной на достижение конкретного результата;</a:t>
            </a:r>
          </a:p>
          <a:p>
            <a:r>
              <a:rPr lang="ru-RU" b="1" dirty="0" err="1" smtClean="0"/>
              <a:t>Диагностичной</a:t>
            </a:r>
            <a:r>
              <a:rPr lang="ru-RU" b="1" dirty="0" smtClean="0"/>
              <a:t> – </a:t>
            </a:r>
            <a:r>
              <a:rPr lang="ru-RU" dirty="0" smtClean="0"/>
              <a:t>четкое описание результата, которого хотим достичь;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b="1" dirty="0" smtClean="0"/>
              <a:t>Технологичной – </a:t>
            </a:r>
            <a:r>
              <a:rPr lang="ru-RU" dirty="0" smtClean="0"/>
              <a:t>определять конкретные действия;</a:t>
            </a:r>
          </a:p>
          <a:p>
            <a:r>
              <a:rPr lang="ru-RU" b="1" dirty="0" smtClean="0"/>
              <a:t>Достижимой – </a:t>
            </a:r>
            <a:r>
              <a:rPr lang="ru-RU" dirty="0" smtClean="0"/>
              <a:t>можно достичь, хотя бы с малой вероятностью;</a:t>
            </a:r>
          </a:p>
          <a:p>
            <a:r>
              <a:rPr lang="ru-RU" b="1" dirty="0" smtClean="0"/>
              <a:t>Осознанной </a:t>
            </a:r>
            <a:r>
              <a:rPr lang="ru-RU" dirty="0" smtClean="0"/>
              <a:t>всеми субъектами образовательного процесса;</a:t>
            </a:r>
          </a:p>
          <a:p>
            <a:r>
              <a:rPr lang="ru-RU" b="1" dirty="0" smtClean="0"/>
              <a:t>Побудительной</a:t>
            </a:r>
            <a:r>
              <a:rPr lang="ru-RU" dirty="0" smtClean="0"/>
              <a:t> – побуждать к действию.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Пример постановки целей к теме: «Квадратные уравнения»(</a:t>
            </a:r>
            <a:r>
              <a:rPr lang="ru-RU" sz="3600" b="1" dirty="0" smtClean="0"/>
              <a:t>10 часов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Тактическая цель</a:t>
            </a:r>
            <a:r>
              <a:rPr lang="ru-RU" dirty="0" smtClean="0"/>
              <a:t>: научиться приемам и методам решения квадратных уравнений.</a:t>
            </a:r>
          </a:p>
          <a:p>
            <a:r>
              <a:rPr lang="ru-RU" b="1" dirty="0" smtClean="0"/>
              <a:t>Оперативная цель: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1урок:</a:t>
            </a:r>
            <a:r>
              <a:rPr lang="ru-RU" dirty="0" smtClean="0"/>
              <a:t> познакомиться с понятием квадратного уравнения, неполного квадратного уравнения  и методами их решения;</a:t>
            </a:r>
          </a:p>
          <a:p>
            <a:pPr marL="0" indent="0">
              <a:buNone/>
            </a:pP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97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2урок: </a:t>
            </a:r>
            <a:r>
              <a:rPr lang="ru-RU" dirty="0" smtClean="0"/>
              <a:t>познакомиться  с формулами нахождения корней квадратного уравнения и учиться ее применять;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3 урок: </a:t>
            </a:r>
            <a:r>
              <a:rPr lang="ru-RU" dirty="0" smtClean="0"/>
              <a:t>научиться применять формулы для нахождения корней квадратного уравнения в измененной ситуации;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4 урок: </a:t>
            </a:r>
            <a:r>
              <a:rPr lang="ru-RU" dirty="0" smtClean="0"/>
              <a:t>научиться решать текстовые задачи с помощью квадратных уравнений;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5урок: </a:t>
            </a:r>
            <a:r>
              <a:rPr lang="ru-RU" dirty="0" smtClean="0"/>
              <a:t>научиться решать задачи с помощью квадратных уравнений из физики, химии.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2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416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ЦЕЛЕПОЛАГАНИЕ</vt:lpstr>
      <vt:lpstr>При реализации ФГОС учителю важно понять, какие требования предъявляют к результатам основной образовательной программы. Формулировка целей изменилась мало. Они представлены в виде личностных, метапредметных и предметных результатов.</vt:lpstr>
      <vt:lpstr>Целеполагание в образовании – это процесс установления и формирования учениками и учителем главных целей обучения на определенном этапе. Целеполагание – основа целесообразной деятельности как учителя, так и ученика.</vt:lpstr>
      <vt:lpstr>ВИДЫ ЦЕЛЕЙ</vt:lpstr>
      <vt:lpstr>Классификация целей по различным основаниям:</vt:lpstr>
      <vt:lpstr>Правила целеполагания (цель должна быть):</vt:lpstr>
      <vt:lpstr>Презентация PowerPoint</vt:lpstr>
      <vt:lpstr>Пример постановки целей к теме: «Квадратные уравнения»(10 часов)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андрей</cp:lastModifiedBy>
  <cp:revision>23</cp:revision>
  <dcterms:created xsi:type="dcterms:W3CDTF">2012-09-18T19:05:21Z</dcterms:created>
  <dcterms:modified xsi:type="dcterms:W3CDTF">2014-06-30T12:17:46Z</dcterms:modified>
</cp:coreProperties>
</file>