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8" r:id="rId2"/>
    <p:sldId id="257" r:id="rId3"/>
    <p:sldId id="259" r:id="rId4"/>
    <p:sldId id="261" r:id="rId5"/>
    <p:sldId id="260" r:id="rId6"/>
    <p:sldId id="263" r:id="rId7"/>
    <p:sldId id="262" r:id="rId8"/>
    <p:sldId id="264" r:id="rId9"/>
    <p:sldId id="265" r:id="rId10"/>
    <p:sldId id="266" r:id="rId11"/>
    <p:sldId id="25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A73AEB9-F7D8-4F05-B07A-A509C334F8A5}" type="datetimeFigureOut">
              <a:rPr lang="ru-RU" smtClean="0"/>
              <a:t>06.11.2013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7004AC0-83C3-4BE2-8304-A742C7036DC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484784"/>
            <a:ext cx="77768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Проблемный семинар </a:t>
            </a:r>
            <a:b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классных руководителей «Организация самоуправления в классе»</a:t>
            </a:r>
          </a:p>
          <a:p>
            <a:pPr algn="ctr"/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директора по ВР  Е.Г. Соломина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9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89844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 построения и развития самоуправления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Педагогическое руководство. Оно обеспечивает развитие детского самоуправления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Выбор содержания, организационной структуры, форм и методов деятельности классного актива.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Широкая гласность и открытость в деятельности органов самоуправления.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Свобода критики и обмена мнениями по любым вопросам школьной жизни.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Систематическая сменяемость членов самоуправления, </a:t>
            </a:r>
            <a:r>
              <a:rPr lang="ru-RU" sz="20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обновляемость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видов деятельности.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Гуманность к каждому отдельному человеку. Приоритетность интересов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182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08720"/>
            <a:ext cx="403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177281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должен способствовать 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естественному  росту ребенка,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условия для развития его индивидуальности, 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организовывать ту воспитательную среду,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которой ребенок может обрести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 и свободу.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Жан-Жак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Руссо</a:t>
            </a:r>
          </a:p>
        </p:txBody>
      </p:sp>
    </p:spTree>
    <p:extLst>
      <p:ext uri="{BB962C8B-B14F-4D97-AF65-F5344CB8AC3E}">
        <p14:creationId xmlns:p14="http://schemas.microsoft.com/office/powerpoint/2010/main" val="201179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Самоуправление</a:t>
            </a:r>
            <a:r>
              <a:rPr lang="ru-RU" alt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управление делами своими собственными силами в какой-нибудь организации, коллективе. Ученическое самоуправление – форма организации жизнедеятельности коллектива учащихся, обеспечивающая развитие их самостоятельности в принятии и реализации решения для достижения общественно значимых целей.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62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724931"/>
            <a:ext cx="81088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Цели самоуправленческой деятельности: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гражданина с демократической культурой высокого уровня, гуманистической направленностью, умеющего действовать в интересах совершенствования своей личности, общества и Отечества.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учащихся готовность совершенствовать свою личность, создавать условия для развития способностей и интересов членов ученического коллектива; обогащать духовный мир, развивать самостоятельное мышление и самосознание;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содружества и сотворчества учащихся и взрослых;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организаторских навыков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успешной социализации ребят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25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340768"/>
            <a:ext cx="669674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 классного руководителя и детей по созданию  самоуправления в классе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4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организационной структуры ученического самоуправления.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рейтинговой системы достижений учащихся в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классе.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последующей коррекцией.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 и их анализ. </a:t>
            </a:r>
            <a:r>
              <a:rPr lang="ru-RU" sz="200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рейтинга, поощрение ребят. </a:t>
            </a:r>
          </a:p>
        </p:txBody>
      </p:sp>
    </p:spTree>
    <p:extLst>
      <p:ext uri="{BB962C8B-B14F-4D97-AF65-F5344CB8AC3E}">
        <p14:creationId xmlns:p14="http://schemas.microsoft.com/office/powerpoint/2010/main" val="104371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докладе Международной комиссии по образованию для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века «Образование: сокрытое сокровище» было сформулировано четыре компетенции, «четыре столпа», на которых основывается образование: 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познавать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жить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жить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самоуправления в классе помогает в формировании этих компетенций не только в сфере образования, но и воспитания. </a:t>
            </a:r>
          </a:p>
        </p:txBody>
      </p:sp>
    </p:spTree>
    <p:extLst>
      <p:ext uri="{BB962C8B-B14F-4D97-AF65-F5344CB8AC3E}">
        <p14:creationId xmlns:p14="http://schemas.microsoft.com/office/powerpoint/2010/main" val="25591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692696"/>
            <a:ext cx="40958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ожидаем?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28800"/>
            <a:ext cx="8280920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трудности:</a:t>
            </a:r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активность отдельных учащихся.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Загруженность учащихся в учебном процессе и во внеурочное время (кружковая работа).</a:t>
            </a:r>
          </a:p>
          <a:p>
            <a:pPr>
              <a:lnSpc>
                <a:spcPct val="80000"/>
              </a:lnSpc>
            </a:pPr>
            <a:endParaRPr lang="ru-RU" alt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 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Активная жизненная позиция учащихся класса;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и желание учащихся работать в коллективе.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Усвоение и овладение знаниями и техникой организаторской деятельности.</a:t>
            </a: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творческих и социальных проектов.</a:t>
            </a:r>
            <a:endParaRPr lang="ru-RU" alt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33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94970" y="28070"/>
            <a:ext cx="6732240" cy="680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Схема создания самоуправления в классе (первоначальная)</a:t>
            </a:r>
            <a:endParaRPr kumimoji="0" lang="ru-RU" altLang="ru-RU" sz="2000" b="0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Шаг 1</a:t>
            </a:r>
            <a:endParaRPr kumimoji="0" lang="ru-RU" altLang="ru-RU" b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Отсутствие поручений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плана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жизнедеятельности класса.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2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конфликтов (по поводу дежурства, взаимоотношений между одноклассниками)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 законов, правил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принятия законов.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Классное собрание.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3</a:t>
            </a: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низкой активности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Появление рейтинговой системы.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2080" y="1713975"/>
            <a:ext cx="18473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flipH="1">
            <a:off x="1780146" y="5556793"/>
            <a:ext cx="1" cy="223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745347" y="292494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1807531" y="3709918"/>
            <a:ext cx="1" cy="223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1780147" y="4365104"/>
            <a:ext cx="1" cy="223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745347" y="1602406"/>
            <a:ext cx="1" cy="223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7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07861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 smtClean="0">
                <a:solidFill>
                  <a:srgbClr val="8E736A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2400" b="1" i="1" dirty="0">
                <a:solidFill>
                  <a:srgbClr val="8E736A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организация и </a:t>
            </a:r>
            <a:r>
              <a:rPr lang="ru-RU" sz="2400" b="1" i="1" dirty="0" smtClean="0">
                <a:solidFill>
                  <a:srgbClr val="8E736A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структура самоуправления.</a:t>
            </a:r>
            <a:endParaRPr lang="ru-RU" sz="2400" dirty="0">
              <a:solidFill>
                <a:srgbClr val="8E736A">
                  <a:lumMod val="50000"/>
                </a:srgb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1817" y="1664804"/>
            <a:ext cx="8928992" cy="507656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23600" y="1196752"/>
            <a:ext cx="3296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Общее собрание коллектива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3600" y="2204864"/>
            <a:ext cx="3016552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Постоянные поручения</a:t>
            </a:r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971600" y="4695826"/>
            <a:ext cx="914400" cy="4095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2699792" y="5373216"/>
            <a:ext cx="914400" cy="4095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89113" y="3151131"/>
            <a:ext cx="914400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Совет</a:t>
            </a:r>
            <a:endParaRPr lang="ru-RU" dirty="0"/>
          </a:p>
        </p:txBody>
      </p:sp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4834891" y="5455478"/>
            <a:ext cx="914400" cy="4095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6678666" y="5037245"/>
            <a:ext cx="914400" cy="4095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55676" y="4348161"/>
            <a:ext cx="1636415" cy="44899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 err="1"/>
              <a:t>Микрогруппы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4431876" y="2780928"/>
            <a:ext cx="0" cy="32490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473883" y="3933056"/>
            <a:ext cx="0" cy="415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051720" y="4695826"/>
            <a:ext cx="1562472" cy="204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3" idx="1"/>
          </p:cNvCxnSpPr>
          <p:nvPr/>
        </p:nvCxnSpPr>
        <p:spPr>
          <a:xfrm>
            <a:off x="5292091" y="4695826"/>
            <a:ext cx="1520486" cy="401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3614192" y="4900613"/>
            <a:ext cx="474921" cy="472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644008" y="4896526"/>
            <a:ext cx="504056" cy="4766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3614191" y="6093296"/>
            <a:ext cx="2135099" cy="5040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Временные поручения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318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54225"/>
            <a:ext cx="73448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важным моментом сплочения коллектива, стимулирования общественно-полезной деятельности является летопись (или портфолио) класса, которая включает следующие разделы:</a:t>
            </a:r>
            <a:endParaRPr lang="ru-RU" sz="2400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 классе,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актива,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протоколы решения собраний,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на триместр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класса (грамоты, благодарности),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текущих дел с использованием фотоматериалов.</a:t>
            </a: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Возможно проводить конкурс на  лучшую летопись класса</a:t>
            </a:r>
          </a:p>
        </p:txBody>
      </p:sp>
    </p:spTree>
    <p:extLst>
      <p:ext uri="{BB962C8B-B14F-4D97-AF65-F5344CB8AC3E}">
        <p14:creationId xmlns:p14="http://schemas.microsoft.com/office/powerpoint/2010/main" val="161135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74</TotalTime>
  <Words>497</Words>
  <Application>Microsoft Office PowerPoint</Application>
  <PresentationFormat>Экран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Геннадий</dc:creator>
  <cp:lastModifiedBy>Геннадий</cp:lastModifiedBy>
  <cp:revision>8</cp:revision>
  <dcterms:created xsi:type="dcterms:W3CDTF">2013-11-06T19:16:48Z</dcterms:created>
  <dcterms:modified xsi:type="dcterms:W3CDTF">2013-11-06T20:31:17Z</dcterms:modified>
</cp:coreProperties>
</file>