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53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4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F72DDA1C-549C-4335-9531-9FE1E981891E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42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D52CDE5-28B8-40D2-8299-95318D8CA8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52;&#1086;&#1080;%20&#1076;&#1086;&#1082;&#1091;&#1084;&#1077;&#1085;&#1090;&#1099;\&#1052;&#1086;&#1103;%20&#1084;&#1091;&#1079;&#1099;&#1082;&#1072;\&#1050;&#1083;&#1072;&#1089;&#1089;&#1080;&#1095;&#1077;&#1089;&#1082;&#1072;&#1103;%20&#1084;&#1091;&#1079;&#1099;&#1082;&#1072;\&#1041;&#1086;&#1088;&#1086;&#1076;&#1080;&#1085;\&#1052;&#1091;&#1079;&#1099;&#1082;&#1072;&#1083;&#1100;&#1085;&#1072;&#1103;%20&#1082;&#1072;&#1088;&#1090;&#1080;&#1085;&#1072;%20&#1042;%20&#1089;&#1088;&#1077;&#1076;&#1085;&#1077;&#1081;%20&#1040;&#1079;&#1080;&#1080;.mp3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2;&#1086;&#1080;%20&#1076;&#1086;&#1082;&#1091;&#1084;&#1077;&#1085;&#1090;&#1099;\&#1052;&#1086;&#1103;%20&#1084;&#1091;&#1079;&#1099;&#1082;&#1072;\&#1050;&#1083;&#1072;&#1089;&#1089;&#1080;&#1095;&#1077;&#1089;&#1082;&#1072;&#1103;%20&#1084;&#1091;&#1079;&#1099;&#1082;&#1072;\&#1041;&#1086;&#1088;&#1086;&#1076;&#1080;&#1085;\&#1057;&#1080;&#1084;&#1092;&#1086;&#1085;&#1080;&#1103;%20&#8470;%202%20&#1041;&#1086;&#1075;&#1072;&#1090;&#1099;&#1088;&#1089;&#1082;&#1072;&#1103;.mp3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52;&#1086;&#1080;%20&#1076;&#1086;&#1082;&#1091;&#1084;&#1077;&#1085;&#1090;&#1099;\&#1052;&#1086;&#1103;%20&#1084;&#1091;&#1079;&#1099;&#1082;&#1072;\&#1050;&#1083;&#1072;&#1089;&#1089;&#1080;&#1095;&#1077;&#1089;&#1082;&#1072;&#1103;%20&#1084;&#1091;&#1079;&#1099;&#1082;&#1072;\&#1041;&#1086;&#1088;&#1086;&#1076;&#1080;&#1085;\&#1057;&#1080;&#1084;&#1092;&#1086;&#1085;&#1080;&#1103;%20&#8470;%202%20&#1041;&#1086;&#1075;&#1072;&#1090;&#1099;&#1088;&#1089;&#1082;&#1072;&#1103;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2;&#1086;&#1080;%20&#1076;&#1086;&#1082;&#1091;&#1084;&#1077;&#1085;&#1090;&#1099;\&#1052;&#1086;&#1103;%20&#1084;&#1091;&#1079;&#1099;&#1082;&#1072;\&#1050;&#1083;&#1072;&#1089;&#1089;&#1080;&#1095;&#1077;&#1089;&#1082;&#1072;&#1103;%20&#1084;&#1091;&#1079;&#1099;&#1082;&#1072;\&#1041;&#1086;&#1088;&#1086;&#1076;&#1080;&#1085;\008_&#1041;&#1086;&#1088;&#1086;&#1076;&#1080;&#1085;%20-%20''&#1050;&#1085;&#1103;&#1079;&#1100;%20&#1048;&#1075;&#1086;&#1088;&#1100;''%20&#1055;&#1086;&#1083;&#1086;&#1074;&#1077;&#1094;&#1082;&#1080;&#1077;%20&#1055;&#1083;&#1103;&#1089;&#1082;&#1080;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857520"/>
          </a:xfrm>
        </p:spPr>
        <p:txBody>
          <a:bodyPr/>
          <a:lstStyle/>
          <a:p>
            <a:r>
              <a:rPr lang="ru-RU" sz="5400" dirty="0" smtClean="0"/>
              <a:t>Александр Порфирьевич Бородин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/>
          <a:lstStyle/>
          <a:p>
            <a:r>
              <a:rPr lang="ru-RU" sz="4800" dirty="0" smtClean="0"/>
              <a:t>Богатырская тема в творчестве композитора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928934"/>
            <a:ext cx="3243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1833-1887</a:t>
            </a:r>
            <a:endParaRPr lang="ru-RU" sz="5400" b="1" cap="none" spc="50" dirty="0">
              <a:ln w="11430"/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642918"/>
            <a:ext cx="8572560" cy="5929354"/>
          </a:xfrm>
        </p:spPr>
        <p:txBody>
          <a:bodyPr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Обстоятельность Бородина как ученого сказалась и в подходе к композиторскому творчеству. Перечень исторических источников — научных и художественно-литературных, которые он проработал, прежде чем приступил к созданию оперы, говорит о многом. Здесь и различные переводы «Слова о полку Игореве», и все фундаментальные исследования по истории России.</a:t>
            </a:r>
          </a:p>
          <a:p>
            <a:pPr algn="ctr"/>
            <a:r>
              <a:rPr lang="ru-RU" sz="2400" dirty="0" smtClean="0"/>
              <a:t>Работа над оперой помогала переносить огорчения, неудачи. Особенно удручала болезнь жены — астма, из-за которой она не могла жить в Петербурге и полгода обычно проводила у родителей в Москве или Подмосковье. Да и приезды ее в Петербург отнюдь не облегчали жизнь Бородина.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 вытесняет ученого…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59107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Тем не менее, в конце жизни Бородин все больше отдается музыке — композитор постепенно вытесняет в нем ученого. В эти годы была создана симфоническая картина «В Средней Азии», несколько фортепианных пьес и камерных ансамблей. Один из них — Первый струнный квартет — был исполнен зимой 1879 года на концерте Русского музыкального общества.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Pb01097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071678"/>
            <a:ext cx="4082514" cy="454344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Музыкальная картина В средней Аз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714356"/>
            <a:ext cx="958855" cy="95885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7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богатырь…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Слушатели были очарованы русской напевностью, широтой и пластичностью этой музыки.</a:t>
            </a:r>
          </a:p>
          <a:p>
            <a:pPr algn="ctr"/>
            <a:endParaRPr lang="ru-RU" sz="3200" dirty="0"/>
          </a:p>
        </p:txBody>
      </p:sp>
      <p:pic>
        <p:nvPicPr>
          <p:cNvPr id="5" name="Содержимое 4" descr="b_045i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877168"/>
            <a:ext cx="4000528" cy="44522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Всемирная слава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29604" cy="4519634"/>
          </a:xfrm>
        </p:spPr>
        <p:txBody>
          <a:bodyPr/>
          <a:lstStyle/>
          <a:p>
            <a:pPr algn="ctr"/>
            <a:r>
              <a:rPr lang="ru-RU" sz="3600" dirty="0" smtClean="0"/>
              <a:t>Все чаще звучат произведения Бородина — в России и за рубежом; все большую славу русской национальной музыке завоевывают они. И в Европе, и в далекой Америке исполнение бородинской музыки превращалось нередко в подлинный триумф.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А Бородин уже усиленно работал над новой симфонией — Третьей, которая, по его мнению, должна была стать самым ярким, самым значительным его произведением. «Русской» намеревался назвать ее композитор. Отдельные фрагменты из нее он уже проигрывал друзьям, вызывая радость, восхищение и гордость за него. И все же ни опера «Князь Игорь», ни Третья симфония не были завершены. </a:t>
            </a:r>
            <a:r>
              <a:rPr lang="ru-RU" sz="3600" dirty="0">
                <a:solidFill>
                  <a:srgbClr val="00B050"/>
                </a:solidFill>
              </a:rPr>
              <a:t>15 февраля 1887 года </a:t>
            </a:r>
            <a:r>
              <a:rPr lang="ru-RU" sz="3600" dirty="0"/>
              <a:t>Бородин неожиданно скончался.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для проверки: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Подтверждает ли музыкальное звучание название Второй симфонии А.Бородина – « Богатырская»? Попытайтесь обосновать свой ответ.</a:t>
            </a:r>
            <a:endParaRPr lang="ru-RU" dirty="0"/>
          </a:p>
        </p:txBody>
      </p:sp>
      <p:pic>
        <p:nvPicPr>
          <p:cNvPr id="7" name="Симфония № 2 Богатырс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714744" y="4643446"/>
            <a:ext cx="2000264" cy="20002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37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514218">
            <a:off x="357023" y="2373780"/>
            <a:ext cx="816426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</a:t>
            </a:r>
            <a:endParaRPr lang="ru-RU" sz="11500" b="1" cap="none" spc="50" dirty="0">
              <a:ln w="11430"/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Рисунок7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77302"/>
            <a:ext cx="3023366" cy="2980698"/>
          </a:xfrm>
          <a:prstGeom prst="rect">
            <a:avLst/>
          </a:prstGeom>
        </p:spPr>
      </p:pic>
      <p:pic>
        <p:nvPicPr>
          <p:cNvPr id="4" name="Рисунок 3" descr="Рисунок7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23366" cy="298069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7248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600" dirty="0" smtClean="0"/>
              <a:t>Поэтическая душа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48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Александр Бородин </a:t>
            </a:r>
            <a:r>
              <a:rPr lang="ru-RU" sz="1400" dirty="0" smtClean="0"/>
              <a:t>родился 12 ноября 1833 года в Петербурге. Музыкой Саша начал заниматься с восьми лет и вскоре научился играть на флейте, фортепиано, а позднее и на виолончели. Сочинять мальчик начал едва ему исполнилось девять лет.</a:t>
            </a:r>
          </a:p>
          <a:p>
            <a:r>
              <a:rPr lang="ru-RU" sz="1400" dirty="0" smtClean="0"/>
              <a:t>А в 1849 году в одной из петербургских газет появилась статья, где, в частности, говорилось: «Особенного внимания, по нашему мнению, заслуживают сочинения даровитого шестнадцатилетнего композитора Александра Бородина... Мы тем охотнее приветствуем это новое национальное дарование, что поприще композитора начинается не польками и мазурками, а трудом положительным, отличающим в сочинении тонкий эстетический вкус и поэтическую душу».</a:t>
            </a:r>
          </a:p>
          <a:p>
            <a:endParaRPr lang="ru-RU" sz="1400" dirty="0"/>
          </a:p>
        </p:txBody>
      </p:sp>
      <p:pic>
        <p:nvPicPr>
          <p:cNvPr id="5" name="Содержимое 4" descr="b01064i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3" y="2000240"/>
            <a:ext cx="4018323" cy="44720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643998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dirty="0" smtClean="0"/>
              <a:t>Содружество химиков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981200"/>
            <a:ext cx="8501122" cy="4662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800" dirty="0" smtClean="0"/>
              <a:t>Знал бы автор статьи, чем бредила сия «поэтическая душа». Вся комната мальчика была заставлена колбами, горелками и другими приспособлениями для химических опытов.</a:t>
            </a:r>
          </a:p>
          <a:p>
            <a:pPr algn="ctr"/>
            <a:r>
              <a:rPr lang="ru-RU" sz="1800" dirty="0" smtClean="0"/>
              <a:t>В 1850 году Саша Бородин поступил в Медико-химическую академию. Учеба шла весьма успешно. Настало время, и, защитив докторскую диссертацию, молодой ученый вместе с товарищами отправился на три года в зарубежную командировку.</a:t>
            </a:r>
          </a:p>
          <a:p>
            <a:pPr algn="ctr"/>
            <a:r>
              <a:rPr lang="ru-RU" sz="1800" dirty="0" smtClean="0"/>
              <a:t>Многие из них позднее составили гордость и славу русской науки: Д. Менделеев, А. Бутлеров, И. Сеченов, и другие. А тогда, в самом начале 1860-х годов, все они были еще молоды и делали первые шаги, каждый в своей области науки.</a:t>
            </a:r>
          </a:p>
          <a:p>
            <a:pPr algn="ctr"/>
            <a:r>
              <a:rPr lang="ru-RU" sz="1800" dirty="0" smtClean="0"/>
              <a:t>Особенно теплые отношения связывали ученых-химиков. Почти сразу же по приезде в немецкий город Гейдельберг Бородин подружился с талантливыми молодыми химиками В. Савичем, В. </a:t>
            </a:r>
            <a:r>
              <a:rPr lang="ru-RU" sz="1800" dirty="0" err="1" smtClean="0"/>
              <a:t>Олевинским</a:t>
            </a:r>
            <a:r>
              <a:rPr lang="ru-RU" sz="1800" dirty="0" smtClean="0"/>
              <a:t>, Д. Менделеевым.</a:t>
            </a:r>
          </a:p>
          <a:p>
            <a:pPr algn="ctr"/>
            <a:r>
              <a:rPr lang="ru-RU" sz="1800" dirty="0" smtClean="0"/>
              <a:t>К сожалению, Савич и </a:t>
            </a:r>
            <a:r>
              <a:rPr lang="ru-RU" sz="1800" dirty="0" err="1" smtClean="0"/>
              <a:t>Олевинский</a:t>
            </a:r>
            <a:r>
              <a:rPr lang="ru-RU" sz="1800" dirty="0" smtClean="0"/>
              <a:t> рано умерли, не успев проявить себя. Дружба Бородина и Менделеева сохранилась на всю жизнь.</a:t>
            </a:r>
          </a:p>
          <a:p>
            <a:pPr algn="ctr"/>
            <a:endParaRPr lang="ru-RU" sz="1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b01098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7" y="285728"/>
            <a:ext cx="5687281" cy="63293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12" y="285728"/>
            <a:ext cx="2571768" cy="635798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Содружество ученых-химиков</a:t>
            </a:r>
            <a:endParaRPr lang="ru-RU" dirty="0"/>
          </a:p>
        </p:txBody>
      </p:sp>
      <p:pic>
        <p:nvPicPr>
          <p:cNvPr id="6" name="Рисунок 5" descr="Рисунок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2285992"/>
            <a:ext cx="1529970" cy="1682357"/>
          </a:xfrm>
          <a:prstGeom prst="rect">
            <a:avLst/>
          </a:prstGeom>
        </p:spPr>
      </p:pic>
      <p:pic>
        <p:nvPicPr>
          <p:cNvPr id="7" name="Рисунок 6" descr="1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5" y="4286256"/>
            <a:ext cx="2346419" cy="19383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/>
              <a:t>Молодой ученый</a:t>
            </a:r>
            <a:endParaRPr lang="ru-RU" sz="8000" dirty="0"/>
          </a:p>
        </p:txBody>
      </p:sp>
      <p:pic>
        <p:nvPicPr>
          <p:cNvPr id="5" name="Содержимое 4" descr="Pb01099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000240"/>
            <a:ext cx="4146705" cy="46148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6251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61925" cap="rnd" cmpd="sng">
            <a:prstDash val="sysDot"/>
          </a:ln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К тому времени молодой ученый Бородин уже был автором нескольких романсов, инструментальных пьес, ансамблей. Некоторые из его фортепианных пьес были даже изданы.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 Гейдельберге Бородин тоже сочиняет, в основном камерно-инструментальные ансамбли: фортепианное трио, секстет, струнный квинтет. Они сразу же охотно исполняются на музыкальных вечерах. Но, несмотря на сильное влечение к музыке и на успех его сочинений, он относится к музыкальным занятиям как к второстепенному делу, — так велика была увлеченность наукой.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609600"/>
            <a:ext cx="4357718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Вторая симфония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642918"/>
            <a:ext cx="3810000" cy="58579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/>
              <a:t>Тогда же он создает Вторую симфонию — одно из лучших произведений русской симфонической музыки, произведение зрелое, совершенное по форме и содержанию. Симфония выражает идеи патриотизма, национальной гордости за наше славное историческое прошлое.</a:t>
            </a:r>
          </a:p>
          <a:p>
            <a:pPr algn="ctr"/>
            <a:endParaRPr lang="ru-RU" sz="2400" dirty="0"/>
          </a:p>
        </p:txBody>
      </p:sp>
      <p:pic>
        <p:nvPicPr>
          <p:cNvPr id="5" name="Содержимое 4" descr="Pb01095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932476"/>
            <a:ext cx="4143404" cy="4611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Симфония № 2 Богатырс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500562" y="5643578"/>
            <a:ext cx="887417" cy="887417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37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Она была восторженно встречена друзьями композитора, которые оценили ее как лучшую русскую симфонию, превосходящую все созданное до нее. Когда Мусоргский предложил назвать ее «Славянской героической», Стасов запротестовал: не вообще славянская, а конкретно — русская, богатырская. Так эта симфония и стала называться </a:t>
            </a:r>
            <a:r>
              <a:rPr lang="ru-RU" sz="6600" dirty="0" smtClean="0"/>
              <a:t>— «Богатырская».</a:t>
            </a:r>
            <a:endParaRPr lang="ru-RU" sz="2800" dirty="0" smtClean="0"/>
          </a:p>
          <a:p>
            <a:r>
              <a:rPr lang="ru-RU" sz="2800" dirty="0" smtClean="0"/>
              <a:t>Вторая, Богатырская симфония стоит в одном ряду с лучшими произведениями мировой музыкальной классики. В ней воплощены непреходящие духовные ценности, душевные качества русского человека.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Опера « Князь Игорь»</a:t>
            </a:r>
            <a:endParaRPr lang="ru-RU" sz="6000" dirty="0"/>
          </a:p>
        </p:txBody>
      </p:sp>
      <p:pic>
        <p:nvPicPr>
          <p:cNvPr id="5" name="Содержимое 4" descr="b01100i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19" y="2000240"/>
            <a:ext cx="4146705" cy="46148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38642" cy="4591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600" dirty="0" smtClean="0"/>
              <a:t>Одновременно со Второй симфонией Бородин работал и над созданием главного своего произведения — оперы «Князь Игорь». Он начал ее сочинять еще в конце 1860-х годов. Стасов предложил ему тогда в качестве сюжета «Слово о полку Игореве». Это увлекало композитора, и вскоре был составлен подробный план будущей оперы. Так началась вдохновенная и кропотливая работа над оперой «Князь Игорь», которая из-за всегдашней его занятости растянулась на 18 лет — вплоть до самой смерти.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01101i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428604"/>
            <a:ext cx="8286808" cy="61864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571480"/>
            <a:ext cx="54088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Сцена из оперы 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Князь Игорь»</a:t>
            </a:r>
            <a:endParaRPr lang="ru-RU" sz="5400" b="1" cap="none" spc="50" dirty="0">
              <a:ln w="11430"/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008_Бородин - ''Князь Игорь'' Половецкие Пляс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00958" y="642918"/>
            <a:ext cx="1316045" cy="131604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8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38">
  <a:themeElements>
    <a:clrScheme name="Ленты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Ленты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енты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68</TotalTime>
  <Words>912</Words>
  <Application>Microsoft Office PowerPoint</Application>
  <PresentationFormat>Экран (4:3)</PresentationFormat>
  <Paragraphs>39</Paragraphs>
  <Slides>16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Тема38</vt:lpstr>
      <vt:lpstr>Александр Порфирьевич Бородин</vt:lpstr>
      <vt:lpstr>Поэтическая душа</vt:lpstr>
      <vt:lpstr>Содружество химиков</vt:lpstr>
      <vt:lpstr>Слайд 4</vt:lpstr>
      <vt:lpstr>Молодой ученый</vt:lpstr>
      <vt:lpstr>Вторая симфония</vt:lpstr>
      <vt:lpstr>Слайд 7</vt:lpstr>
      <vt:lpstr>Опера « Князь Игорь»</vt:lpstr>
      <vt:lpstr>Слайд 9</vt:lpstr>
      <vt:lpstr>Слайд 10</vt:lpstr>
      <vt:lpstr>Музыка вытесняет ученого…</vt:lpstr>
      <vt:lpstr>Русский богатырь…</vt:lpstr>
      <vt:lpstr>Всемирная слава</vt:lpstr>
      <vt:lpstr>Слайд 14</vt:lpstr>
      <vt:lpstr>Вопрос для проверки: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Порфирьевич Бородин</dc:title>
  <dc:creator>лена</dc:creator>
  <cp:lastModifiedBy>Елена</cp:lastModifiedBy>
  <cp:revision>8</cp:revision>
  <dcterms:created xsi:type="dcterms:W3CDTF">2009-12-11T17:35:58Z</dcterms:created>
  <dcterms:modified xsi:type="dcterms:W3CDTF">2010-01-23T18:13:12Z</dcterms:modified>
</cp:coreProperties>
</file>