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  <p:sldMasterId id="2147484068" r:id="rId2"/>
    <p:sldMasterId id="2147484080" r:id="rId3"/>
    <p:sldMasterId id="2147484092" r:id="rId4"/>
    <p:sldMasterId id="2147484104" r:id="rId5"/>
    <p:sldMasterId id="2147484116" r:id="rId6"/>
    <p:sldMasterId id="2147484128" r:id="rId7"/>
    <p:sldMasterId id="2147484140" r:id="rId8"/>
    <p:sldMasterId id="2147484152" r:id="rId9"/>
    <p:sldMasterId id="2147484164" r:id="rId10"/>
    <p:sldMasterId id="2147484176" r:id="rId11"/>
    <p:sldMasterId id="2147484188" r:id="rId12"/>
    <p:sldMasterId id="2147484200" r:id="rId13"/>
    <p:sldMasterId id="2147484212" r:id="rId14"/>
    <p:sldMasterId id="2147484224" r:id="rId15"/>
    <p:sldMasterId id="2147484236" r:id="rId16"/>
    <p:sldMasterId id="2147484248" r:id="rId17"/>
    <p:sldMasterId id="2147484260" r:id="rId18"/>
    <p:sldMasterId id="2147484272" r:id="rId19"/>
    <p:sldMasterId id="2147484284" r:id="rId20"/>
    <p:sldMasterId id="2147484296" r:id="rId21"/>
    <p:sldMasterId id="2147484308" r:id="rId22"/>
    <p:sldMasterId id="2147484320" r:id="rId23"/>
    <p:sldMasterId id="2147484332" r:id="rId24"/>
    <p:sldMasterId id="2147484344" r:id="rId25"/>
    <p:sldMasterId id="2147484356" r:id="rId26"/>
    <p:sldMasterId id="2147484368" r:id="rId27"/>
    <p:sldMasterId id="2147484380" r:id="rId28"/>
  </p:sldMasterIdLst>
  <p:sldIdLst>
    <p:sldId id="257" r:id="rId29"/>
    <p:sldId id="258" r:id="rId30"/>
    <p:sldId id="259" r:id="rId31"/>
    <p:sldId id="260" r:id="rId32"/>
    <p:sldId id="262" r:id="rId33"/>
    <p:sldId id="261" r:id="rId34"/>
    <p:sldId id="263" r:id="rId35"/>
    <p:sldId id="264" r:id="rId36"/>
    <p:sldId id="266" r:id="rId37"/>
    <p:sldId id="265" r:id="rId38"/>
    <p:sldId id="267" r:id="rId39"/>
    <p:sldId id="268" r:id="rId40"/>
    <p:sldId id="269" r:id="rId41"/>
    <p:sldId id="272" r:id="rId42"/>
    <p:sldId id="273" r:id="rId43"/>
    <p:sldId id="274" r:id="rId44"/>
    <p:sldId id="275" r:id="rId45"/>
    <p:sldId id="276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6" r:id="rId54"/>
    <p:sldId id="287" r:id="rId55"/>
    <p:sldId id="288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C6FF70-4D7D-49B5-8E5B-5A4B3F05EE0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9DE6-0180-4C9D-B18B-C963447E5CE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2101-9098-40D2-8B0B-092ED9C0254D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3D6C-0869-440D-8332-3D08ECA9894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C68F-08FC-4786-8776-B3F68A6002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21BA-5FB0-486E-BABE-3ECC2325A54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882D-27D9-4037-9D68-554B8CDC74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12EC-AB71-4EBC-9C1E-50C1AB2F5C0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D3EA-A77F-4B70-B3E7-4E4A574BD66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7138-4D34-42C4-A72B-F532C641AC9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5F204-0E48-4594-9852-51B101387D3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C18F1-0325-4FE1-9C3F-280B33A151D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04138" cy="175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</a:rPr>
              <a:t>Цель: </a:t>
            </a:r>
          </a:p>
          <a:p>
            <a:pPr algn="l">
              <a:lnSpc>
                <a:spcPct val="90000"/>
              </a:lnSpc>
            </a:pPr>
            <a:r>
              <a:rPr lang="ru-RU" sz="2800">
                <a:solidFill>
                  <a:schemeClr val="bg1"/>
                </a:solidFill>
              </a:rPr>
              <a:t>Познакомить учителей начальных классов с различными видами дисграфических ошибок и методами их устранения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628775"/>
            <a:ext cx="6400800" cy="172878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Рекомендации </a:t>
            </a:r>
            <a:b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логопеда по исправлению дисграфии у младших школьников.</a:t>
            </a:r>
            <a:endParaRPr lang="ru-RU" sz="40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1190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sz="3200" b="1" i="1">
                <a:solidFill>
                  <a:srgbClr val="CCFF66"/>
                </a:solidFill>
                <a:latin typeface="Georgia" pitchFamily="18" charset="0"/>
              </a:rPr>
              <a:t>Акустическая дисграфия:</a:t>
            </a:r>
            <a:r>
              <a:rPr lang="ru-RU" sz="3200" i="1">
                <a:solidFill>
                  <a:srgbClr val="CCFF66"/>
                </a:solidFill>
                <a:latin typeface="Georgia" pitchFamily="18" charset="0"/>
              </a:rPr>
              <a:t> </a:t>
            </a:r>
            <a:br>
              <a:rPr lang="ru-RU" sz="3200" i="1">
                <a:solidFill>
                  <a:srgbClr val="CCFF66"/>
                </a:solidFill>
                <a:latin typeface="Georgia" pitchFamily="18" charset="0"/>
              </a:rPr>
            </a:br>
            <a:r>
              <a:rPr lang="ru-RU" sz="3200" i="1">
                <a:solidFill>
                  <a:schemeClr val="bg1"/>
                </a:solidFill>
                <a:latin typeface="Georgia" pitchFamily="18" charset="0"/>
              </a:rPr>
              <a:t>Замены букв, обозначающих акустически сходные звуки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95288" y="2246313"/>
            <a:ext cx="83947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. </a:t>
            </a:r>
            <a:r>
              <a:rPr lang="ru-RU" sz="2800" i="1">
                <a:solidFill>
                  <a:srgbClr val="FFFFFF"/>
                </a:solidFill>
              </a:rPr>
              <a:t>Причины: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i="1">
                <a:solidFill>
                  <a:srgbClr val="FFFFFF"/>
                </a:solidFill>
                <a:latin typeface="Georgia" pitchFamily="18" charset="0"/>
              </a:rPr>
              <a:t>Затруднения в слуховой дифференциации звуков речи.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i="1">
                <a:solidFill>
                  <a:srgbClr val="FFFFFF"/>
                </a:solidFill>
                <a:latin typeface="Georgia" pitchFamily="18" charset="0"/>
              </a:rPr>
              <a:t>Нарушения произношения ( не всегда).</a:t>
            </a:r>
          </a:p>
        </p:txBody>
      </p:sp>
    </p:spTree>
    <p:extLst>
      <p:ext uri="{BB962C8B-B14F-4D97-AF65-F5344CB8AC3E}">
        <p14:creationId xmlns:p14="http://schemas.microsoft.com/office/powerpoint/2010/main" val="407829300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i="1">
                <a:solidFill>
                  <a:srgbClr val="FFA7A7"/>
                </a:solidFill>
              </a:rPr>
              <a:t>Типичные ошибки</a:t>
            </a:r>
            <a:r>
              <a:rPr lang="ru-RU">
                <a:solidFill>
                  <a:srgbClr val="FFA7A7"/>
                </a:solidFill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908050"/>
            <a:ext cx="8229600" cy="59499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Замены звонких согласных парными глухими и наоборот</a:t>
            </a:r>
            <a:r>
              <a:rPr lang="ru-RU" sz="18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(«томик» вместо «домик» или «удюг» вместо «утюг»).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Замены мягких согласных соответствующими твердыми</a:t>
            </a:r>
            <a:r>
              <a:rPr lang="ru-RU" sz="2800" b="1" i="1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и наоборот</a:t>
            </a:r>
            <a:r>
              <a:rPr lang="ru-RU" sz="18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(«ден» вместо «день» или «клюмба» вместо «клумба»).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Разнообразные замены в группах</a:t>
            </a: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свистящих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(С, 3, Ц) и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шипящих</a:t>
            </a:r>
            <a:r>
              <a:rPr lang="ru-RU" sz="18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(Ш, Ж, Ч, Щ) звуков: «сапка» вместо «шапка»; «зук» вместо «жук»;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Разнообразные буквенные замены в группе сонорных согласных</a:t>
            </a:r>
            <a:r>
              <a:rPr lang="ru-RU" sz="18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(Р, РЬ, Л, ЛЬ): «глачи» вместо «грачи»; «ледиска» вместо «редиска»;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b="1" i="1">
                <a:solidFill>
                  <a:srgbClr val="CCFF66"/>
                </a:solidFill>
                <a:latin typeface="Georgia" pitchFamily="18" charset="0"/>
              </a:rPr>
              <a:t>Орфографические ошибки</a:t>
            </a:r>
            <a:r>
              <a:rPr lang="ru-RU" sz="18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(Парные согласные. Смягчение согласных при помощи гласных и мягкого знака) </a:t>
            </a:r>
          </a:p>
        </p:txBody>
      </p:sp>
    </p:spTree>
    <p:extLst>
      <p:ext uri="{BB962C8B-B14F-4D97-AF65-F5344CB8AC3E}">
        <p14:creationId xmlns:p14="http://schemas.microsoft.com/office/powerpoint/2010/main" val="137275551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i="1">
                <a:solidFill>
                  <a:srgbClr val="FFA7A7"/>
                </a:solidFill>
                <a:latin typeface="Georgia" pitchFamily="18" charset="0"/>
              </a:rPr>
              <a:t>Искажение звуко-слоговой структуры слов и нарушение границ между словами.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750" y="2332038"/>
            <a:ext cx="8229600" cy="4525962"/>
          </a:xfrm>
        </p:spPr>
        <p:txBody>
          <a:bodyPr/>
          <a:lstStyle/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Затруднения в анализе речевого потока. </a:t>
            </a:r>
          </a:p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Недостаточное овладение навыками языкового анализа и синтеза</a:t>
            </a:r>
            <a:r>
              <a:rPr lang="ru-RU" i="1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98193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3200" i="1">
                <a:solidFill>
                  <a:srgbClr val="FFA7A7"/>
                </a:solidFill>
              </a:rPr>
              <a:t>Типичные ошибки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пропуски    букв    в    словах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   («лто»    вместо «лето»);</a:t>
            </a: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вставка лишних букв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(«стлол» вместо «стол»)</a:t>
            </a: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перестановка букв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(«вебра» вместо «верба»)»</a:t>
            </a: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пропуск    слогов    в    словах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   («гова»    вместо «голова»);    .</a:t>
            </a: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вставка лишних слогов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(«гололова»);  </a:t>
            </a: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перестановка     слогов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    («мотолок» вместо«молоток»)</a:t>
            </a: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слияние    нескольких    слов    в    одно слово</a:t>
            </a: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(«детиигралиналугу»); </a:t>
            </a:r>
          </a:p>
          <a:p>
            <a:pPr>
              <a:lnSpc>
                <a:spcPct val="90000"/>
              </a:lnSpc>
            </a:pP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разделение одного слова на части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(«у тюг», «о кно»). </a:t>
            </a:r>
          </a:p>
        </p:txBody>
      </p:sp>
    </p:spTree>
    <p:extLst>
      <p:ext uri="{BB962C8B-B14F-4D97-AF65-F5344CB8AC3E}">
        <p14:creationId xmlns:p14="http://schemas.microsoft.com/office/powerpoint/2010/main" val="215613341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>
                <a:solidFill>
                  <a:srgbClr val="FFA7A7"/>
                </a:solidFill>
              </a:rPr>
              <a:t>Приёмы формирования звукового анализа и синтеза</a:t>
            </a:r>
            <a:endParaRPr lang="ru-RU" i="1">
              <a:solidFill>
                <a:srgbClr val="FFA7A7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различать гласные- согласные, 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определять твёрдость-мягкость согласных,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последовательно называть звуки в слоге,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составлять схему слога.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Делить слова на слоги, определять количество слогов и их последовательность.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Выделять гласные,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Определять количество звуков в каждом слоге и общее количество звуков в слове.</a:t>
            </a:r>
          </a:p>
        </p:txBody>
      </p:sp>
    </p:spTree>
    <p:extLst>
      <p:ext uri="{BB962C8B-B14F-4D97-AF65-F5344CB8AC3E}">
        <p14:creationId xmlns:p14="http://schemas.microsoft.com/office/powerpoint/2010/main" val="200464285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750" y="40481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Последовательно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называть звуки в слове, определять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каким по счёту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стоит заданный звук.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Составлять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схему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слова.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Узнавать 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слова, предъявленные в виде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последовательно 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произнесенных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звуков или слогов.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Образовывать новые слова с помощью «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наращивания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» звуков, слогов ( рот – крот,   пол – полка) 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Образовать новые слова путем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замены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в слове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первого звука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на какой-либо другой звук, слог (дом –сом, лом; сок –песок –носок)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Письменные задания: вставить пропущенную букву, выбрать нужную букву, найти «опасные буквы».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56178944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>
                <a:solidFill>
                  <a:srgbClr val="FFA7A7"/>
                </a:solidFill>
              </a:rPr>
              <a:t>Упражнения   для преодоления замен букв.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052513"/>
            <a:ext cx="8229600" cy="452596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Писать </a:t>
            </a: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под диктовку по </a:t>
            </a:r>
            <a:r>
              <a:rPr lang="ru-RU" sz="2400" i="1">
                <a:solidFill>
                  <a:srgbClr val="CCFF66"/>
                </a:solidFill>
              </a:rPr>
              <a:t>3 </a:t>
            </a: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слога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(ша-са-ша, ми-мы-ми)</a:t>
            </a:r>
          </a:p>
          <a:p>
            <a:pPr>
              <a:lnSpc>
                <a:spcPct val="80000"/>
              </a:lnSpc>
            </a:pP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Определить </a:t>
            </a: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каким по счёту стоит звук в слове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, затем написать слово и проверить ( с-</a:t>
            </a:r>
            <a:r>
              <a:rPr lang="ru-RU" sz="2400" i="1">
                <a:solidFill>
                  <a:schemeClr val="bg1"/>
                </a:solidFill>
              </a:rPr>
              <a:t>5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, ш-</a:t>
            </a:r>
            <a:r>
              <a:rPr lang="ru-RU" sz="2400" i="1">
                <a:solidFill>
                  <a:schemeClr val="bg1"/>
                </a:solidFill>
              </a:rPr>
              <a:t>3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– пушистый).</a:t>
            </a:r>
          </a:p>
          <a:p>
            <a:pPr>
              <a:lnSpc>
                <a:spcPct val="80000"/>
              </a:lnSpc>
            </a:pP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Графический диктант - </a:t>
            </a: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составить схему предложения и подписать буквы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С-Ш над теми словами в которых есть эти звуки.</a:t>
            </a:r>
          </a:p>
          <a:p>
            <a:pPr>
              <a:lnSpc>
                <a:spcPct val="80000"/>
              </a:lnSpc>
            </a:pP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Записать диктуемые </a:t>
            </a: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слова в два столбика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под буквой С или Ш.</a:t>
            </a:r>
          </a:p>
          <a:p>
            <a:pPr>
              <a:lnSpc>
                <a:spcPct val="80000"/>
              </a:lnSpc>
            </a:pP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Выбрать или придумать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 и  записать </a:t>
            </a: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 слова  с  буквой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  С,   а затем  —  с буквой Ш.  </a:t>
            </a:r>
          </a:p>
          <a:p>
            <a:pPr>
              <a:lnSpc>
                <a:spcPct val="80000"/>
              </a:lnSpc>
            </a:pP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Выбрать или придумать и записать слова, в которых содержатся </a:t>
            </a: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сразу оба дифференцируемых звука</a:t>
            </a:r>
          </a:p>
          <a:p>
            <a:pPr>
              <a:lnSpc>
                <a:spcPct val="80000"/>
              </a:lnSpc>
            </a:pP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Вставить 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вместо точек </a:t>
            </a: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пропущенные 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в словах </a:t>
            </a:r>
            <a:r>
              <a:rPr lang="ru-RU" sz="2400" i="1">
                <a:solidFill>
                  <a:srgbClr val="CCFF66"/>
                </a:solidFill>
                <a:latin typeface="Georgia" pitchFamily="18" charset="0"/>
              </a:rPr>
              <a:t>буквы </a:t>
            </a:r>
            <a:r>
              <a:rPr lang="ru-RU" sz="2400" i="1">
                <a:solidFill>
                  <a:schemeClr val="bg1"/>
                </a:solidFill>
                <a:latin typeface="Georgia" pitchFamily="18" charset="0"/>
              </a:rPr>
              <a:t>С или Ш (капу-та, ко-ка, -умка)</a:t>
            </a:r>
          </a:p>
        </p:txBody>
      </p:sp>
    </p:spTree>
    <p:extLst>
      <p:ext uri="{BB962C8B-B14F-4D97-AF65-F5344CB8AC3E}">
        <p14:creationId xmlns:p14="http://schemas.microsoft.com/office/powerpoint/2010/main" val="39524462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>
                <a:solidFill>
                  <a:srgbClr val="FFA7A7"/>
                </a:solidFill>
                <a:latin typeface="Georgia" pitchFamily="18" charset="0"/>
              </a:rPr>
              <a:t>Оптическая  дисграфия</a:t>
            </a:r>
            <a:r>
              <a:rPr lang="ru-RU" sz="3200" i="1">
                <a:solidFill>
                  <a:srgbClr val="FFA7A7"/>
                </a:solidFill>
                <a:latin typeface="Georgia" pitchFamily="18" charset="0"/>
              </a:rPr>
              <a:t> </a:t>
            </a:r>
            <a:br>
              <a:rPr lang="ru-RU" sz="3200" i="1">
                <a:solidFill>
                  <a:srgbClr val="FFA7A7"/>
                </a:solidFill>
                <a:latin typeface="Georgia" pitchFamily="18" charset="0"/>
              </a:rPr>
            </a:br>
            <a:r>
              <a:rPr lang="ru-RU" sz="3200" i="1">
                <a:solidFill>
                  <a:schemeClr val="bg1"/>
                </a:solidFill>
                <a:latin typeface="Georgia" pitchFamily="18" charset="0"/>
              </a:rPr>
              <a:t>Замена букв по принципу оптического сходства и искажённое их написание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188" y="2332038"/>
            <a:ext cx="8229600" cy="4525962"/>
          </a:xfrm>
        </p:spPr>
        <p:txBody>
          <a:bodyPr/>
          <a:lstStyle/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Ребенок,  как бы </a:t>
            </a:r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не видит разницы в начертании оптически сходных  букв</a:t>
            </a: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, что и приводит к их заменам на письме или к неправильному написанию некоторых букв.</a:t>
            </a:r>
          </a:p>
        </p:txBody>
      </p:sp>
    </p:spTree>
    <p:extLst>
      <p:ext uri="{BB962C8B-B14F-4D97-AF65-F5344CB8AC3E}">
        <p14:creationId xmlns:p14="http://schemas.microsoft.com/office/powerpoint/2010/main" val="92808094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>
                <a:solidFill>
                  <a:srgbClr val="FFA7A7"/>
                </a:solidFill>
                <a:latin typeface="Georgia" pitchFamily="18" charset="0"/>
              </a:rPr>
              <a:t>Буквы, состоящие из однотипных элементов.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Georgia" pitchFamily="18" charset="0"/>
              </a:rPr>
              <a:t>в рукописном шрифте это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      </a:t>
            </a:r>
            <a:r>
              <a:rPr lang="ru-RU" sz="3600" i="1">
                <a:solidFill>
                  <a:srgbClr val="CCFF66"/>
                </a:solidFill>
                <a:latin typeface="Georgia" pitchFamily="18" charset="0"/>
              </a:rPr>
              <a:t>г,  п, т, р;  и, ш ; ц,  щ ; б, в, д, у, з  </a:t>
            </a: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Georgia" pitchFamily="18" charset="0"/>
              </a:rPr>
              <a:t>буквы отличаются различным количеством совершенно одинаковых элементов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     (и, ш, ц, щ)</a:t>
            </a: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Georgia" pitchFamily="18" charset="0"/>
              </a:rPr>
              <a:t>разным расположением их в пространстве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      (ш, т, в, д)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chemeClr val="bg1"/>
                </a:solidFill>
                <a:latin typeface="Georgia" pitchFamily="18" charset="0"/>
              </a:rPr>
              <a:t>кроме одинаковых, есть дополнительные элементы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      (и, ц; ш, щ).</a:t>
            </a:r>
          </a:p>
        </p:txBody>
      </p:sp>
    </p:spTree>
    <p:extLst>
      <p:ext uri="{BB962C8B-B14F-4D97-AF65-F5344CB8AC3E}">
        <p14:creationId xmlns:p14="http://schemas.microsoft.com/office/powerpoint/2010/main" val="67232010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3600" i="1">
                <a:solidFill>
                  <a:srgbClr val="FFA7A7"/>
                </a:solidFill>
              </a:rPr>
              <a:t>Типичные ошибки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недописывании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элементов букв </a:t>
            </a:r>
          </a:p>
          <a:p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В добавлении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лишних 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элементов.</a:t>
            </a:r>
          </a:p>
          <a:p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В написании вместо нужного элемента относительно 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сходного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с ним. </a:t>
            </a:r>
          </a:p>
          <a:p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неправильном расположении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элементов букв в пространстве по отношению друг к другу.</a:t>
            </a:r>
          </a:p>
          <a:p>
            <a:r>
              <a:rPr lang="ru-RU" sz="2800" i="1">
                <a:solidFill>
                  <a:srgbClr val="CCFF66"/>
                </a:solidFill>
                <a:latin typeface="Georgia" pitchFamily="18" charset="0"/>
              </a:rPr>
              <a:t>Полные буквенные замены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касаются в основном сходных по начертанию букв</a:t>
            </a:r>
            <a:r>
              <a:rPr lang="ru-RU" sz="28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540735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8313" y="777875"/>
            <a:ext cx="82804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>
                <a:solidFill>
                  <a:srgbClr val="FFA7A7"/>
                </a:solidFill>
                <a:latin typeface="Georgia" pitchFamily="18" charset="0"/>
              </a:rPr>
              <a:t>Дисграфия — это частичное специфическое нарушение процесса письма,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>
                <a:solidFill>
                  <a:srgbClr val="CCFF66"/>
                </a:solidFill>
                <a:latin typeface="Georgia" pitchFamily="18" charset="0"/>
              </a:rPr>
              <a:t>проявляющееся в стойких, повторяющихся ошибках,</a:t>
            </a:r>
            <a:r>
              <a:rPr lang="ru-RU" sz="3600" i="1">
                <a:solidFill>
                  <a:srgbClr val="FFFFFF"/>
                </a:solidFill>
                <a:latin typeface="Georgia" pitchFamily="18" charset="0"/>
              </a:rPr>
              <a:t> обусловленных </a:t>
            </a:r>
            <a:r>
              <a:rPr lang="ru-RU" sz="3600" i="1">
                <a:solidFill>
                  <a:srgbClr val="FFA7A7"/>
                </a:solidFill>
                <a:latin typeface="Georgia" pitchFamily="18" charset="0"/>
              </a:rPr>
              <a:t>несформированностью высших психических функций</a:t>
            </a:r>
            <a:r>
              <a:rPr lang="ru-RU" sz="3600" i="1">
                <a:solidFill>
                  <a:srgbClr val="FFFFFF"/>
                </a:solidFill>
                <a:latin typeface="Georgia" pitchFamily="18" charset="0"/>
              </a:rPr>
              <a:t>, участвующих в процессе письма.</a:t>
            </a:r>
          </a:p>
        </p:txBody>
      </p:sp>
    </p:spTree>
    <p:extLst>
      <p:ext uri="{BB962C8B-B14F-4D97-AF65-F5344CB8AC3E}">
        <p14:creationId xmlns:p14="http://schemas.microsoft.com/office/powerpoint/2010/main" val="33923684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rgbClr val="FFA7A7"/>
                </a:solidFill>
              </a:rPr>
              <a:t>Для различения сходных по начертанию букв можно предложить следующие задания: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Сравнить картинки, найди отличия.</a:t>
            </a:r>
          </a:p>
          <a:p>
            <a:pPr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«Зашумлённые» рисунки – найди птиц среди ветвей.</a:t>
            </a:r>
          </a:p>
          <a:p>
            <a:pPr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Выбор из всех букв алфавита, сходных по начертанию   букв. </a:t>
            </a:r>
          </a:p>
          <a:p>
            <a:pPr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Называние   написанных   рядом   сходных   по начертанию   букв   (печатных  и  рукописных). </a:t>
            </a:r>
          </a:p>
          <a:p>
            <a:pPr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Узнавание недописанных букв.</a:t>
            </a:r>
          </a:p>
        </p:txBody>
      </p:sp>
    </p:spTree>
    <p:extLst>
      <p:ext uri="{BB962C8B-B14F-4D97-AF65-F5344CB8AC3E}">
        <p14:creationId xmlns:p14="http://schemas.microsoft.com/office/powerpoint/2010/main" val="55580042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Узнавание букв, </a:t>
            </a:r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наложенных</a:t>
            </a: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 друг на друга.</a:t>
            </a:r>
          </a:p>
          <a:p>
            <a:pPr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Конструирование букв </a:t>
            </a:r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из элементов</a:t>
            </a: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Найди </a:t>
            </a:r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неправильные</a:t>
            </a: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 буквы.</a:t>
            </a:r>
          </a:p>
          <a:p>
            <a:pPr>
              <a:lnSpc>
                <a:spcPct val="80000"/>
              </a:lnSpc>
            </a:pPr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Переделать</a:t>
            </a: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 букву, сделать из одной буквы другую.</a:t>
            </a:r>
          </a:p>
          <a:p>
            <a:pPr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Письмо </a:t>
            </a:r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под диктовку</a:t>
            </a: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 оптически </a:t>
            </a:r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сходных</a:t>
            </a: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 букв, а также слогов и слов, включающих эти буквы.</a:t>
            </a:r>
          </a:p>
          <a:p>
            <a:pPr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Расшифруй слово.</a:t>
            </a:r>
          </a:p>
          <a:p>
            <a:pPr>
              <a:lnSpc>
                <a:spcPct val="8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Найди ошибки.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9645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404813"/>
            <a:ext cx="9144000" cy="5721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solidFill>
                  <a:schemeClr val="bg1"/>
                </a:solidFill>
              </a:rPr>
              <a:t>Расшифруй и запиши слова.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>
                <a:solidFill>
                  <a:srgbClr val="CCFF66"/>
                </a:solidFill>
              </a:rPr>
              <a:t>1 = б   ! = д</a:t>
            </a:r>
            <a:r>
              <a:rPr lang="ru-RU" i="1">
                <a:solidFill>
                  <a:srgbClr val="CCFF66"/>
                </a:solidFill>
              </a:rPr>
              <a:t>     </a:t>
            </a:r>
            <a:r>
              <a:rPr lang="ru-RU">
                <a:solidFill>
                  <a:srgbClr val="CCFF66"/>
                </a:solidFill>
              </a:rPr>
              <a:t>по!1оро!ок,  1лю!о, 1у!ильник,  !о1ро!ушный.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2 = п   3 =  т    2арЗа,  2лоЗник,  2оЗо2,  2лоЗ.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>
                <a:solidFill>
                  <a:srgbClr val="CCFF66"/>
                </a:solidFill>
              </a:rPr>
              <a:t>|| - п   ||| - т     ||ор|||ной   ||ос|||авил   за||ла|||ку    на    ||аль|||о.</a:t>
            </a: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chemeClr val="bg1"/>
                </a:solidFill>
              </a:rPr>
              <a:t>Исправь ошибки,  найди правильное слово.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бубина  дудина будина бидуна дубина дубна</a:t>
            </a:r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Найди и исправь ошибки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i="1">
                <a:solidFill>
                  <a:srgbClr val="CCFF66"/>
                </a:solidFill>
                <a:latin typeface="Georgia" pitchFamily="18" charset="0"/>
              </a:rPr>
              <a:t>Воп таучок тлепёт понкую паупинку. Обнажбы лесоруды свалили дуд.</a:t>
            </a:r>
          </a:p>
        </p:txBody>
      </p:sp>
    </p:spTree>
    <p:extLst>
      <p:ext uri="{BB962C8B-B14F-4D97-AF65-F5344CB8AC3E}">
        <p14:creationId xmlns:p14="http://schemas.microsoft.com/office/powerpoint/2010/main" val="110612345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68" name="Rectangle 1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>
                <a:solidFill>
                  <a:srgbClr val="FFA7A7"/>
                </a:solidFill>
                <a:latin typeface="Georgia" pitchFamily="18" charset="0"/>
              </a:rPr>
              <a:t>Расшифруй и запиши слова.  </a:t>
            </a:r>
            <a:br>
              <a:rPr lang="ru-RU" sz="2800" i="1">
                <a:solidFill>
                  <a:srgbClr val="FFA7A7"/>
                </a:solidFill>
                <a:latin typeface="Georgia" pitchFamily="18" charset="0"/>
              </a:rPr>
            </a:br>
            <a:r>
              <a:rPr lang="ru-RU" sz="2800" i="1">
                <a:solidFill>
                  <a:srgbClr val="FFA7A7"/>
                </a:solidFill>
                <a:latin typeface="Georgia" pitchFamily="18" charset="0"/>
              </a:rPr>
              <a:t>Найди лишнее слово</a:t>
            </a:r>
          </a:p>
        </p:txBody>
      </p:sp>
      <p:pic>
        <p:nvPicPr>
          <p:cNvPr id="44167" name="Picture 135" descr="таблиц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7343775" cy="3744912"/>
          </a:xfrm>
        </p:spPr>
      </p:pic>
      <p:sp>
        <p:nvSpPr>
          <p:cNvPr id="44169" name="Text Box 137"/>
          <p:cNvSpPr txBox="1">
            <a:spLocks noChangeArrowheads="1"/>
          </p:cNvSpPr>
          <p:nvPr/>
        </p:nvSpPr>
        <p:spPr bwMode="auto">
          <a:xfrm>
            <a:off x="1116013" y="5516563"/>
            <a:ext cx="1058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>
                <a:solidFill>
                  <a:srgbClr val="FFFFFF"/>
                </a:solidFill>
                <a:latin typeface="Georgia" pitchFamily="18" charset="0"/>
              </a:rPr>
              <a:t>стул</a:t>
            </a:r>
          </a:p>
        </p:txBody>
      </p:sp>
      <p:sp>
        <p:nvSpPr>
          <p:cNvPr id="44170" name="Text Box 138"/>
          <p:cNvSpPr txBox="1">
            <a:spLocks noChangeArrowheads="1"/>
          </p:cNvSpPr>
          <p:nvPr/>
        </p:nvSpPr>
        <p:spPr bwMode="auto">
          <a:xfrm>
            <a:off x="3276600" y="5516563"/>
            <a:ext cx="1304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>
                <a:solidFill>
                  <a:srgbClr val="FFFFFF"/>
                </a:solidFill>
                <a:latin typeface="Georgia" pitchFamily="18" charset="0"/>
              </a:rPr>
              <a:t>кресло</a:t>
            </a:r>
          </a:p>
        </p:txBody>
      </p:sp>
      <p:sp>
        <p:nvSpPr>
          <p:cNvPr id="44171" name="Text Box 139"/>
          <p:cNvSpPr txBox="1">
            <a:spLocks noChangeArrowheads="1"/>
          </p:cNvSpPr>
          <p:nvPr/>
        </p:nvSpPr>
        <p:spPr bwMode="auto">
          <a:xfrm>
            <a:off x="5364163" y="5516563"/>
            <a:ext cx="1027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>
                <a:solidFill>
                  <a:srgbClr val="FFFFFF"/>
                </a:solidFill>
                <a:latin typeface="Georgia" pitchFamily="18" charset="0"/>
              </a:rPr>
              <a:t>муха</a:t>
            </a:r>
          </a:p>
        </p:txBody>
      </p:sp>
      <p:sp>
        <p:nvSpPr>
          <p:cNvPr id="44172" name="Text Box 140"/>
          <p:cNvSpPr txBox="1">
            <a:spLocks noChangeArrowheads="1"/>
          </p:cNvSpPr>
          <p:nvPr/>
        </p:nvSpPr>
        <p:spPr bwMode="auto">
          <a:xfrm>
            <a:off x="6784975" y="5486400"/>
            <a:ext cx="1147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>
                <a:solidFill>
                  <a:srgbClr val="FFFFFF"/>
                </a:solidFill>
                <a:latin typeface="Georgia" pitchFamily="18" charset="0"/>
              </a:rPr>
              <a:t>шкаф</a:t>
            </a:r>
          </a:p>
        </p:txBody>
      </p:sp>
    </p:spTree>
    <p:extLst>
      <p:ext uri="{BB962C8B-B14F-4D97-AF65-F5344CB8AC3E}">
        <p14:creationId xmlns:p14="http://schemas.microsoft.com/office/powerpoint/2010/main" val="239132994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68" grpId="0"/>
      <p:bldP spid="44169" grpId="0"/>
      <p:bldP spid="44170" grpId="0"/>
      <p:bldP spid="44171" grpId="0"/>
      <p:bldP spid="441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>
                <a:solidFill>
                  <a:srgbClr val="FFA7A7"/>
                </a:solidFill>
                <a:latin typeface="Georgia" pitchFamily="18" charset="0"/>
              </a:rPr>
              <a:t>Аграмматическая дисграфия</a:t>
            </a:r>
            <a:r>
              <a:rPr lang="ru-RU" sz="3200" i="1">
                <a:solidFill>
                  <a:srgbClr val="FFA7A7"/>
                </a:solidFill>
                <a:latin typeface="Georgia" pitchFamily="18" charset="0"/>
              </a:rPr>
              <a:t/>
            </a:r>
            <a:br>
              <a:rPr lang="ru-RU" sz="3200" i="1">
                <a:solidFill>
                  <a:srgbClr val="FFA7A7"/>
                </a:solidFill>
                <a:latin typeface="Georgia" pitchFamily="18" charset="0"/>
              </a:rPr>
            </a:br>
            <a:r>
              <a:rPr lang="ru-RU" sz="3200" i="1">
                <a:solidFill>
                  <a:srgbClr val="FFA7A7"/>
                </a:solidFill>
                <a:latin typeface="Georgia" pitchFamily="18" charset="0"/>
              </a:rPr>
              <a:t>Задержка речевого развития</a:t>
            </a:r>
            <a:r>
              <a:rPr lang="ru-RU" sz="4000"/>
              <a:t>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5288" y="2106613"/>
            <a:ext cx="82804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i="1">
                <a:solidFill>
                  <a:srgbClr val="FFFFFF"/>
                </a:solidFill>
                <a:latin typeface="Georgia" pitchFamily="18" charset="0"/>
              </a:rPr>
              <a:t>Бедный словарный запас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i="1">
                <a:solidFill>
                  <a:srgbClr val="FFFFFF"/>
                </a:solidFill>
                <a:latin typeface="Georgia" pitchFamily="18" charset="0"/>
              </a:rPr>
              <a:t>и неумение грамматически правильно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i="1">
                <a:solidFill>
                  <a:srgbClr val="FFFFFF"/>
                </a:solidFill>
                <a:latin typeface="Georgia" pitchFamily="18" charset="0"/>
              </a:rPr>
              <a:t>связывать слова между собой.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591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3600" i="1">
                <a:solidFill>
                  <a:srgbClr val="FFA7A7"/>
                </a:solidFill>
                <a:latin typeface="Georgia" pitchFamily="18" charset="0"/>
              </a:rPr>
              <a:t>Основные направления работы:</a:t>
            </a:r>
            <a:br>
              <a:rPr lang="ru-RU" sz="3600" i="1">
                <a:solidFill>
                  <a:srgbClr val="FFA7A7"/>
                </a:solidFill>
                <a:latin typeface="Georgia" pitchFamily="18" charset="0"/>
              </a:rPr>
            </a:br>
            <a:endParaRPr lang="ru-RU" sz="3600" i="1">
              <a:solidFill>
                <a:srgbClr val="FFA7A7"/>
              </a:solidFill>
              <a:latin typeface="Georgia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CCFF66"/>
                </a:solidFill>
                <a:latin typeface="Georgia" pitchFamily="18" charset="0"/>
              </a:rPr>
              <a:t>Уточнение и обогащение словаря.</a:t>
            </a:r>
          </a:p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Подобрать синонимы, антонимы.</a:t>
            </a:r>
          </a:p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Подобрать глагол, прилагательное к существительному.</a:t>
            </a:r>
          </a:p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Образовывать прилагательное от существительного.</a:t>
            </a:r>
          </a:p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Образовывать глаголы с различными приставками.</a:t>
            </a:r>
          </a:p>
        </p:txBody>
      </p:sp>
    </p:spTree>
    <p:extLst>
      <p:ext uri="{BB962C8B-B14F-4D97-AF65-F5344CB8AC3E}">
        <p14:creationId xmlns:p14="http://schemas.microsoft.com/office/powerpoint/2010/main" val="404005965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ru-RU" sz="3200">
                <a:solidFill>
                  <a:srgbClr val="CCFF66"/>
                </a:solidFill>
                <a:latin typeface="Georgia" pitchFamily="18" charset="0"/>
              </a:rPr>
              <a:t>Формирование структуры предложения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Составление графической схемы предложения.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Изменение порядка слов в предложении.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Изменить одно слово в предложении.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Дополнить предложение.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Увеличивать предложение по одному слову.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Считать слова в предложении. Назвать </a:t>
            </a:r>
            <a:r>
              <a:rPr lang="ru-RU" sz="2800">
                <a:solidFill>
                  <a:schemeClr val="bg1"/>
                </a:solidFill>
              </a:rPr>
              <a:t>3, 2, 5</a:t>
            </a: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 и т.д. слово в предложении.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Сократить предложение по одному слову.</a:t>
            </a:r>
          </a:p>
          <a:p>
            <a:pPr>
              <a:lnSpc>
                <a:spcPct val="80000"/>
              </a:lnSpc>
            </a:pP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Составить из слов предложение.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242024923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993775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FFA7A7"/>
                </a:solidFill>
                <a:latin typeface="Georgia" pitchFamily="18" charset="0"/>
              </a:rPr>
              <a:t>Приёмы направленные на формирование орфографической зоркости.</a:t>
            </a:r>
            <a:br>
              <a:rPr lang="ru-RU" sz="3600">
                <a:solidFill>
                  <a:srgbClr val="FFA7A7"/>
                </a:solidFill>
                <a:latin typeface="Georgia" pitchFamily="18" charset="0"/>
              </a:rPr>
            </a:br>
            <a:endParaRPr lang="ru-RU" sz="3600">
              <a:solidFill>
                <a:srgbClr val="FFA7A7"/>
              </a:solidFill>
              <a:latin typeface="Georgia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i="1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Прочитай, запомни написание. Закрой глаза и повтори орфографически.</a:t>
            </a: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Прочитай, назови «опасные» буквы и объясни почему надо писать именно эту букву.</a:t>
            </a: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Проверять от конца к началу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150870922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Подчеркивать дугами слоги - слияния и полоской согласный без гласного. (ка-пу-с-та).</a:t>
            </a:r>
          </a:p>
          <a:p>
            <a:pPr>
              <a:lnSpc>
                <a:spcPct val="9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Найди правильное слово среди неправильных.</a:t>
            </a:r>
          </a:p>
          <a:p>
            <a:pPr>
              <a:lnSpc>
                <a:spcPct val="9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Сравни предложения  (с ошибками и без ошибок). Найди ошибки.</a:t>
            </a:r>
          </a:p>
          <a:p>
            <a:pPr>
              <a:lnSpc>
                <a:spcPct val="9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Найди ошибки самостоятельно.</a:t>
            </a:r>
          </a:p>
          <a:p>
            <a:pPr>
              <a:lnSpc>
                <a:spcPct val="9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Спиши, выделяя «опасные» буквы.</a:t>
            </a:r>
          </a:p>
          <a:p>
            <a:pPr>
              <a:lnSpc>
                <a:spcPct val="9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Спиши, пропуская «опасные» буквы.</a:t>
            </a:r>
          </a:p>
          <a:p>
            <a:pPr>
              <a:lnSpc>
                <a:spcPct val="90000"/>
              </a:lnSpc>
            </a:pPr>
            <a:endParaRPr lang="ru-R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045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rgbClr val="FFA7A7"/>
                </a:solidFill>
                <a:latin typeface="Georgia" pitchFamily="18" charset="0"/>
              </a:rPr>
              <a:t>Причины дисграфии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8229600" cy="4565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органическое повреждение корковых зон головного мозга, участвующих в процессе чтения и письма, </a:t>
            </a:r>
          </a:p>
          <a:p>
            <a:pPr>
              <a:lnSpc>
                <a:spcPct val="9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запаздывание созревания этих систем мозга, </a:t>
            </a:r>
          </a:p>
          <a:p>
            <a:pPr>
              <a:lnSpc>
                <a:spcPct val="9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нарушением их функционирования. </a:t>
            </a:r>
          </a:p>
          <a:p>
            <a:pPr>
              <a:lnSpc>
                <a:spcPct val="90000"/>
              </a:lnSpc>
            </a:pPr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длительные соматические заболевания детей в ранний период их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52013789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>
                <a:solidFill>
                  <a:srgbClr val="FFA7A7"/>
                </a:solidFill>
                <a:latin typeface="Georgia" pitchFamily="18" charset="0"/>
              </a:rPr>
              <a:t>неблагоприятные внешние факторы</a:t>
            </a:r>
            <a:r>
              <a:rPr lang="ru-RU" sz="400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неправильная речь окружающих, </a:t>
            </a:r>
          </a:p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двуязычие, </a:t>
            </a:r>
          </a:p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недостаточное внимание к развитию речи ребенка в семье, </a:t>
            </a:r>
          </a:p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недостаточность речевых контактов, </a:t>
            </a:r>
          </a:p>
          <a:p>
            <a:r>
              <a:rPr lang="ru-RU" i="1">
                <a:solidFill>
                  <a:schemeClr val="bg1"/>
                </a:solidFill>
                <a:latin typeface="Georgia" pitchFamily="18" charset="0"/>
              </a:rPr>
              <a:t>неблагоприятная семейная обстановка.</a:t>
            </a:r>
          </a:p>
        </p:txBody>
      </p:sp>
    </p:spTree>
    <p:extLst>
      <p:ext uri="{BB962C8B-B14F-4D97-AF65-F5344CB8AC3E}">
        <p14:creationId xmlns:p14="http://schemas.microsoft.com/office/powerpoint/2010/main" val="239870004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93175" cy="2074862"/>
          </a:xfrm>
        </p:spPr>
        <p:txBody>
          <a:bodyPr/>
          <a:lstStyle/>
          <a:p>
            <a:r>
              <a:rPr lang="ru-RU" sz="3600" i="1">
                <a:solidFill>
                  <a:srgbClr val="FFA7A7"/>
                </a:solidFill>
                <a:latin typeface="Georgia" pitchFamily="18" charset="0"/>
              </a:rPr>
              <a:t>Письмо - это многоуровневый процесс</a:t>
            </a:r>
            <a:r>
              <a:rPr lang="ru-RU" sz="3600" i="1">
                <a:solidFill>
                  <a:schemeClr val="bg1"/>
                </a:solidFill>
                <a:latin typeface="Georgia" pitchFamily="18" charset="0"/>
              </a:rPr>
              <a:t>.</a:t>
            </a:r>
            <a:br>
              <a:rPr lang="ru-RU" sz="3600" i="1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i="1">
                <a:solidFill>
                  <a:schemeClr val="bg1"/>
                </a:solidFill>
                <a:latin typeface="Georgia" pitchFamily="18" charset="0"/>
              </a:rPr>
              <a:t>Структура этого процесса зависит </a:t>
            </a:r>
            <a:br>
              <a:rPr lang="ru-RU" sz="3600" i="1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i="1">
                <a:solidFill>
                  <a:schemeClr val="bg1"/>
                </a:solidFill>
                <a:latin typeface="Georgia" pitchFamily="18" charset="0"/>
              </a:rPr>
              <a:t>от  </a:t>
            </a:r>
            <a:r>
              <a:rPr lang="ru-RU" sz="3600" i="1">
                <a:solidFill>
                  <a:srgbClr val="FFA7A7"/>
                </a:solidFill>
                <a:latin typeface="Georgia" pitchFamily="18" charset="0"/>
              </a:rPr>
              <a:t>вида письма.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03350" y="2708275"/>
            <a:ext cx="8229600" cy="4525963"/>
          </a:xfrm>
        </p:spPr>
        <p:txBody>
          <a:bodyPr/>
          <a:lstStyle/>
          <a:p>
            <a:r>
              <a:rPr lang="ru-RU" sz="3600" i="1">
                <a:solidFill>
                  <a:schemeClr val="bg1"/>
                </a:solidFill>
                <a:latin typeface="Georgia" pitchFamily="18" charset="0"/>
              </a:rPr>
              <a:t>диктант</a:t>
            </a:r>
          </a:p>
          <a:p>
            <a:r>
              <a:rPr lang="ru-RU" sz="3600" i="1">
                <a:solidFill>
                  <a:schemeClr val="bg1"/>
                </a:solidFill>
                <a:latin typeface="Georgia" pitchFamily="18" charset="0"/>
              </a:rPr>
              <a:t>списывание</a:t>
            </a:r>
          </a:p>
          <a:p>
            <a:r>
              <a:rPr lang="ru-RU" sz="3600" i="1">
                <a:solidFill>
                  <a:schemeClr val="bg1"/>
                </a:solidFill>
                <a:latin typeface="Georgia" pitchFamily="18" charset="0"/>
              </a:rPr>
              <a:t>изложение и сочинение</a:t>
            </a:r>
          </a:p>
        </p:txBody>
      </p:sp>
    </p:spTree>
    <p:extLst>
      <p:ext uri="{BB962C8B-B14F-4D97-AF65-F5344CB8AC3E}">
        <p14:creationId xmlns:p14="http://schemas.microsoft.com/office/powerpoint/2010/main" val="227578569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4000" i="1">
                <a:solidFill>
                  <a:srgbClr val="CCFF66"/>
                </a:solidFill>
                <a:latin typeface="Georgia" pitchFamily="18" charset="0"/>
              </a:rPr>
              <a:t>Диктант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881063"/>
            <a:ext cx="8424862" cy="59769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1.</a:t>
            </a:r>
            <a:r>
              <a:rPr lang="ru-RU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b="1" i="1" dirty="0">
                <a:solidFill>
                  <a:srgbClr val="FFA7A7"/>
                </a:solidFill>
                <a:latin typeface="Georgia" pitchFamily="18" charset="0"/>
              </a:rPr>
              <a:t>Восприятие слуховое: </a:t>
            </a: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Услышать фразу</a:t>
            </a: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Запомнить </a:t>
            </a: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Повторить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2.</a:t>
            </a:r>
            <a:r>
              <a:rPr lang="ru-RU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b="1" i="1" dirty="0">
                <a:solidFill>
                  <a:srgbClr val="FFA7A7"/>
                </a:solidFill>
                <a:latin typeface="Georgia" pitchFamily="18" charset="0"/>
              </a:rPr>
              <a:t>Анализ и синтез:</a:t>
            </a:r>
            <a:r>
              <a:rPr lang="ru-RU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Разбить фразу на слова. </a:t>
            </a: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Последовательно выделять каждый звук </a:t>
            </a: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Вспомнить букву, обозначающую этот звук. </a:t>
            </a: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Вспомнить, как  пишется слово. </a:t>
            </a: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Представить «печатный» образ слова.</a:t>
            </a:r>
          </a:p>
        </p:txBody>
      </p:sp>
    </p:spTree>
    <p:extLst>
      <p:ext uri="{BB962C8B-B14F-4D97-AF65-F5344CB8AC3E}">
        <p14:creationId xmlns:p14="http://schemas.microsoft.com/office/powerpoint/2010/main" val="169174490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55650" y="620713"/>
            <a:ext cx="7859713" cy="543401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endParaRPr lang="ru-RU" sz="2800" b="1" i="1" dirty="0">
              <a:solidFill>
                <a:schemeClr val="bg1"/>
              </a:solidFill>
              <a:latin typeface="Georgia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bg1"/>
                </a:solidFill>
              </a:rPr>
              <a:t>3.</a:t>
            </a:r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800" b="1" i="1" dirty="0">
                <a:solidFill>
                  <a:srgbClr val="FFA7A7"/>
                </a:solidFill>
                <a:latin typeface="Georgia" pitchFamily="18" charset="0"/>
              </a:rPr>
              <a:t>Письмо: 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i="1" dirty="0">
                <a:solidFill>
                  <a:schemeClr val="bg1"/>
                </a:solidFill>
                <a:latin typeface="Georgia" pitchFamily="18" charset="0"/>
              </a:rPr>
              <a:t>Чётко и последовательно диктовать себе по слогам.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endParaRPr lang="ru-RU" sz="2800" b="1" i="1" dirty="0">
              <a:solidFill>
                <a:schemeClr val="bg1"/>
              </a:solidFill>
              <a:latin typeface="Georgia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800" i="1" dirty="0">
                <a:solidFill>
                  <a:schemeClr val="bg1"/>
                </a:solidFill>
                <a:latin typeface="Georgia" pitchFamily="18" charset="0"/>
              </a:rPr>
              <a:t>Писать буквы, используя визуальный и кинестетический контроль.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bg1"/>
                </a:solidFill>
              </a:rPr>
              <a:t>4.</a:t>
            </a:r>
            <a:r>
              <a:rPr lang="ru-RU" sz="2800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800" b="1" i="1" dirty="0">
                <a:solidFill>
                  <a:srgbClr val="FFA7A7"/>
                </a:solidFill>
                <a:latin typeface="Georgia" pitchFamily="18" charset="0"/>
              </a:rPr>
              <a:t>Проверка: 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i="1" dirty="0">
                <a:solidFill>
                  <a:schemeClr val="bg1"/>
                </a:solidFill>
                <a:latin typeface="Georgia" pitchFamily="18" charset="0"/>
              </a:rPr>
              <a:t>Пробежать глазами, проговаривая внутри себя, </a:t>
            </a:r>
          </a:p>
          <a:p>
            <a:pPr marL="609600" indent="-609600">
              <a:lnSpc>
                <a:spcPct val="80000"/>
              </a:lnSpc>
            </a:pPr>
            <a:r>
              <a:rPr lang="ru-RU" sz="2800" i="1" dirty="0">
                <a:solidFill>
                  <a:schemeClr val="bg1"/>
                </a:solidFill>
                <a:latin typeface="Georgia" pitchFamily="18" charset="0"/>
              </a:rPr>
              <a:t>следить ручкой, чтобы удержать полный контроль над письмом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i="1" dirty="0">
                <a:solidFill>
                  <a:schemeClr val="bg1"/>
                </a:solidFill>
                <a:latin typeface="Georgia" pitchFamily="18" charset="0"/>
              </a:rPr>
              <a:t>    – зрительный, аудиальный, кинестетический. </a:t>
            </a:r>
          </a:p>
          <a:p>
            <a:pPr marL="609600" indent="-609600">
              <a:lnSpc>
                <a:spcPct val="8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805766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rgbClr val="CCFF66"/>
                </a:solidFill>
                <a:latin typeface="Georgia" pitchFamily="18" charset="0"/>
              </a:rPr>
              <a:t>Списывание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r>
              <a:rPr lang="ru-RU" sz="2800" b="1" i="1">
                <a:solidFill>
                  <a:schemeClr val="bg1"/>
                </a:solidFill>
              </a:rPr>
              <a:t>1. </a:t>
            </a:r>
            <a:r>
              <a:rPr lang="ru-RU" sz="2800" i="1">
                <a:solidFill>
                  <a:srgbClr val="FFA7A7"/>
                </a:solidFill>
              </a:rPr>
              <a:t>Восприятие зрительное:</a:t>
            </a:r>
          </a:p>
          <a:p>
            <a:r>
              <a:rPr lang="ru-RU" sz="2800" i="1">
                <a:solidFill>
                  <a:srgbClr val="FFA7A7"/>
                </a:solidFill>
                <a:latin typeface="Georgia" pitchFamily="18" charset="0"/>
              </a:rPr>
              <a:t>Прочитать фразу,</a:t>
            </a:r>
          </a:p>
          <a:p>
            <a:r>
              <a:rPr lang="ru-RU" sz="2800" i="1">
                <a:solidFill>
                  <a:srgbClr val="FFA7A7"/>
                </a:solidFill>
                <a:latin typeface="Georgia" pitchFamily="18" charset="0"/>
              </a:rPr>
              <a:t>Запомнить</a:t>
            </a:r>
          </a:p>
          <a:p>
            <a:r>
              <a:rPr lang="ru-RU" sz="2800" i="1">
                <a:solidFill>
                  <a:srgbClr val="FFA7A7"/>
                </a:solidFill>
                <a:latin typeface="Georgia" pitchFamily="18" charset="0"/>
              </a:rPr>
              <a:t>Повторить</a:t>
            </a:r>
          </a:p>
          <a:p>
            <a:r>
              <a:rPr lang="ru-RU" sz="2800" b="1" i="1">
                <a:solidFill>
                  <a:schemeClr val="bg1"/>
                </a:solidFill>
              </a:rPr>
              <a:t>2. Анализ и синтез:</a:t>
            </a:r>
          </a:p>
          <a:p>
            <a:r>
              <a:rPr lang="ru-RU" sz="2800" b="1" i="1">
                <a:solidFill>
                  <a:schemeClr val="bg1"/>
                </a:solidFill>
              </a:rPr>
              <a:t>3.Письмо.</a:t>
            </a:r>
          </a:p>
          <a:p>
            <a:pPr>
              <a:buFontTx/>
              <a:buNone/>
            </a:pPr>
            <a:r>
              <a:rPr lang="ru-RU" sz="2800">
                <a:solidFill>
                  <a:schemeClr val="bg1"/>
                </a:solidFill>
              </a:rPr>
              <a:t>(Типичная ошибка – дети «перерисовывают» по одной букве не только не диктуя себе, но даже не прочитывая слово).</a:t>
            </a:r>
          </a:p>
        </p:txBody>
      </p:sp>
    </p:spTree>
    <p:extLst>
      <p:ext uri="{BB962C8B-B14F-4D97-AF65-F5344CB8AC3E}">
        <p14:creationId xmlns:p14="http://schemas.microsoft.com/office/powerpoint/2010/main" val="186043212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FF66"/>
                </a:solidFill>
              </a:rPr>
              <a:t>Сочинение и  изложение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i="1">
                <a:solidFill>
                  <a:srgbClr val="FFA7A7"/>
                </a:solidFill>
              </a:rPr>
              <a:t>1.Конструирование</a:t>
            </a:r>
          </a:p>
          <a:p>
            <a:pPr>
              <a:lnSpc>
                <a:spcPct val="90000"/>
              </a:lnSpc>
            </a:pPr>
            <a:r>
              <a:rPr lang="ru-RU" sz="2800" i="1">
                <a:solidFill>
                  <a:srgbClr val="FFA7A7"/>
                </a:solidFill>
                <a:latin typeface="Georgia" pitchFamily="18" charset="0"/>
              </a:rPr>
              <a:t>Внутреннее оформление мысли в слова.</a:t>
            </a:r>
          </a:p>
          <a:p>
            <a:pPr>
              <a:lnSpc>
                <a:spcPct val="90000"/>
              </a:lnSpc>
            </a:pPr>
            <a:r>
              <a:rPr lang="ru-RU" sz="2800" i="1">
                <a:solidFill>
                  <a:srgbClr val="FFA7A7"/>
                </a:solidFill>
                <a:latin typeface="Georgia" pitchFamily="18" charset="0"/>
              </a:rPr>
              <a:t>Повторение и выделение части этой мысли. </a:t>
            </a:r>
          </a:p>
          <a:p>
            <a:pPr>
              <a:lnSpc>
                <a:spcPct val="90000"/>
              </a:lnSpc>
            </a:pPr>
            <a:r>
              <a:rPr lang="ru-RU" sz="2800" i="1">
                <a:solidFill>
                  <a:srgbClr val="FFA7A7"/>
                </a:solidFill>
                <a:latin typeface="Georgia" pitchFamily="18" charset="0"/>
              </a:rPr>
              <a:t>Составление предложения.</a:t>
            </a:r>
          </a:p>
          <a:p>
            <a:pPr>
              <a:lnSpc>
                <a:spcPct val="90000"/>
              </a:lnSpc>
            </a:pPr>
            <a:r>
              <a:rPr lang="ru-RU" sz="2800" i="1">
                <a:solidFill>
                  <a:srgbClr val="FFA7A7"/>
                </a:solidFill>
                <a:latin typeface="Georgia" pitchFamily="18" charset="0"/>
              </a:rPr>
              <a:t>Внешнее проговаривание части предложения.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chemeClr val="bg1"/>
                </a:solidFill>
              </a:rPr>
              <a:t>2.</a:t>
            </a:r>
            <a:r>
              <a:rPr lang="ru-RU" sz="2800" b="1" i="1">
                <a:solidFill>
                  <a:schemeClr val="bg1"/>
                </a:solidFill>
                <a:latin typeface="Georgia" pitchFamily="18" charset="0"/>
              </a:rPr>
              <a:t> Анализ и синтез.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chemeClr val="bg1"/>
                </a:solidFill>
              </a:rPr>
              <a:t>3</a:t>
            </a:r>
            <a:r>
              <a:rPr lang="ru-RU" sz="2800" b="1" i="1">
                <a:solidFill>
                  <a:schemeClr val="bg1"/>
                </a:solidFill>
                <a:latin typeface="Georgia" pitchFamily="18" charset="0"/>
              </a:rPr>
              <a:t>.Письмо: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chemeClr val="bg1"/>
                </a:solidFill>
              </a:rPr>
              <a:t>4</a:t>
            </a:r>
            <a:r>
              <a:rPr lang="ru-RU" sz="2800" b="1" i="1">
                <a:solidFill>
                  <a:schemeClr val="bg1"/>
                </a:solidFill>
                <a:latin typeface="Georgia" pitchFamily="18" charset="0"/>
              </a:rPr>
              <a:t>. Проверка:</a:t>
            </a:r>
          </a:p>
        </p:txBody>
      </p:sp>
    </p:spTree>
    <p:extLst>
      <p:ext uri="{BB962C8B-B14F-4D97-AF65-F5344CB8AC3E}">
        <p14:creationId xmlns:p14="http://schemas.microsoft.com/office/powerpoint/2010/main" val="419618412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ho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1361</Words>
  <Application>Microsoft Office PowerPoint</Application>
  <PresentationFormat>Экран (4:3)</PresentationFormat>
  <Paragraphs>174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28</vt:i4>
      </vt:variant>
    </vt:vector>
  </HeadingPairs>
  <TitlesOfParts>
    <vt:vector size="56" baseType="lpstr">
      <vt:lpstr>Soho</vt:lpstr>
      <vt:lpstr>1_Soho</vt:lpstr>
      <vt:lpstr>2_Soho</vt:lpstr>
      <vt:lpstr>3_Soho</vt:lpstr>
      <vt:lpstr>4_Soho</vt:lpstr>
      <vt:lpstr>5_Soho</vt:lpstr>
      <vt:lpstr>6_Soho</vt:lpstr>
      <vt:lpstr>7_Soho</vt:lpstr>
      <vt:lpstr>8_Soho</vt:lpstr>
      <vt:lpstr>9_Soho</vt:lpstr>
      <vt:lpstr>10_Soho</vt:lpstr>
      <vt:lpstr>11_Soho</vt:lpstr>
      <vt:lpstr>12_Soho</vt:lpstr>
      <vt:lpstr>13_Soho</vt:lpstr>
      <vt:lpstr>14_Soho</vt:lpstr>
      <vt:lpstr>15_Soho</vt:lpstr>
      <vt:lpstr>16_Soho</vt:lpstr>
      <vt:lpstr>17_Soho</vt:lpstr>
      <vt:lpstr>18_Soho</vt:lpstr>
      <vt:lpstr>19_Soho</vt:lpstr>
      <vt:lpstr>20_Soho</vt:lpstr>
      <vt:lpstr>21_Soho</vt:lpstr>
      <vt:lpstr>22_Soho</vt:lpstr>
      <vt:lpstr>23_Soho</vt:lpstr>
      <vt:lpstr>24_Soho</vt:lpstr>
      <vt:lpstr>25_Soho</vt:lpstr>
      <vt:lpstr>26_Soho</vt:lpstr>
      <vt:lpstr>27_Soho</vt:lpstr>
      <vt:lpstr> Рекомендации  логопеда по исправлению дисграфии у младших школьников.</vt:lpstr>
      <vt:lpstr>Презентация PowerPoint</vt:lpstr>
      <vt:lpstr>Причины дисграфии</vt:lpstr>
      <vt:lpstr>неблагоприятные внешние факторы </vt:lpstr>
      <vt:lpstr>Письмо - это многоуровневый процесс. Структура этого процесса зависит  от  вида письма.</vt:lpstr>
      <vt:lpstr>Диктант</vt:lpstr>
      <vt:lpstr>Презентация PowerPoint</vt:lpstr>
      <vt:lpstr>Списывание</vt:lpstr>
      <vt:lpstr>Сочинение и  изложение</vt:lpstr>
      <vt:lpstr>Акустическая дисграфия:  Замены букв, обозначающих акустически сходные звуки</vt:lpstr>
      <vt:lpstr>Типичные ошибки </vt:lpstr>
      <vt:lpstr>Искажение звуко-слоговой структуры слов и нарушение границ между словами.</vt:lpstr>
      <vt:lpstr>Типичные ошибки</vt:lpstr>
      <vt:lpstr>Приёмы формирования звукового анализа и синтеза</vt:lpstr>
      <vt:lpstr>Презентация PowerPoint</vt:lpstr>
      <vt:lpstr>Упражнения   для преодоления замен букв.</vt:lpstr>
      <vt:lpstr>Оптическая  дисграфия  Замена букв по принципу оптического сходства и искажённое их написание</vt:lpstr>
      <vt:lpstr>Буквы, состоящие из однотипных элементов.</vt:lpstr>
      <vt:lpstr>Типичные ошибки</vt:lpstr>
      <vt:lpstr>Для различения сходных по начертанию букв можно предложить следующие задания:</vt:lpstr>
      <vt:lpstr>Презентация PowerPoint</vt:lpstr>
      <vt:lpstr>Презентация PowerPoint</vt:lpstr>
      <vt:lpstr>Расшифруй и запиши слова.   Найди лишнее слово</vt:lpstr>
      <vt:lpstr>Аграмматическая дисграфия Задержка речевого развития </vt:lpstr>
      <vt:lpstr>Основные направления работы: </vt:lpstr>
      <vt:lpstr>Формирование структуры предложения</vt:lpstr>
      <vt:lpstr>Приёмы направленные на формирование орфографической зоркости.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Дисграфия –  одна из наиболее частых причин неуспеваемости младших школьников</dc:title>
  <dc:creator>User</dc:creator>
  <cp:lastModifiedBy>User</cp:lastModifiedBy>
  <cp:revision>4</cp:revision>
  <dcterms:created xsi:type="dcterms:W3CDTF">2001-12-31T23:42:36Z</dcterms:created>
  <dcterms:modified xsi:type="dcterms:W3CDTF">2013-05-20T03:55:54Z</dcterms:modified>
</cp:coreProperties>
</file>