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1" r:id="rId5"/>
    <p:sldId id="262" r:id="rId6"/>
    <p:sldId id="260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BDEB2-25AF-458A-BEB0-A3DB5668B5EC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D3A07E-B094-4192-B827-E278DAB99F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BDEB2-25AF-458A-BEB0-A3DB5668B5EC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3A07E-B094-4192-B827-E278DAB99F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BDEB2-25AF-458A-BEB0-A3DB5668B5EC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3A07E-B094-4192-B827-E278DAB99F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F1BDEB2-25AF-458A-BEB0-A3DB5668B5EC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48D3A07E-B094-4192-B827-E278DAB99F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BDEB2-25AF-458A-BEB0-A3DB5668B5EC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3A07E-B094-4192-B827-E278DAB99F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BDEB2-25AF-458A-BEB0-A3DB5668B5EC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3A07E-B094-4192-B827-E278DAB99F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3A07E-B094-4192-B827-E278DAB99F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BDEB2-25AF-458A-BEB0-A3DB5668B5EC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BDEB2-25AF-458A-BEB0-A3DB5668B5EC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3A07E-B094-4192-B827-E278DAB99F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BDEB2-25AF-458A-BEB0-A3DB5668B5EC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3A07E-B094-4192-B827-E278DAB99F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F1BDEB2-25AF-458A-BEB0-A3DB5668B5EC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8D3A07E-B094-4192-B827-E278DAB99F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BDEB2-25AF-458A-BEB0-A3DB5668B5EC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D3A07E-B094-4192-B827-E278DAB99F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F1BDEB2-25AF-458A-BEB0-A3DB5668B5EC}" type="datetimeFigureOut">
              <a:rPr lang="ru-RU" smtClean="0"/>
              <a:pPr/>
              <a:t>19.11.2014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48D3A07E-B094-4192-B827-E278DAB99F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87824" y="4365104"/>
            <a:ext cx="5461992" cy="1080120"/>
          </a:xfrm>
        </p:spPr>
        <p:txBody>
          <a:bodyPr>
            <a:noAutofit/>
          </a:bodyPr>
          <a:lstStyle/>
          <a:p>
            <a:pPr algn="r"/>
            <a:r>
              <a:rPr lang="ru-RU" sz="2400" dirty="0" smtClean="0">
                <a:solidFill>
                  <a:schemeClr val="tx1"/>
                </a:solidFill>
              </a:rPr>
              <a:t>Классный руководитель 5А класса </a:t>
            </a:r>
          </a:p>
          <a:p>
            <a:pPr algn="r"/>
            <a:r>
              <a:rPr lang="ru-RU" sz="2400" dirty="0" smtClean="0">
                <a:solidFill>
                  <a:schemeClr val="tx1"/>
                </a:solidFill>
              </a:rPr>
              <a:t>Пичугина Е.Г.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1196752"/>
            <a:ext cx="7772400" cy="2452254"/>
          </a:xfrm>
        </p:spPr>
        <p:txBody>
          <a:bodyPr>
            <a:noAutofit/>
          </a:bodyPr>
          <a:lstStyle/>
          <a:p>
            <a:pPr algn="ctr"/>
            <a:r>
              <a:rPr lang="ru-RU" sz="5400" b="1" i="1" dirty="0">
                <a:solidFill>
                  <a:srgbClr val="C00000"/>
                </a:solidFill>
                <a:effectLst/>
              </a:rPr>
              <a:t>Советы родителям по адаптации пятиклассников</a:t>
            </a:r>
            <a:endParaRPr lang="ru-RU" sz="54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45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836712"/>
            <a:ext cx="8568952" cy="5112568"/>
          </a:xfrm>
        </p:spPr>
        <p:txBody>
          <a:bodyPr>
            <a:noAutofit/>
          </a:bodyPr>
          <a:lstStyle/>
          <a:p>
            <a:pPr algn="ctr"/>
            <a:r>
              <a:rPr lang="ru-RU" sz="5400" b="1" i="1" dirty="0" smtClean="0">
                <a:solidFill>
                  <a:srgbClr val="C00000"/>
                </a:solidFill>
                <a:effectLst/>
              </a:rPr>
              <a:t>«</a:t>
            </a:r>
            <a:r>
              <a:rPr lang="ru-RU" sz="3600" b="1" i="1" dirty="0">
                <a:solidFill>
                  <a:srgbClr val="C00000"/>
                </a:solidFill>
                <a:effectLst/>
              </a:rPr>
              <a:t>М</a:t>
            </a:r>
            <a:r>
              <a:rPr lang="ru-RU" sz="3600" b="1" i="1" dirty="0" smtClean="0">
                <a:solidFill>
                  <a:srgbClr val="C00000"/>
                </a:solidFill>
                <a:effectLst/>
              </a:rPr>
              <a:t>удрец спросил у торговца лошадьми: «Почему у тебя одна лошадь стоит в десять раз дороже другой?» - «Потому что бежит в десять раз быстрее». – «Но ведь если она поскачет в неверном направлении, то будет в десять раз быстрее удаляться от цели…». Торговец задумался и сбавил цену».</a:t>
            </a:r>
            <a:endParaRPr lang="ru-RU" sz="36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727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3140968"/>
            <a:ext cx="7931224" cy="29550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- появление </a:t>
            </a:r>
            <a:r>
              <a:rPr lang="ru-RU" sz="3600" dirty="0"/>
              <a:t>чувства </a:t>
            </a:r>
            <a:r>
              <a:rPr lang="ru-RU" sz="3600" dirty="0" smtClean="0"/>
              <a:t>взрослости;</a:t>
            </a:r>
          </a:p>
          <a:p>
            <a:pPr marL="0" indent="0">
              <a:buNone/>
            </a:pPr>
            <a:r>
              <a:rPr lang="ru-RU" sz="3600" dirty="0" smtClean="0"/>
              <a:t>- физиологическая </a:t>
            </a:r>
            <a:r>
              <a:rPr lang="ru-RU" sz="3600" dirty="0"/>
              <a:t>перестройка </a:t>
            </a:r>
            <a:r>
              <a:rPr lang="ru-RU" sz="3600" dirty="0" smtClean="0"/>
              <a:t>    организма;</a:t>
            </a:r>
          </a:p>
          <a:p>
            <a:pPr marL="0" indent="0">
              <a:buNone/>
            </a:pPr>
            <a:r>
              <a:rPr lang="ru-RU" sz="3600" dirty="0" smtClean="0"/>
              <a:t>- психологические изменения;</a:t>
            </a: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2232248"/>
          </a:xfrm>
        </p:spPr>
        <p:txBody>
          <a:bodyPr>
            <a:noAutofit/>
          </a:bodyPr>
          <a:lstStyle/>
          <a:p>
            <a:pPr algn="ctr"/>
            <a:r>
              <a:rPr lang="ru-RU" sz="4400" b="1" i="1" dirty="0" smtClean="0">
                <a:solidFill>
                  <a:srgbClr val="C00000"/>
                </a:solidFill>
                <a:effectLst/>
                <a:ea typeface="Calibri"/>
              </a:rPr>
              <a:t>Психологический </a:t>
            </a:r>
            <a:r>
              <a:rPr lang="ru-RU" sz="4400" b="1" i="1" dirty="0">
                <a:solidFill>
                  <a:srgbClr val="C00000"/>
                </a:solidFill>
                <a:effectLst/>
                <a:ea typeface="Calibri"/>
              </a:rPr>
              <a:t>портрет – специфические особенности </a:t>
            </a:r>
            <a:r>
              <a:rPr lang="ru-RU" sz="4400" b="1" i="1" dirty="0" smtClean="0">
                <a:solidFill>
                  <a:srgbClr val="C00000"/>
                </a:solidFill>
                <a:effectLst/>
                <a:ea typeface="Calibri"/>
              </a:rPr>
              <a:t>пятиклассника</a:t>
            </a:r>
            <a:endParaRPr lang="ru-RU" sz="44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20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524000"/>
            <a:ext cx="7787208" cy="4572000"/>
          </a:xfrm>
        </p:spPr>
        <p:txBody>
          <a:bodyPr/>
          <a:lstStyle/>
          <a:p>
            <a:pPr marL="0" indent="0">
              <a:buNone/>
            </a:pPr>
            <a:r>
              <a:rPr lang="ru-RU" sz="4000" dirty="0" smtClean="0"/>
              <a:t>- новая школа,</a:t>
            </a:r>
            <a:endParaRPr lang="ru-RU" sz="4000" dirty="0"/>
          </a:p>
          <a:p>
            <a:pPr marL="0" indent="0">
              <a:buNone/>
            </a:pPr>
            <a:r>
              <a:rPr lang="ru-RU" sz="4000" dirty="0" smtClean="0"/>
              <a:t>- новые </a:t>
            </a:r>
            <a:r>
              <a:rPr lang="ru-RU" sz="4000" dirty="0"/>
              <a:t>учителя,</a:t>
            </a:r>
          </a:p>
          <a:p>
            <a:pPr marL="0" indent="0">
              <a:buNone/>
            </a:pPr>
            <a:r>
              <a:rPr lang="ru-RU" sz="4000" dirty="0" smtClean="0"/>
              <a:t>- новые </a:t>
            </a:r>
            <a:r>
              <a:rPr lang="ru-RU" sz="4000" dirty="0"/>
              <a:t>одноклассники,</a:t>
            </a:r>
          </a:p>
          <a:p>
            <a:pPr marL="0" indent="0">
              <a:buNone/>
            </a:pPr>
            <a:r>
              <a:rPr lang="ru-RU" sz="4000" dirty="0" smtClean="0"/>
              <a:t>- новые </a:t>
            </a:r>
            <a:r>
              <a:rPr lang="ru-RU" sz="4000" dirty="0"/>
              <a:t>предметы,</a:t>
            </a:r>
          </a:p>
          <a:p>
            <a:pPr marL="0" indent="0">
              <a:buNone/>
            </a:pPr>
            <a:r>
              <a:rPr lang="ru-RU" sz="4000" dirty="0" smtClean="0"/>
              <a:t>- новые </a:t>
            </a:r>
            <a:r>
              <a:rPr lang="ru-RU" sz="4000" dirty="0"/>
              <a:t>требования и нормы </a:t>
            </a:r>
            <a:r>
              <a:rPr lang="ru-RU" sz="4000" dirty="0" smtClean="0"/>
              <a:t>поведения.</a:t>
            </a:r>
            <a:endParaRPr lang="ru-RU" sz="4000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i="1" dirty="0">
                <a:solidFill>
                  <a:srgbClr val="C00000"/>
                </a:solidFill>
              </a:rPr>
              <a:t>В</a:t>
            </a:r>
            <a:r>
              <a:rPr lang="ru-RU" sz="4800" b="1" i="1" dirty="0" smtClean="0">
                <a:solidFill>
                  <a:srgbClr val="C00000"/>
                </a:solidFill>
              </a:rPr>
              <a:t>нешние </a:t>
            </a:r>
            <a:r>
              <a:rPr lang="ru-RU" sz="4800" b="1" i="1" dirty="0">
                <a:solidFill>
                  <a:srgbClr val="C00000"/>
                </a:solidFill>
              </a:rPr>
              <a:t>изменения</a:t>
            </a:r>
          </a:p>
        </p:txBody>
      </p:sp>
    </p:spTree>
    <p:extLst>
      <p:ext uri="{BB962C8B-B14F-4D97-AF65-F5344CB8AC3E}">
        <p14:creationId xmlns:p14="http://schemas.microsoft.com/office/powerpoint/2010/main" val="4209008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/>
              <a:t>- возросший </a:t>
            </a:r>
            <a:r>
              <a:rPr lang="ru-RU" sz="3200" dirty="0"/>
              <a:t>темп работы: дети, не умеющие быстро писать, не успевают;</a:t>
            </a:r>
          </a:p>
          <a:p>
            <a:pPr marL="0" indent="0">
              <a:buNone/>
            </a:pPr>
            <a:r>
              <a:rPr lang="ru-RU" sz="3200" dirty="0" smtClean="0"/>
              <a:t>- возросший </a:t>
            </a:r>
            <a:r>
              <a:rPr lang="ru-RU" sz="3200" dirty="0"/>
              <a:t>объем </a:t>
            </a:r>
            <a:r>
              <a:rPr lang="ru-RU" sz="3200" dirty="0" smtClean="0"/>
              <a:t>работы, </a:t>
            </a:r>
            <a:r>
              <a:rPr lang="ru-RU" sz="3200" dirty="0"/>
              <a:t>как на уроке, так и дома;</a:t>
            </a:r>
          </a:p>
          <a:p>
            <a:pPr marL="0" indent="0">
              <a:buNone/>
            </a:pPr>
            <a:r>
              <a:rPr lang="ru-RU" sz="3200" dirty="0" smtClean="0"/>
              <a:t>- новые </a:t>
            </a:r>
            <a:r>
              <a:rPr lang="ru-RU" sz="3200" dirty="0"/>
              <a:t>требования к оформлению работ;</a:t>
            </a:r>
          </a:p>
          <a:p>
            <a:pPr marL="0" indent="0">
              <a:buNone/>
            </a:pPr>
            <a:r>
              <a:rPr lang="ru-RU" sz="3200" dirty="0" smtClean="0"/>
              <a:t>- необходимость </a:t>
            </a:r>
            <a:r>
              <a:rPr lang="ru-RU" sz="3200" dirty="0"/>
              <a:t>самостоятельно находить дополнительную информацию (литературу) и работать с ней.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548408"/>
          </a:xfrm>
        </p:spPr>
        <p:txBody>
          <a:bodyPr>
            <a:noAutofit/>
          </a:bodyPr>
          <a:lstStyle/>
          <a:p>
            <a:pPr algn="ctr"/>
            <a:r>
              <a:rPr lang="ru-RU" sz="4400" b="1" i="1" dirty="0">
                <a:solidFill>
                  <a:srgbClr val="C00000"/>
                </a:solidFill>
              </a:rPr>
              <a:t>Т</a:t>
            </a:r>
            <a:r>
              <a:rPr lang="ru-RU" sz="4400" b="1" i="1" dirty="0" smtClean="0">
                <a:solidFill>
                  <a:srgbClr val="C00000"/>
                </a:solidFill>
              </a:rPr>
              <a:t>рудности </a:t>
            </a:r>
            <a:r>
              <a:rPr lang="ru-RU" sz="4400" b="1" i="1" dirty="0">
                <a:solidFill>
                  <a:srgbClr val="C00000"/>
                </a:solidFill>
              </a:rPr>
              <a:t>школьной жизни детей</a:t>
            </a:r>
          </a:p>
        </p:txBody>
      </p:sp>
    </p:spTree>
    <p:extLst>
      <p:ext uri="{BB962C8B-B14F-4D97-AF65-F5344CB8AC3E}">
        <p14:creationId xmlns:p14="http://schemas.microsoft.com/office/powerpoint/2010/main" val="3045818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52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/>
              <a:t>- усталый, утомленный внешний вид </a:t>
            </a:r>
            <a:r>
              <a:rPr lang="ru-RU" dirty="0" smtClean="0"/>
              <a:t>ребенка;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- нежелание </a:t>
            </a:r>
            <a:r>
              <a:rPr lang="ru-RU" dirty="0"/>
              <a:t>ребенка делиться своими впечатлениями о проведенном </a:t>
            </a:r>
            <a:r>
              <a:rPr lang="ru-RU" dirty="0" smtClean="0"/>
              <a:t>дне;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- </a:t>
            </a:r>
            <a:r>
              <a:rPr lang="ru-RU" dirty="0"/>
              <a:t>стремление отвлечь взрослого от школьных событий, переключить внимание на другие </a:t>
            </a:r>
            <a:r>
              <a:rPr lang="ru-RU" dirty="0" smtClean="0"/>
              <a:t>темы;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- нежелание выполнять домашние </a:t>
            </a:r>
            <a:r>
              <a:rPr lang="ru-RU" dirty="0" smtClean="0"/>
              <a:t>задания;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- негативные характеристики в адрес школы, учителей, </a:t>
            </a:r>
            <a:r>
              <a:rPr lang="ru-RU" dirty="0" smtClean="0"/>
              <a:t>одноклассников;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- жалобы на те или иные события, связанные со </a:t>
            </a:r>
            <a:r>
              <a:rPr lang="ru-RU" dirty="0" smtClean="0"/>
              <a:t>школой;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- беспокойный </a:t>
            </a:r>
            <a:r>
              <a:rPr lang="ru-RU" dirty="0" smtClean="0"/>
              <a:t>сон;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- трудности утреннего пробуждения, </a:t>
            </a:r>
            <a:r>
              <a:rPr lang="ru-RU" dirty="0" smtClean="0"/>
              <a:t>вялость;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- постоянные жалобы на плохое </a:t>
            </a:r>
            <a:r>
              <a:rPr lang="ru-RU" dirty="0" smtClean="0"/>
              <a:t>самочувствие.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5632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</a:rPr>
              <a:t>Признаки трудностей </a:t>
            </a:r>
            <a:r>
              <a:rPr lang="ru-RU" b="1" i="1" dirty="0">
                <a:solidFill>
                  <a:srgbClr val="C00000"/>
                </a:solidFill>
              </a:rPr>
              <a:t>адаптации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661481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67200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ru-RU" b="1" i="1" dirty="0" smtClean="0"/>
              <a:t>- </a:t>
            </a:r>
            <a:r>
              <a:rPr lang="ru-RU" sz="2800" dirty="0" smtClean="0"/>
              <a:t>разные </a:t>
            </a:r>
            <a:r>
              <a:rPr lang="ru-RU" sz="2800" dirty="0"/>
              <a:t>требования со стороны учителей-предметников, необходимость все эти требования и учитывать, и выполнять;</a:t>
            </a:r>
          </a:p>
          <a:p>
            <a:pPr marL="0" indent="0" fontAlgn="base">
              <a:buNone/>
            </a:pPr>
            <a:r>
              <a:rPr lang="ru-RU" sz="2800" dirty="0" smtClean="0"/>
              <a:t>- большой </a:t>
            </a:r>
            <a:r>
              <a:rPr lang="ru-RU" sz="2800" dirty="0"/>
              <a:t>поток информации, незнакомые термины, </a:t>
            </a:r>
            <a:r>
              <a:rPr lang="ru-RU" sz="2800" dirty="0" smtClean="0"/>
              <a:t>слова;</a:t>
            </a:r>
            <a:endParaRPr lang="ru-RU" sz="2800" dirty="0"/>
          </a:p>
          <a:p>
            <a:pPr marL="0" indent="0" fontAlgn="base">
              <a:buNone/>
            </a:pPr>
            <a:r>
              <a:rPr lang="ru-RU" sz="2800" dirty="0" smtClean="0"/>
              <a:t>- чувство </a:t>
            </a:r>
            <a:r>
              <a:rPr lang="ru-RU" sz="2800" dirty="0"/>
              <a:t>одиночества из-за отсутствия первой учительницы, а классному руководителю </a:t>
            </a:r>
            <a:r>
              <a:rPr lang="ru-RU" sz="2800" dirty="0" smtClean="0"/>
              <a:t>не всегда </a:t>
            </a:r>
            <a:r>
              <a:rPr lang="ru-RU" sz="2800" dirty="0"/>
              <a:t>удаётся уделить всем необходимое внимание.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>
            <a:noAutofit/>
          </a:bodyPr>
          <a:lstStyle/>
          <a:p>
            <a:pPr algn="ctr"/>
            <a:r>
              <a:rPr lang="ru-RU" sz="4000" b="1" i="1" dirty="0" smtClean="0">
                <a:solidFill>
                  <a:srgbClr val="C00000"/>
                </a:solidFill>
                <a:effectLst/>
              </a:rPr>
              <a:t>Причины </a:t>
            </a:r>
            <a:r>
              <a:rPr lang="ru-RU" sz="4000" b="1" i="1" dirty="0">
                <a:solidFill>
                  <a:srgbClr val="C00000"/>
                </a:solidFill>
                <a:effectLst/>
              </a:rPr>
              <a:t>медленной </a:t>
            </a:r>
            <a:r>
              <a:rPr lang="ru-RU" sz="4000" b="1" i="1" dirty="0" smtClean="0">
                <a:solidFill>
                  <a:srgbClr val="C00000"/>
                </a:solidFill>
                <a:effectLst/>
              </a:rPr>
              <a:t>адаптации</a:t>
            </a:r>
            <a:endParaRPr lang="ru-RU" sz="40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698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340768"/>
            <a:ext cx="8892480" cy="5256584"/>
          </a:xfrm>
        </p:spPr>
        <p:txBody>
          <a:bodyPr>
            <a:normAutofit fontScale="85000" lnSpcReduction="20000"/>
          </a:bodyPr>
          <a:lstStyle/>
          <a:p>
            <a:pPr fontAlgn="base">
              <a:buNone/>
            </a:pPr>
            <a:r>
              <a:rPr lang="ru-RU" dirty="0" smtClean="0"/>
              <a:t>- </a:t>
            </a:r>
            <a:r>
              <a:rPr lang="ru-RU" sz="2800" dirty="0" smtClean="0"/>
              <a:t>повышение уровня тревожности семьи, связанной с обучением ребенка в пятом классе;</a:t>
            </a:r>
          </a:p>
          <a:p>
            <a:pPr fontAlgn="base">
              <a:buNone/>
            </a:pPr>
            <a:r>
              <a:rPr lang="ru-RU" sz="2800" dirty="0" smtClean="0"/>
              <a:t>- повышение уровня тревожности самого ребенка;</a:t>
            </a:r>
          </a:p>
          <a:p>
            <a:pPr fontAlgn="base">
              <a:buNone/>
            </a:pPr>
            <a:r>
              <a:rPr lang="ru-RU" sz="2800" dirty="0" smtClean="0"/>
              <a:t>- зависимость степени адаптации ребенка к новым условиям от тех требований, которые предъявляет ребенку семья, его ближайшее окружение;</a:t>
            </a:r>
          </a:p>
          <a:p>
            <a:pPr fontAlgn="base">
              <a:buNone/>
            </a:pPr>
            <a:r>
              <a:rPr lang="ru-RU" sz="2800" dirty="0" smtClean="0"/>
              <a:t>- зависимость степени адаптации ребенка от его внутреннего состояния, характера, его успеваемости в начальной школе;</a:t>
            </a:r>
          </a:p>
          <a:p>
            <a:pPr fontAlgn="base">
              <a:buNone/>
            </a:pPr>
            <a:r>
              <a:rPr lang="ru-RU" sz="2800" dirty="0" smtClean="0"/>
              <a:t>- степень учебной и социальной мотивации пятиклассника, его желание вступать в учебные и </a:t>
            </a:r>
            <a:r>
              <a:rPr lang="ru-RU" sz="2800" dirty="0" err="1" smtClean="0"/>
              <a:t>внеучебные</a:t>
            </a:r>
            <a:r>
              <a:rPr lang="ru-RU" sz="2800" dirty="0" smtClean="0"/>
              <a:t> контакты;</a:t>
            </a:r>
          </a:p>
          <a:p>
            <a:pPr fontAlgn="base">
              <a:buNone/>
            </a:pPr>
            <a:r>
              <a:rPr lang="ru-RU" sz="2800" dirty="0" smtClean="0"/>
              <a:t>- состояние его физического здоровья, связанное с возрастными изменениями в организме и психологическим климатом в классном коллективе;</a:t>
            </a:r>
          </a:p>
          <a:p>
            <a:pPr fontAlgn="base">
              <a:buNone/>
            </a:pPr>
            <a:r>
              <a:rPr lang="ru-RU" sz="2800" dirty="0" smtClean="0"/>
              <a:t>- влияние самооценки ребенка на адаптацию к школе (чем ниже самооценка, тем больше трудностей у ребенка в школе).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>
                <a:solidFill>
                  <a:srgbClr val="C00000"/>
                </a:solidFill>
              </a:rPr>
              <a:t>Причины психологических трудностей</a:t>
            </a:r>
          </a:p>
        </p:txBody>
      </p:sp>
    </p:spTree>
    <p:extLst>
      <p:ext uri="{BB962C8B-B14F-4D97-AF65-F5344CB8AC3E}">
        <p14:creationId xmlns:p14="http://schemas.microsoft.com/office/powerpoint/2010/main" val="1900674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 marL="0" indent="0">
              <a:buNone/>
            </a:pPr>
            <a:r>
              <a:rPr lang="ru-RU" sz="4400" dirty="0" smtClean="0"/>
              <a:t>- научиться </a:t>
            </a:r>
            <a:r>
              <a:rPr lang="ru-RU" sz="4400" dirty="0"/>
              <a:t>организовывать свой </a:t>
            </a:r>
            <a:r>
              <a:rPr lang="ru-RU" sz="4400" dirty="0" smtClean="0"/>
              <a:t>труд;</a:t>
            </a:r>
          </a:p>
          <a:p>
            <a:pPr marL="0" indent="0">
              <a:buNone/>
            </a:pPr>
            <a:r>
              <a:rPr lang="ru-RU" sz="4400" dirty="0" smtClean="0"/>
              <a:t>- научиться общаться </a:t>
            </a:r>
            <a:r>
              <a:rPr lang="ru-RU" sz="4400" dirty="0"/>
              <a:t>со сверстниками.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620416"/>
          </a:xfrm>
        </p:spPr>
        <p:txBody>
          <a:bodyPr>
            <a:normAutofit/>
          </a:bodyPr>
          <a:lstStyle/>
          <a:p>
            <a:pPr algn="ctr"/>
            <a:r>
              <a:rPr lang="ru-RU" sz="4400" b="1" i="1" dirty="0" smtClean="0">
                <a:solidFill>
                  <a:srgbClr val="C00000"/>
                </a:solidFill>
              </a:rPr>
              <a:t>Две </a:t>
            </a:r>
            <a:r>
              <a:rPr lang="ru-RU" sz="4400" b="1" i="1" dirty="0">
                <a:solidFill>
                  <a:srgbClr val="C00000"/>
                </a:solidFill>
              </a:rPr>
              <a:t>основные задачи адаптации </a:t>
            </a:r>
            <a:r>
              <a:rPr lang="ru-RU" sz="4400" b="1" i="1" dirty="0" smtClean="0">
                <a:solidFill>
                  <a:srgbClr val="C00000"/>
                </a:solidFill>
              </a:rPr>
              <a:t>пятиклассника </a:t>
            </a:r>
            <a:endParaRPr lang="ru-RU" sz="44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607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688632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3500" dirty="0" smtClean="0"/>
              <a:t>- </a:t>
            </a:r>
            <a:r>
              <a:rPr lang="ru-RU" sz="4800" dirty="0" smtClean="0"/>
              <a:t>Не отнимай чужого, но и свое не отдавай.</a:t>
            </a:r>
          </a:p>
          <a:p>
            <a:pPr>
              <a:buNone/>
            </a:pPr>
            <a:r>
              <a:rPr lang="ru-RU" sz="4800" dirty="0" smtClean="0"/>
              <a:t>- Попросили — дай, пытаются отнять — старайся защищаться.</a:t>
            </a:r>
          </a:p>
          <a:p>
            <a:pPr>
              <a:buNone/>
            </a:pPr>
            <a:r>
              <a:rPr lang="ru-RU" sz="4800" dirty="0" smtClean="0"/>
              <a:t>- Не дерись без причины.</a:t>
            </a:r>
          </a:p>
          <a:p>
            <a:pPr>
              <a:buNone/>
            </a:pPr>
            <a:r>
              <a:rPr lang="ru-RU" sz="4800" dirty="0" smtClean="0"/>
              <a:t>- Зовут играть — иди, не зовут — спроси разрешения играть вместе, это не стыдно.</a:t>
            </a:r>
          </a:p>
          <a:p>
            <a:pPr>
              <a:buNone/>
            </a:pPr>
            <a:r>
              <a:rPr lang="ru-RU" sz="4800" dirty="0" smtClean="0"/>
              <a:t>- Играй честно, не подводи своих товарищей.</a:t>
            </a:r>
          </a:p>
          <a:p>
            <a:pPr>
              <a:buNone/>
            </a:pPr>
            <a:r>
              <a:rPr lang="ru-RU" sz="4800" dirty="0" smtClean="0"/>
              <a:t>- Не дразни никого, не выпрашивай ничего. Два раза ни у кого ничего не проси.</a:t>
            </a:r>
          </a:p>
          <a:p>
            <a:pPr>
              <a:buNone/>
            </a:pPr>
            <a:r>
              <a:rPr lang="ru-RU" sz="4800" dirty="0" smtClean="0"/>
              <a:t>- Будь внимателен везде, где нужно проявить внимательность.</a:t>
            </a:r>
          </a:p>
          <a:p>
            <a:pPr>
              <a:buNone/>
            </a:pPr>
            <a:r>
              <a:rPr lang="ru-RU" sz="4800" dirty="0" smtClean="0"/>
              <a:t>- Из-за отметок не плачь, будь гордым.</a:t>
            </a:r>
          </a:p>
          <a:p>
            <a:pPr>
              <a:buNone/>
            </a:pPr>
            <a:r>
              <a:rPr lang="ru-RU" sz="4800" dirty="0" smtClean="0"/>
              <a:t>- С учителем из-за отметок не спорь и на учителя за отметки не обижайся.</a:t>
            </a:r>
          </a:p>
          <a:p>
            <a:pPr>
              <a:buNone/>
            </a:pPr>
            <a:r>
              <a:rPr lang="ru-RU" sz="4800" dirty="0" smtClean="0"/>
              <a:t>- Старайся все делать вовремя и думай о хороших результатах они обязательно у тебя будут.</a:t>
            </a:r>
          </a:p>
          <a:p>
            <a:pPr>
              <a:buNone/>
            </a:pPr>
            <a:r>
              <a:rPr lang="ru-RU" sz="4800" dirty="0" smtClean="0"/>
              <a:t>- Не ябедничай и не наговаривай ни на кого.</a:t>
            </a:r>
          </a:p>
          <a:p>
            <a:pPr>
              <a:buNone/>
            </a:pPr>
            <a:r>
              <a:rPr lang="ru-RU" sz="4800" dirty="0" smtClean="0"/>
              <a:t>- Старайся быть аккуратным.</a:t>
            </a:r>
          </a:p>
          <a:p>
            <a:pPr>
              <a:buNone/>
            </a:pPr>
            <a:r>
              <a:rPr lang="ru-RU" sz="4800" dirty="0" smtClean="0"/>
              <a:t>- Почаще говори: давай дружить, давай играть, давай вместе пойдем ДОМОЙ.</a:t>
            </a:r>
          </a:p>
          <a:p>
            <a:pPr>
              <a:buNone/>
            </a:pPr>
            <a:r>
              <a:rPr lang="ru-RU" sz="4800" dirty="0" smtClean="0"/>
              <a:t>- Помни! Ты не лучше всех, ты не хуже всех!</a:t>
            </a:r>
          </a:p>
          <a:p>
            <a:pPr>
              <a:buNone/>
            </a:pPr>
            <a:r>
              <a:rPr lang="ru-RU" sz="4800" dirty="0" smtClean="0"/>
              <a:t>- Ты — неповторимый для самого себя, родителей, учителей, друзей!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</a:rPr>
              <a:t>Советы известного педагога и психолога Симона Соловейчика</a:t>
            </a:r>
            <a:endParaRPr lang="ru-RU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281</TotalTime>
  <Words>622</Words>
  <Application>Microsoft Office PowerPoint</Application>
  <PresentationFormat>Экран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Бумажная</vt:lpstr>
      <vt:lpstr>Советы родителям по адаптации пятиклассников</vt:lpstr>
      <vt:lpstr>Психологический портрет – специфические особенности пятиклассника</vt:lpstr>
      <vt:lpstr>Внешние изменения</vt:lpstr>
      <vt:lpstr>Трудности школьной жизни детей</vt:lpstr>
      <vt:lpstr>Признаки трудностей адаптации </vt:lpstr>
      <vt:lpstr>Причины медленной адаптации</vt:lpstr>
      <vt:lpstr>Причины психологических трудностей</vt:lpstr>
      <vt:lpstr>Две основные задачи адаптации пятиклассника </vt:lpstr>
      <vt:lpstr>Советы известного педагога и психолога Симона Соловейчика</vt:lpstr>
      <vt:lpstr>«Мудрец спросил у торговца лошадьми: «Почему у тебя одна лошадь стоит в десять раз дороже другой?» - «Потому что бежит в десять раз быстрее». – «Но ведь если она поскачет в неверном направлении, то будет в десять раз быстрее удаляться от цели…». Торговец задумался и сбавил цену».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Советы родителям по адаптации пятиклассников</dc:title>
  <dc:creator>Pi4uga</dc:creator>
  <cp:lastModifiedBy>Pi4uga</cp:lastModifiedBy>
  <cp:revision>14</cp:revision>
  <dcterms:created xsi:type="dcterms:W3CDTF">2014-09-08T08:40:49Z</dcterms:created>
  <dcterms:modified xsi:type="dcterms:W3CDTF">2014-11-19T11:48:32Z</dcterms:modified>
</cp:coreProperties>
</file>