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7" r:id="rId4"/>
    <p:sldId id="276" r:id="rId5"/>
    <p:sldId id="258" r:id="rId6"/>
    <p:sldId id="259" r:id="rId7"/>
    <p:sldId id="260" r:id="rId8"/>
    <p:sldId id="281" r:id="rId9"/>
    <p:sldId id="261" r:id="rId10"/>
    <p:sldId id="262" r:id="rId11"/>
    <p:sldId id="263" r:id="rId12"/>
    <p:sldId id="264" r:id="rId13"/>
    <p:sldId id="267" r:id="rId14"/>
    <p:sldId id="269" r:id="rId15"/>
    <p:sldId id="270" r:id="rId16"/>
    <p:sldId id="271" r:id="rId17"/>
    <p:sldId id="273" r:id="rId18"/>
    <p:sldId id="283" r:id="rId19"/>
    <p:sldId id="274" r:id="rId20"/>
    <p:sldId id="280" r:id="rId21"/>
    <p:sldId id="282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5720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Методический семинар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44291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Дискуссионные формы обучения в преподавании предметов как средство формирования глобального мышления учащихся.</a:t>
            </a: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r>
              <a:rPr lang="ru-RU" sz="1700" dirty="0" smtClean="0">
                <a:latin typeface="Bookman Old Style" pitchFamily="18" charset="0"/>
              </a:rPr>
              <a:t>Ермакова Юлия Юрьевна,</a:t>
            </a:r>
          </a:p>
          <a:p>
            <a:r>
              <a:rPr lang="ru-RU" sz="1700" dirty="0" smtClean="0">
                <a:latin typeface="Bookman Old Style" pitchFamily="18" charset="0"/>
              </a:rPr>
              <a:t>методист МБОУ СОШ №22</a:t>
            </a: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3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Основные ориентиры при выборе темы дискуссии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35719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latin typeface="Bookman Old Style" pitchFamily="18" charset="0"/>
              </a:rPr>
              <a:t>- соответствие темы (проблемы) дидактическим задачам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 - значение, своевременность, значимость для всех членов общества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 - подготовленность (моральная, эмоциональная, психологическая, знаниевая) участников дискуссии.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287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Процесс общения в ходе учебной дискуссии направлен на достижение учебных целей: 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14620"/>
            <a:ext cx="7854696" cy="37147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1)</a:t>
            </a:r>
            <a:r>
              <a:rPr lang="ru-RU" dirty="0" smtClean="0">
                <a:latin typeface="Bookman Old Style" pitchFamily="18" charset="0"/>
              </a:rPr>
              <a:t>      ознакомление с новым материалом через обмен мнениями, обобщение, закрепление ранее полученных знаний, углубленное усвоение, творческое переосмысление  и даже контроль усвоения знаний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2)   </a:t>
            </a:r>
            <a:r>
              <a:rPr lang="ru-RU" dirty="0" smtClean="0">
                <a:latin typeface="Bookman Old Style" pitchFamily="18" charset="0"/>
              </a:rPr>
              <a:t>обучение взаимодействию в группе, совместной поисковой деятельности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3)      </a:t>
            </a:r>
            <a:r>
              <a:rPr lang="ru-RU" dirty="0" smtClean="0">
                <a:latin typeface="Bookman Old Style" pitchFamily="18" charset="0"/>
              </a:rPr>
              <a:t>освоение мыслительных умений (определение своей позиции, умение аргументировать свою точку зрения, умение задавать вопросы, умение оппонировать, умения перерабатывать информацию для изложения)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5720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Свернутые формы дискуссий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030938" cy="4286280"/>
          </a:xfrm>
        </p:spPr>
        <p:txBody>
          <a:bodyPr/>
          <a:lstStyle/>
          <a:p>
            <a:pPr algn="l"/>
            <a:r>
              <a:rPr lang="ru-RU" dirty="0" smtClean="0"/>
              <a:t>– симпозиум / конференция </a:t>
            </a:r>
          </a:p>
          <a:p>
            <a:pPr algn="l"/>
            <a:r>
              <a:rPr lang="ru-RU" dirty="0" smtClean="0"/>
              <a:t>– круглый стол – беседа</a:t>
            </a:r>
          </a:p>
          <a:p>
            <a:pPr algn="l"/>
            <a:r>
              <a:rPr lang="ru-RU" dirty="0" smtClean="0"/>
              <a:t>– заседание экспертной группы </a:t>
            </a:r>
          </a:p>
          <a:p>
            <a:pPr algn="l"/>
            <a:r>
              <a:rPr lang="ru-RU" dirty="0" smtClean="0"/>
              <a:t>–  форум – обсуждение</a:t>
            </a:r>
          </a:p>
          <a:p>
            <a:pPr algn="l"/>
            <a:r>
              <a:rPr lang="ru-RU" dirty="0" smtClean="0"/>
              <a:t>– судебное заседание – обсуждение</a:t>
            </a:r>
          </a:p>
          <a:p>
            <a:pPr algn="l"/>
            <a:r>
              <a:rPr lang="ru-RU" dirty="0" smtClean="0"/>
              <a:t>–  дебаты 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Три этапа дискуссии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28628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200" dirty="0" smtClean="0"/>
              <a:t>подготовительный</a:t>
            </a:r>
          </a:p>
          <a:p>
            <a:pPr algn="ctr"/>
            <a:r>
              <a:rPr lang="ru-RU" sz="3200" dirty="0" smtClean="0"/>
              <a:t>ход дискуссии </a:t>
            </a:r>
          </a:p>
          <a:p>
            <a:pPr algn="ctr"/>
            <a:r>
              <a:rPr lang="ru-RU" sz="3200" dirty="0" smtClean="0"/>
              <a:t>этап подведения итогов</a:t>
            </a:r>
            <a:endParaRPr lang="ru-RU" sz="3200" dirty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Приёмы введения в дискуссию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4143404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ru-RU" dirty="0" smtClean="0"/>
              <a:t>изложение проблемы или описание конкретного случая</a:t>
            </a:r>
          </a:p>
          <a:p>
            <a:pPr algn="l">
              <a:buFontTx/>
              <a:buChar char="-"/>
            </a:pPr>
            <a:endParaRPr lang="ru-RU" dirty="0" smtClean="0"/>
          </a:p>
          <a:p>
            <a:pPr algn="l"/>
            <a:r>
              <a:rPr lang="ru-RU" dirty="0" smtClean="0"/>
              <a:t> - ролевая игра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- демонстрация кинофрагмента </a:t>
            </a:r>
          </a:p>
          <a:p>
            <a:pPr algn="l"/>
            <a:r>
              <a:rPr lang="ru-RU" dirty="0" smtClean="0"/>
              <a:t> </a:t>
            </a:r>
          </a:p>
          <a:p>
            <a:pPr algn="l"/>
            <a:r>
              <a:rPr lang="ru-RU" dirty="0" smtClean="0"/>
              <a:t> - обсуждение представленного   наглядного материала (объекты, иллюстрации) </a:t>
            </a:r>
          </a:p>
          <a:p>
            <a:pPr algn="l"/>
            <a:r>
              <a:rPr lang="ru-RU" dirty="0" smtClean="0"/>
              <a:t> </a:t>
            </a:r>
          </a:p>
          <a:p>
            <a:pPr algn="l"/>
            <a:r>
              <a:rPr lang="ru-RU" dirty="0" smtClean="0"/>
              <a:t>  - обсуждение текущих новостей   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Стратегия учителя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5000660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latin typeface="Bookman Old Style" pitchFamily="18" charset="0"/>
              </a:rPr>
              <a:t>1) воздерживаться от собственных суждений;</a:t>
            </a:r>
          </a:p>
          <a:p>
            <a:pPr algn="l"/>
            <a:r>
              <a:rPr lang="ru-RU" sz="2200" dirty="0" smtClean="0">
                <a:latin typeface="Bookman Old Style" pitchFamily="18" charset="0"/>
              </a:rPr>
              <a:t>2) стимулировать продуктивность идей с помощью вопросов; </a:t>
            </a:r>
          </a:p>
          <a:p>
            <a:pPr algn="l"/>
            <a:r>
              <a:rPr lang="ru-RU" sz="2200" dirty="0" smtClean="0">
                <a:latin typeface="Bookman Old Style" pitchFamily="18" charset="0"/>
              </a:rPr>
              <a:t>3) менять ход обсуждения с помощью вопросов или обобщенных суждений; </a:t>
            </a:r>
          </a:p>
          <a:p>
            <a:pPr algn="l"/>
            <a:r>
              <a:rPr lang="ru-RU" sz="2200" dirty="0" smtClean="0">
                <a:latin typeface="Bookman Old Style" pitchFamily="18" charset="0"/>
              </a:rPr>
              <a:t>4) уточнять, пояснять высказывания учащихся с помощью вопросов, перефразирования; </a:t>
            </a:r>
          </a:p>
          <a:p>
            <a:pPr algn="l"/>
            <a:r>
              <a:rPr lang="ru-RU" sz="2200" dirty="0" smtClean="0">
                <a:latin typeface="Bookman Old Style" pitchFamily="18" charset="0"/>
              </a:rPr>
              <a:t>5) не игнорировать ни одного вопроса и ответа; </a:t>
            </a:r>
          </a:p>
          <a:p>
            <a:pPr algn="l"/>
            <a:r>
              <a:rPr lang="ru-RU" sz="2200" dirty="0" smtClean="0">
                <a:latin typeface="Bookman Old Style" pitchFamily="18" charset="0"/>
              </a:rPr>
              <a:t>6) давать время для обдумывания ответов;</a:t>
            </a:r>
          </a:p>
          <a:p>
            <a:pPr algn="l"/>
            <a:r>
              <a:rPr lang="ru-RU" sz="2200" dirty="0" smtClean="0">
                <a:latin typeface="Bookman Old Style" pitchFamily="18" charset="0"/>
              </a:rPr>
              <a:t>7) наблюдать за соблюдением правил ведения дискуссии.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072098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dirty="0" smtClean="0"/>
              <a:t> выступления должны проходить организованно, каждый участник может выступать только с разрешения председательствующего (ведущего); повторные выступления могут быть только отсроченными; недопустима перепалка между участниками. </a:t>
            </a:r>
          </a:p>
          <a:p>
            <a:pPr algn="l"/>
            <a:r>
              <a:rPr lang="ru-RU" dirty="0" smtClean="0"/>
              <a:t> 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 Каждое высказывание должно быть подкреплено фактами. В обсуждении следует предоставить каждому участнику возможность высказаться. </a:t>
            </a:r>
          </a:p>
          <a:p>
            <a:pPr algn="l"/>
            <a:r>
              <a:rPr lang="ru-RU" dirty="0" smtClean="0"/>
              <a:t> 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–Каждое высказывание, позиция должны быть внимательно рассмотрены. </a:t>
            </a:r>
          </a:p>
          <a:p>
            <a:pPr algn="l"/>
            <a:r>
              <a:rPr lang="ru-RU" dirty="0" smtClean="0"/>
              <a:t> 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В ходе обсуждения недопустимо «переходить на личности», навешивать ярлыки, допускать уничижительные высказывания и т. п.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Распределение ролей-функций в дискуссионной группе 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720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latin typeface="Bookman Old Style" pitchFamily="18" charset="0"/>
              </a:rPr>
              <a:t>– «Ведущий» (организатор) – его задача состоит в том, чтобы организовать обсуждение вопроса, проблемы, вовлечь в него всех членов группы.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– «Аналитик» – задает вопросы участникам по ходу обсуждения проблемы, подвергая сомнению высказываемые идеи, формулировки.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– «Протоколист» – фиксирует все, что относится к решению проблемы; после окончания первичного обсуждения именно он обычно выступает перед классом, чтобы представить мнение, позицию своей группы.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– «Наблюдатель» – в его задачи входит оценка участия каждого члена группы на основе заданных учителем критериев. 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3929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latin typeface="Bookman Old Style" pitchFamily="18" charset="0"/>
              </a:rPr>
              <a:t> </a:t>
            </a:r>
            <a:r>
              <a:rPr lang="ru-RU" sz="3100" dirty="0" smtClean="0">
                <a:latin typeface="Bookman Old Style" pitchFamily="18" charset="0"/>
              </a:rPr>
              <a:t>РАБОТА В ГРУППАХ</a:t>
            </a:r>
            <a:br>
              <a:rPr lang="ru-RU" sz="31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РАЗРАБОТКА КРИТЕРИЕВ ОЦЕНИВАНИЯ ДИСКУССИИ, 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ПАМЯТКИ ДЛЯ УЧАЩИХСЯ 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«Как изучать дополнительную литературу при подготовке к дискуссии» 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Результаты работы групп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КРИТЕРИИ ОЦЕНКИ ДИСКУССИИ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4500594"/>
          </a:xfrm>
        </p:spPr>
        <p:txBody>
          <a:bodyPr>
            <a:normAutofit fontScale="850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Достижение поставленной цели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Получение новых знаний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Удовлетворенность учащихся результатами дискуссии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Умение правильно, логично изложить свое и чужое мнение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Умение пользоваться приемами доказательства и опровержения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Активность, инициативность при обмене мнениями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Коммуникативная культура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Доля участия, роль каждого учащегося в дискуссии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latin typeface="Bookman Old Style" pitchFamily="18" charset="0"/>
              </a:rPr>
              <a:t>Соблюдение правил, регламента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План семинара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64347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Bookman Old Style" pitchFamily="18" charset="0"/>
              </a:rPr>
              <a:t>1.Вводная часть. </a:t>
            </a:r>
            <a:r>
              <a:rPr lang="ru-RU" sz="2400" dirty="0" smtClean="0"/>
              <a:t> </a:t>
            </a:r>
          </a:p>
          <a:p>
            <a:pPr algn="l"/>
            <a:r>
              <a:rPr lang="ru-RU" sz="2400" dirty="0" smtClean="0"/>
              <a:t>2. Актуальность проблемы формирования глобального мышления учащихся.</a:t>
            </a:r>
            <a:endParaRPr lang="ru-RU" sz="2400" dirty="0" smtClean="0">
              <a:latin typeface="Bookman Old Style" pitchFamily="18" charset="0"/>
            </a:endParaRPr>
          </a:p>
          <a:p>
            <a:pPr marL="457200" indent="-457200" algn="l"/>
            <a:r>
              <a:rPr lang="ru-RU" sz="2400" dirty="0">
                <a:latin typeface="Bookman Old Style" pitchFamily="18" charset="0"/>
              </a:rPr>
              <a:t>3</a:t>
            </a:r>
            <a:r>
              <a:rPr lang="ru-RU" sz="2400" dirty="0" smtClean="0">
                <a:latin typeface="Bookman Old Style" pitchFamily="18" charset="0"/>
              </a:rPr>
              <a:t>. Ролевая игра - дискуссия (императивный тип).</a:t>
            </a:r>
          </a:p>
          <a:p>
            <a:pPr marL="457200" indent="-457200" algn="l"/>
            <a:r>
              <a:rPr lang="ru-RU" sz="2400" dirty="0" smtClean="0">
                <a:latin typeface="Bookman Old Style" pitchFamily="18" charset="0"/>
              </a:rPr>
              <a:t>4. Технология дискуссии (из теории вопроса).</a:t>
            </a:r>
          </a:p>
          <a:p>
            <a:pPr marL="457200" indent="-457200" algn="l"/>
            <a:r>
              <a:rPr lang="ru-RU" sz="2400" dirty="0" smtClean="0">
                <a:latin typeface="Bookman Old Style" pitchFamily="18" charset="0"/>
              </a:rPr>
              <a:t>5. Работа в группах (разработка критериев оценки дискуссии, памятки для учащихся «Как изучать дополнительную литературу при подготовке к дискуссии»).</a:t>
            </a:r>
          </a:p>
          <a:p>
            <a:pPr marL="457200" indent="-457200" algn="l"/>
            <a:r>
              <a:rPr lang="ru-RU" sz="2400" dirty="0" smtClean="0">
                <a:latin typeface="Bookman Old Style" pitchFamily="18" charset="0"/>
              </a:rPr>
              <a:t>6. Заключительная часть.</a:t>
            </a:r>
            <a:r>
              <a:rPr lang="ru-RU" sz="2400" dirty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Рефлексия («мухомор»).</a:t>
            </a:r>
          </a:p>
          <a:p>
            <a:pPr marL="457200" indent="-457200" algn="l"/>
            <a:r>
              <a:rPr lang="ru-RU" sz="2000" dirty="0" smtClean="0">
                <a:latin typeface="Bookman Old Style" pitchFamily="18" charset="0"/>
              </a:rPr>
              <a:t> 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Памятка учащемуся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«Как изучать дополнительную литературу при подготовке к дискуссии»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Bookman Old Style" pitchFamily="18" charset="0"/>
              </a:rPr>
              <a:t> 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429684" cy="464347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latin typeface="Bookman Old Style" pitchFamily="18" charset="0"/>
              </a:rPr>
              <a:t>А) прочитай предложенный учителем текст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Б) определи противоречия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В) выдели позицию автора по данному вопросу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Г) определи свою позицию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Д) сопоставь свою оценку с точкой зрения автора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Е) если изучаешь несколько  текстов, выполни шаги А-Д, затем сравни различные позиции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Ж) подумай и реши какую позицию будешь отстаивать ты 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l"/>
            <a:r>
              <a:rPr lang="ru-RU" dirty="0" smtClean="0">
                <a:latin typeface="Bookman Old Style" pitchFamily="18" charset="0"/>
              </a:rPr>
              <a:t>З) подбери аргументы, поддерживающие твою точку зрения в прочитанн</a:t>
            </a:r>
            <a:r>
              <a:rPr lang="ru-RU" dirty="0" smtClean="0"/>
              <a:t>ых текстах или в другой литературе 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5688632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60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РЕФЛЕКСИЯ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- </a:t>
            </a: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Актуальна ли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проблема семинара?</a:t>
            </a: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- Было ли что-то новым лично для Вас?</a:t>
            </a: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 - Удовлетворены ли Вы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содержанием семинара?</a:t>
            </a: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 - Удовлетворены ли Вы психологической атмосферой в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группе?</a:t>
            </a: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-Осталось ли что-то непонятным?</a:t>
            </a: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sz="2700" dirty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-Охарактеризуйте сегодняшний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семинар одним </a:t>
            </a:r>
            <a:r>
              <a:rPr lang="ru-RU" sz="2700" dirty="0" smtClean="0">
                <a:solidFill>
                  <a:srgbClr val="92D050"/>
                </a:solidFill>
                <a:effectLst/>
                <a:latin typeface="Bookman Old Style" pitchFamily="18" charset="0"/>
                <a:ea typeface="Times New Roman"/>
                <a:cs typeface="Times New Roman"/>
              </a:rPr>
              <a:t>словом («хорошо», «плохо»)</a:t>
            </a:r>
            <a:r>
              <a:rPr lang="ru-RU" sz="4800" dirty="0">
                <a:solidFill>
                  <a:srgbClr val="92D050"/>
                </a:solidFill>
                <a:effectLst/>
                <a:ea typeface="Times New Roman"/>
                <a:cs typeface="Times New Roman"/>
              </a:rPr>
              <a:t/>
            </a:r>
            <a:br>
              <a:rPr lang="ru-RU" sz="4800" dirty="0">
                <a:solidFill>
                  <a:srgbClr val="92D050"/>
                </a:solidFill>
                <a:effectLst/>
                <a:ea typeface="Times New Roman"/>
                <a:cs typeface="Times New Roman"/>
              </a:rPr>
            </a:br>
            <a:r>
              <a:rPr lang="ru-RU" sz="6000" dirty="0">
                <a:solidFill>
                  <a:srgbClr val="92D05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ru-RU" sz="4800" dirty="0">
              <a:solidFill>
                <a:srgbClr val="92D050"/>
              </a:solidFill>
              <a:effectLst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77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СПАСИБО 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 СОТРУДНИЧЕСТВО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Общая цель школьного семинара</a:t>
            </a:r>
            <a:r>
              <a:rPr lang="ru-RU" sz="3600" dirty="0" smtClean="0">
                <a:latin typeface="Bookman Old Style" pitchFamily="18" charset="0"/>
              </a:rPr>
              <a:t>: </a:t>
            </a:r>
            <a:r>
              <a:rPr lang="ru-RU" sz="2800" dirty="0" smtClean="0">
                <a:latin typeface="Bookman Old Style" pitchFamily="18" charset="0"/>
              </a:rPr>
              <a:t>создание условий для повышения профессиональной компетентности педагогов.</a:t>
            </a:r>
            <a:br>
              <a:rPr lang="ru-RU" sz="2800" dirty="0" smtClean="0">
                <a:latin typeface="Bookman Old Style" pitchFamily="18" charset="0"/>
              </a:rPr>
            </a:br>
            <a:endParaRPr lang="ru-RU" sz="22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854696" cy="381642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Частная </a:t>
            </a:r>
            <a:r>
              <a:rPr lang="ru-RU" sz="2000" dirty="0">
                <a:solidFill>
                  <a:srgbClr val="FF0000"/>
                </a:solidFill>
                <a:latin typeface="Bookman Old Style" pitchFamily="18" charset="0"/>
              </a:rPr>
              <a:t>цель</a:t>
            </a:r>
            <a:r>
              <a:rPr lang="ru-RU" sz="2000" dirty="0">
                <a:latin typeface="Bookman Old Style" pitchFamily="18" charset="0"/>
              </a:rPr>
              <a:t>: систематизировать знания педагогов о технологии дискуссии.</a:t>
            </a:r>
          </a:p>
          <a:p>
            <a:pPr algn="l"/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Задачи:</a:t>
            </a:r>
            <a:r>
              <a:rPr lang="ru-RU" sz="2000" dirty="0" smtClean="0">
                <a:latin typeface="Bookman Old Style" pitchFamily="18" charset="0"/>
              </a:rPr>
              <a:t> </a:t>
            </a:r>
          </a:p>
          <a:p>
            <a:pPr algn="l"/>
            <a:r>
              <a:rPr lang="ru-RU" sz="2000" dirty="0" smtClean="0">
                <a:latin typeface="Bookman Old Style" pitchFamily="18" charset="0"/>
              </a:rPr>
              <a:t>-сформировать представление педагогов о дискуссии как  о технологии работы;</a:t>
            </a:r>
          </a:p>
          <a:p>
            <a:pPr algn="l"/>
            <a:r>
              <a:rPr lang="ru-RU" sz="2000" dirty="0" smtClean="0">
                <a:latin typeface="Bookman Old Style" pitchFamily="18" charset="0"/>
              </a:rPr>
              <a:t> -актуализировать необходимость применения дискуссионных форм обучения;</a:t>
            </a:r>
          </a:p>
          <a:p>
            <a:pPr algn="l"/>
            <a:r>
              <a:rPr lang="ru-RU" sz="2000" dirty="0" smtClean="0">
                <a:latin typeface="Bookman Old Style" pitchFamily="18" charset="0"/>
              </a:rPr>
              <a:t>-вовлечь педагогов в разработку критериев оценки дискуссии как формы работы;</a:t>
            </a:r>
          </a:p>
          <a:p>
            <a:pPr algn="l"/>
            <a:r>
              <a:rPr lang="ru-RU" sz="2000" dirty="0" smtClean="0">
                <a:latin typeface="Bookman Old Style" pitchFamily="18" charset="0"/>
              </a:rPr>
              <a:t>Форма проведения: императивная дискуссия.</a:t>
            </a:r>
          </a:p>
          <a:p>
            <a:pPr algn="l"/>
            <a:r>
              <a:rPr lang="ru-RU" sz="2000" dirty="0" smtClean="0">
                <a:latin typeface="Bookman Old Style" pitchFamily="18" charset="0"/>
              </a:rPr>
              <a:t>Участники семинара: педагоги.</a:t>
            </a:r>
          </a:p>
          <a:p>
            <a:pPr algn="l"/>
            <a:endParaRPr lang="ru-RU" sz="2000" dirty="0" smtClean="0">
              <a:latin typeface="Bookman Old Style" pitchFamily="18" charset="0"/>
            </a:endParaRPr>
          </a:p>
          <a:p>
            <a:pPr algn="l"/>
            <a:endParaRPr lang="ru-RU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03344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7854696" cy="5214974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Bookman Old Style" pitchFamily="18" charset="0"/>
              </a:rPr>
              <a:t>«Все видят тактику, при помощи которой я вершу свои завоевания, но никто не замечает стратегию, из которой возникает победа.»   </a:t>
            </a:r>
          </a:p>
          <a:p>
            <a:endParaRPr lang="ru-RU" sz="3600" dirty="0" smtClean="0">
              <a:latin typeface="Bookman Old Style" pitchFamily="18" charset="0"/>
            </a:endParaRPr>
          </a:p>
          <a:p>
            <a:endParaRPr lang="ru-RU" sz="3600" dirty="0" smtClean="0">
              <a:latin typeface="Bookman Old Style" pitchFamily="18" charset="0"/>
            </a:endParaRPr>
          </a:p>
          <a:p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 Сунь–</a:t>
            </a:r>
            <a:r>
              <a:rPr lang="ru-RU" sz="3600" dirty="0" err="1" smtClean="0">
                <a:latin typeface="Bookman Old Style" pitchFamily="18" charset="0"/>
              </a:rPr>
              <a:t>Цзы</a:t>
            </a:r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Основные параметры глобального мышления, наполняющие и определяющие содержание современного образования 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8253442" cy="4286280"/>
          </a:xfrm>
        </p:spPr>
        <p:txBody>
          <a:bodyPr>
            <a:normAutofit fontScale="85000" lnSpcReduction="20000"/>
          </a:bodyPr>
          <a:lstStyle/>
          <a:p>
            <a:pPr marR="0"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целостное восприятие окружающего мира;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познание мира во взаимодействии всех его сторон; 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-утверждение в сознании подрастающего поколения приоритета общечеловеческих, общекультурных ценностей;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признание ценности,  уникальности и неприкосновенности человеческой жизни; 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отрицание принуждения как способа решения проблем; 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открытость личности к новому, мобильность, преодоление стереотипов; 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критичность  и гибкость мышления; 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толерантность.</a:t>
            </a:r>
            <a:endParaRPr lang="ru-RU" sz="3600" dirty="0" smtClean="0">
              <a:latin typeface="Bookman Old Style" pitchFamily="18" charset="0"/>
              <a:cs typeface="Arial" pitchFamily="34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71546"/>
            <a:ext cx="7854696" cy="5429288"/>
          </a:xfrm>
        </p:spPr>
        <p:txBody>
          <a:bodyPr>
            <a:normAutofit/>
          </a:bodyPr>
          <a:lstStyle/>
          <a:p>
            <a:endParaRPr lang="ru-RU" dirty="0" smtClean="0">
              <a:latin typeface="Bookman Old Style" pitchFamily="18" charset="0"/>
            </a:endParaRP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Одной из ведущих педагогических идей  в учебно-воспитательном процессе должна стать ориентация жизнедеятельности школы на выработку у учащихся позиции самостоятельного и ответственного принятия решения в условиях свободы выбора. 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358246" cy="56436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Основные пути формирования глобального мышления в современном школьном образовательном процессе :</a:t>
            </a:r>
          </a:p>
          <a:p>
            <a:endParaRPr lang="ru-RU" sz="2000" dirty="0" smtClean="0"/>
          </a:p>
          <a:p>
            <a:pPr algn="l"/>
            <a:r>
              <a:rPr lang="ru-RU" sz="2000" dirty="0" smtClean="0"/>
              <a:t>1)  углубление, расширение знаний по истории, географии, политике, культуре, экономике, экологии;  </a:t>
            </a:r>
          </a:p>
          <a:p>
            <a:pPr algn="l"/>
            <a:r>
              <a:rPr lang="ru-RU" sz="2000" dirty="0" smtClean="0"/>
              <a:t>2) расширение понимания учащимися разнообразия национальных культур, знакомство с мировыми культурами и цивилизациями через содержание предметов истории, мировой художественной культуры, изучении иностранных языков;  </a:t>
            </a:r>
          </a:p>
          <a:p>
            <a:pPr algn="l"/>
            <a:r>
              <a:rPr lang="ru-RU" sz="2000" dirty="0" smtClean="0"/>
              <a:t>3) системное изучение основных дисциплин школьного курса во взаимосвязи идей, понятий, явлений – установление </a:t>
            </a:r>
            <a:r>
              <a:rPr lang="ru-RU" sz="2000" dirty="0" err="1" smtClean="0"/>
              <a:t>межпредметных</a:t>
            </a:r>
            <a:r>
              <a:rPr lang="ru-RU" sz="2000" dirty="0" smtClean="0"/>
              <a:t> связей; </a:t>
            </a:r>
          </a:p>
          <a:p>
            <a:pPr algn="l"/>
            <a:r>
              <a:rPr lang="ru-RU" sz="2000" dirty="0" smtClean="0"/>
              <a:t>4) участие в </a:t>
            </a:r>
            <a:r>
              <a:rPr lang="ru-RU" sz="2000" dirty="0" err="1" smtClean="0"/>
              <a:t>кросс-культурных</a:t>
            </a:r>
            <a:r>
              <a:rPr lang="ru-RU" sz="2000" dirty="0" smtClean="0"/>
              <a:t> проектах; </a:t>
            </a:r>
          </a:p>
          <a:p>
            <a:pPr algn="l"/>
            <a:r>
              <a:rPr lang="ru-RU" sz="2000" dirty="0" smtClean="0"/>
              <a:t>5) применение в обучении развивающих проблемно-ориентированных технологий.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5500726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latin typeface="Bookman Old Style" pitchFamily="18" charset="0"/>
              </a:rPr>
              <a:t>ДИСКУССИЯ</a:t>
            </a:r>
            <a:br>
              <a:rPr lang="ru-RU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Bookman Old Style" pitchFamily="18" charset="0"/>
              </a:rPr>
              <a:t> (</a:t>
            </a:r>
            <a:r>
              <a:rPr lang="ru-RU" sz="2700" dirty="0" err="1" smtClean="0">
                <a:solidFill>
                  <a:schemeClr val="tx1"/>
                </a:solidFill>
                <a:latin typeface="Bookman Old Style" pitchFamily="18" charset="0"/>
              </a:rPr>
              <a:t>латин</a:t>
            </a:r>
            <a:r>
              <a:rPr lang="ru-RU" sz="2700" dirty="0" smtClean="0">
                <a:solidFill>
                  <a:schemeClr val="tx1"/>
                </a:solidFill>
                <a:latin typeface="Bookman Old Style" pitchFamily="18" charset="0"/>
              </a:rPr>
              <a:t>. </a:t>
            </a:r>
            <a:r>
              <a:rPr lang="ru-RU" sz="2700" dirty="0" err="1" smtClean="0">
                <a:solidFill>
                  <a:schemeClr val="tx1"/>
                </a:solidFill>
                <a:latin typeface="Bookman Old Style" pitchFamily="18" charset="0"/>
              </a:rPr>
              <a:t>discussio</a:t>
            </a:r>
            <a:r>
              <a:rPr lang="ru-RU" sz="2700" dirty="0" smtClean="0">
                <a:solidFill>
                  <a:schemeClr val="tx1"/>
                </a:solidFill>
                <a:latin typeface="Bookman Old Style" pitchFamily="18" charset="0"/>
              </a:rPr>
              <a:t>) - обсуждение какого-н. спорного вопроса для выяснения разных точек зрения; прения. Дискуссия по вопросам литературной политики.)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В педагогическом смысле – </a:t>
            </a: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это  метод организации учебного процесса с применением группового рассмотрения, исследования, публичного обсуждения проблем, спорных вопросов, аргументированного высказывания мнений.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Основные характеристики учебной дискуссии: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572560" cy="44291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   – проблемность, противоречивость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 – актуальность, мотив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- целенаправленность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- диалогичность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 - рефлективность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- самостоятельность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635</Words>
  <Application>Microsoft Office PowerPoint</Application>
  <PresentationFormat>Экран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Методический семинар</vt:lpstr>
      <vt:lpstr>План семинара</vt:lpstr>
      <vt:lpstr>Общая цель школьного семинара: создание условий для повышения профессиональной компетентности педагогов. </vt:lpstr>
      <vt:lpstr>Слайд 4</vt:lpstr>
      <vt:lpstr>Основные параметры глобального мышления, наполняющие и определяющие содержание современного образования </vt:lpstr>
      <vt:lpstr>Слайд 6</vt:lpstr>
      <vt:lpstr>Слайд 7</vt:lpstr>
      <vt:lpstr>ДИСКУССИЯ  (латин. discussio) - обсуждение какого-н. спорного вопроса для выяснения разных точек зрения; прения. Дискуссия по вопросам литературной политики.)  В педагогическом смысле – это  метод организации учебного процесса с применением группового рассмотрения, исследования, публичного обсуждения проблем, спорных вопросов, аргументированного высказывания мнений. </vt:lpstr>
      <vt:lpstr>Основные характеристики учебной дискуссии:</vt:lpstr>
      <vt:lpstr>Основные ориентиры при выборе темы дискуссии</vt:lpstr>
      <vt:lpstr>Процесс общения в ходе учебной дискуссии направлен на достижение учебных целей: </vt:lpstr>
      <vt:lpstr>Свернутые формы дискуссий</vt:lpstr>
      <vt:lpstr>Три этапа дискуссии</vt:lpstr>
      <vt:lpstr>Приёмы введения в дискуссию</vt:lpstr>
      <vt:lpstr>Стратегия учителя</vt:lpstr>
      <vt:lpstr>Слайд 16</vt:lpstr>
      <vt:lpstr>Распределение ролей-функций в дискуссионной группе </vt:lpstr>
      <vt:lpstr>  РАБОТА В ГРУППАХ  РАЗРАБОТКА КРИТЕРИЕВ ОЦЕНИВАНИЯ ДИСКУССИИ,  ПАМЯТКИ ДЛЯ УЧАЩИХСЯ  «Как изучать дополнительную литературу при подготовке к дискуссии» </vt:lpstr>
      <vt:lpstr>Результаты работы групп КРИТЕРИИ ОЦЕНКИ ДИСКУССИИ</vt:lpstr>
      <vt:lpstr>Памятка учащемуся «Как изучать дополнительную литературу при подготовке к дискуссии»   </vt:lpstr>
      <vt:lpstr> РЕФЛЕКСИЯ - Актуальна ли проблема семинара?  - Было ли что-то новым лично для Вас?  - Удовлетворены ли Вы содержанием семинара?  - Удовлетворены ли Вы психологической атмосферой в группе?  -Осталось ли что-то непонятным?  -Охарактеризуйте сегодняшний семинар одним словом («хорошо», «плохо»)  </vt:lpstr>
      <vt:lpstr>СПАСИБО  ЗА СОТРУДНИЧЕСТВО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</dc:title>
  <dc:creator>admin</dc:creator>
  <cp:lastModifiedBy>admin</cp:lastModifiedBy>
  <cp:revision>56</cp:revision>
  <dcterms:created xsi:type="dcterms:W3CDTF">2011-09-29T14:02:31Z</dcterms:created>
  <dcterms:modified xsi:type="dcterms:W3CDTF">2011-11-09T14:07:50Z</dcterms:modified>
</cp:coreProperties>
</file>