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A0A00-2467-4B8F-9F23-55F011D3285E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D92CC-2284-40C6-9AF9-82424F711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D92CC-2284-40C6-9AF9-82424F7115C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5AA9C0A-DF5A-4A6A-BC61-D6F88B8040B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419246B-AB2C-44DA-9CCA-7666DD615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A9C0A-DF5A-4A6A-BC61-D6F88B8040B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9246B-AB2C-44DA-9CCA-7666DD615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5AA9C0A-DF5A-4A6A-BC61-D6F88B8040B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19246B-AB2C-44DA-9CCA-7666DD615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A9C0A-DF5A-4A6A-BC61-D6F88B8040B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9246B-AB2C-44DA-9CCA-7666DD615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AA9C0A-DF5A-4A6A-BC61-D6F88B8040B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419246B-AB2C-44DA-9CCA-7666DD615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A9C0A-DF5A-4A6A-BC61-D6F88B8040B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9246B-AB2C-44DA-9CCA-7666DD615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A9C0A-DF5A-4A6A-BC61-D6F88B8040B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9246B-AB2C-44DA-9CCA-7666DD615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A9C0A-DF5A-4A6A-BC61-D6F88B8040B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9246B-AB2C-44DA-9CCA-7666DD615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AA9C0A-DF5A-4A6A-BC61-D6F88B8040B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9246B-AB2C-44DA-9CCA-7666DD615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A9C0A-DF5A-4A6A-BC61-D6F88B8040B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9246B-AB2C-44DA-9CCA-7666DD615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A9C0A-DF5A-4A6A-BC61-D6F88B8040B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9246B-AB2C-44DA-9CCA-7666DD6150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5AA9C0A-DF5A-4A6A-BC61-D6F88B8040B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419246B-AB2C-44DA-9CCA-7666DD615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Социальное сопровождение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4221088"/>
            <a:ext cx="5697420" cy="1512168"/>
          </a:xfrm>
        </p:spPr>
        <p:txBody>
          <a:bodyPr>
            <a:normAutofit fontScale="92500"/>
          </a:bodyPr>
          <a:lstStyle/>
          <a:p>
            <a:pPr algn="ctr"/>
            <a:r>
              <a:rPr lang="ru-RU" sz="3200" dirty="0" smtClean="0">
                <a:latin typeface="+mj-lt"/>
                <a:cs typeface="Times New Roman" pitchFamily="18" charset="0"/>
              </a:rPr>
              <a:t>Наркозависимых</a:t>
            </a:r>
            <a:r>
              <a:rPr lang="ru-RU" sz="2800" dirty="0" smtClean="0">
                <a:latin typeface="+mj-lt"/>
              </a:rPr>
              <a:t> лиц</a:t>
            </a:r>
          </a:p>
          <a:p>
            <a:pPr algn="ctr"/>
            <a:r>
              <a:rPr lang="ru-RU" sz="2800" dirty="0" smtClean="0">
                <a:latin typeface="+mj-lt"/>
              </a:rPr>
              <a:t>                          Автор: </a:t>
            </a:r>
            <a:r>
              <a:rPr lang="ru-RU" sz="2800" dirty="0" err="1" smtClean="0">
                <a:latin typeface="+mj-lt"/>
              </a:rPr>
              <a:t>Прауст</a:t>
            </a:r>
            <a:r>
              <a:rPr lang="ru-RU" sz="2800" dirty="0" smtClean="0">
                <a:latin typeface="+mj-lt"/>
              </a:rPr>
              <a:t> Е.С</a:t>
            </a:r>
          </a:p>
          <a:p>
            <a:pPr algn="ctr"/>
            <a:r>
              <a:rPr lang="ru-RU" sz="2800" dirty="0" smtClean="0">
                <a:latin typeface="+mj-lt"/>
              </a:rPr>
              <a:t>                        Ванникова Л.А</a:t>
            </a:r>
          </a:p>
          <a:p>
            <a:pPr algn="ctr"/>
            <a:endParaRPr lang="ru-RU" sz="2800" dirty="0" smtClean="0">
              <a:latin typeface="+mj-lt"/>
            </a:endParaRPr>
          </a:p>
          <a:p>
            <a:pPr algn="ctr"/>
            <a:endParaRPr lang="ru-RU" sz="2800" dirty="0" smtClean="0">
              <a:latin typeface="+mj-lt"/>
            </a:endParaRPr>
          </a:p>
          <a:p>
            <a:pPr algn="ctr"/>
            <a:endParaRPr lang="ru-RU" sz="2800" dirty="0" smtClean="0">
              <a:latin typeface="+mj-lt"/>
            </a:endParaRPr>
          </a:p>
          <a:p>
            <a:pPr algn="ctr"/>
            <a:endParaRPr lang="ru-RU" sz="28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3645024"/>
            <a:ext cx="5114778" cy="110124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За внимание!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Понятия наркоман и наркомания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7527032" cy="506234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2000" b="1" dirty="0" smtClean="0"/>
              <a:t>Наркоман</a:t>
            </a:r>
            <a:r>
              <a:rPr lang="ru-RU" sz="2000" dirty="0" smtClean="0"/>
              <a:t>-это человек систематически употребляющий вещества, страдающий болезненной зависимостью, ряда психических расстройств и нарушений биохимических процессов.</a:t>
            </a:r>
          </a:p>
          <a:p>
            <a:r>
              <a:rPr lang="ru-RU" sz="2000" b="1" dirty="0" smtClean="0"/>
              <a:t>Наркомания </a:t>
            </a:r>
            <a:r>
              <a:rPr lang="ru-RU" sz="2000" dirty="0" smtClean="0"/>
              <a:t>– заболевание, возникающее в результате употребления наркотических средств, вызывающих в малых дозах эйфорию, в больших -оглушение, наркотический сон.</a:t>
            </a:r>
          </a:p>
          <a:p>
            <a:r>
              <a:rPr lang="ru-RU" sz="2000" b="1" dirty="0" smtClean="0"/>
              <a:t>Характеризуется </a:t>
            </a:r>
            <a:r>
              <a:rPr lang="ru-RU" sz="2000" dirty="0" smtClean="0"/>
              <a:t>непреодолимым влечением к приему  наркотиков, тенденцией к повышению употребляемых доз, формированию абстинентного синдрома, психической и физической зависимостью. По мере развития болезни нарастают личностные изменения, проявления социальной и психической деградации, соматические расстройства.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Причины распространения наркомании: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Развал системы детских и молодежных организаций;</a:t>
            </a:r>
          </a:p>
          <a:p>
            <a:r>
              <a:rPr lang="ru-RU" dirty="0" smtClean="0"/>
              <a:t>Массированное влияние западной культуры</a:t>
            </a:r>
          </a:p>
          <a:p>
            <a:r>
              <a:rPr lang="ru-RU" dirty="0" smtClean="0"/>
              <a:t>Потеря жизненных ценностей;</a:t>
            </a:r>
          </a:p>
          <a:p>
            <a:r>
              <a:rPr lang="ru-RU" dirty="0" smtClean="0"/>
              <a:t>Ослабление семейных связей</a:t>
            </a:r>
          </a:p>
          <a:p>
            <a:r>
              <a:rPr lang="ru-RU" dirty="0" smtClean="0"/>
              <a:t>Резкое изменение социального статуса – расслоение общества.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Социальные проблемы наркозависимых: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Потеря коммуникативных навыков;</a:t>
            </a:r>
          </a:p>
          <a:p>
            <a:r>
              <a:rPr lang="ru-RU" dirty="0" smtClean="0"/>
              <a:t>Потеря навыков противостояния стрессовым ситуациям;</a:t>
            </a:r>
          </a:p>
          <a:p>
            <a:r>
              <a:rPr lang="ru-RU" dirty="0" smtClean="0"/>
              <a:t>Развитие саморазрушающего поведения;</a:t>
            </a:r>
          </a:p>
          <a:p>
            <a:r>
              <a:rPr lang="ru-RU" dirty="0" smtClean="0"/>
              <a:t>Потеря ответственности за свое поведение;</a:t>
            </a:r>
          </a:p>
          <a:p>
            <a:r>
              <a:rPr lang="ru-RU" dirty="0" smtClean="0"/>
              <a:t>Уход от положительных социальных контактов;</a:t>
            </a:r>
          </a:p>
          <a:p>
            <a:r>
              <a:rPr lang="ru-RU" dirty="0" smtClean="0"/>
              <a:t>Разрушение нормальной ценностной ориентации и позитивных установок</a:t>
            </a:r>
          </a:p>
          <a:p>
            <a:r>
              <a:rPr lang="ru-RU" dirty="0" smtClean="0"/>
              <a:t>Разрушение семейных отношений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Медицинские проблемы наркозависимых: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Склерозирование вен;</a:t>
            </a:r>
          </a:p>
          <a:p>
            <a:r>
              <a:rPr lang="ru-RU" dirty="0" smtClean="0"/>
              <a:t>Дистрофические изменения кожи, подкожной клетчатки и мышц;</a:t>
            </a:r>
          </a:p>
          <a:p>
            <a:r>
              <a:rPr lang="ru-RU" dirty="0" smtClean="0"/>
              <a:t>Дефицит массы тела;</a:t>
            </a:r>
          </a:p>
          <a:p>
            <a:r>
              <a:rPr lang="ru-RU" dirty="0" smtClean="0"/>
              <a:t>Преждевременное старение;</a:t>
            </a:r>
          </a:p>
          <a:p>
            <a:r>
              <a:rPr lang="ru-RU" dirty="0" smtClean="0"/>
              <a:t>Разрушение и выпадение зубов, ломкость и сухость ногтей и волос;</a:t>
            </a:r>
          </a:p>
          <a:p>
            <a:r>
              <a:rPr lang="ru-RU" dirty="0" smtClean="0"/>
              <a:t>Заболевания печени;</a:t>
            </a:r>
          </a:p>
          <a:p>
            <a:r>
              <a:rPr lang="ru-RU" dirty="0" smtClean="0"/>
              <a:t>Вирусные гепатиты и ВИЧ-инфекция</a:t>
            </a:r>
          </a:p>
          <a:p>
            <a:r>
              <a:rPr lang="ru-RU" dirty="0" smtClean="0"/>
              <a:t>Инвалидность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300664" cy="1463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Медико-социальное сопровождение наркозависимых: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Содержание помощи</a:t>
            </a:r>
            <a:r>
              <a:rPr lang="ru-RU" dirty="0" smtClean="0"/>
              <a:t>: просвещение, эмоциональная поддержка, изменение отношения к болезни, поиск и использование ресурсов социальной среды, анализ жизненных ценностей и целей, помощь в текущих ситуациях, лечение психических расстройств.</a:t>
            </a:r>
          </a:p>
          <a:p>
            <a:r>
              <a:rPr lang="ru-RU" b="1" dirty="0" smtClean="0"/>
              <a:t>Методы</a:t>
            </a:r>
            <a:r>
              <a:rPr lang="ru-RU" dirty="0" smtClean="0"/>
              <a:t>: группы самопомощи, телефон доверия, встречи с членами семьи, психологическое просвещение, беседа, психотерапевтический сеанс, фармакотерапия, групповая психотерапия.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и задачи сопровождения: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Цель: оказание социально-медицинской, правовой, психологической и педагогической помощи,  реадаптация зависимой личности и ее семьи, длительная и стойкая ремиссия.</a:t>
            </a:r>
          </a:p>
          <a:p>
            <a:r>
              <a:rPr lang="ru-RU" dirty="0" smtClean="0"/>
              <a:t>Задачи: проведение комплексной социальной, психологической и медицинской диагностики личности; организация просветительской работы, проведение терапевтических и реабилитационных мероприятий, взаимодействие учреждений различного профиля. (медицинского, образовательного, правового, административного, социального)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Технологии помощи: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Профилактические программы. Направлены на предупреждение вовлечения в пробы и потребление наркотиков.</a:t>
            </a:r>
          </a:p>
          <a:p>
            <a:r>
              <a:rPr lang="ru-RU" dirty="0" smtClean="0"/>
              <a:t>Лечебные программы. Предполагают раннее выявление групп наркологического риска и направление на лечение больных с наркологической проблематикой</a:t>
            </a:r>
          </a:p>
          <a:p>
            <a:r>
              <a:rPr lang="ru-RU" dirty="0" smtClean="0"/>
              <a:t>Специализированные программы. Предусматривают  реабилитацию, реадаптацию, ресоциализацию наркологических  больных, </a:t>
            </a:r>
            <a:r>
              <a:rPr lang="ru-RU" dirty="0" err="1" smtClean="0"/>
              <a:t>реинтеграцию</a:t>
            </a:r>
            <a:r>
              <a:rPr lang="ru-RU" dirty="0" smtClean="0"/>
              <a:t> личности в социум с учетом возможностей </a:t>
            </a:r>
            <a:r>
              <a:rPr lang="ru-RU" dirty="0" err="1" smtClean="0"/>
              <a:t>реабилитанта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Службы наркологической помощи: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Больницы</a:t>
            </a:r>
          </a:p>
          <a:p>
            <a:r>
              <a:rPr lang="ru-RU" dirty="0" smtClean="0"/>
              <a:t>Реабилитационные центры</a:t>
            </a:r>
          </a:p>
          <a:p>
            <a:r>
              <a:rPr lang="ru-RU" dirty="0" smtClean="0"/>
              <a:t>Диспансеры</a:t>
            </a:r>
          </a:p>
          <a:p>
            <a:r>
              <a:rPr lang="ru-RU" dirty="0" smtClean="0"/>
              <a:t>Центры профилактики безнадзорности и наркозависимости несовершеннолетних</a:t>
            </a:r>
          </a:p>
          <a:p>
            <a:r>
              <a:rPr lang="ru-RU" dirty="0" smtClean="0"/>
              <a:t>Службы социальной помощи</a:t>
            </a:r>
          </a:p>
          <a:p>
            <a:r>
              <a:rPr lang="ru-RU" dirty="0" smtClean="0"/>
              <a:t> Организации работающие в сфере профилактики ВИЧ</a:t>
            </a:r>
            <a:r>
              <a:rPr lang="en-US" dirty="0" smtClean="0"/>
              <a:t>/</a:t>
            </a:r>
            <a:r>
              <a:rPr lang="ru-RU" dirty="0" err="1" smtClean="0"/>
              <a:t>СПИДа</a:t>
            </a:r>
            <a:r>
              <a:rPr lang="ru-RU" dirty="0" smtClean="0"/>
              <a:t> и помощи людям живущим с ВИЧ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</TotalTime>
  <Words>434</Words>
  <Application>Microsoft Office PowerPoint</Application>
  <PresentationFormat>Экран (4:3)</PresentationFormat>
  <Paragraphs>57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Социальное сопровождение </vt:lpstr>
      <vt:lpstr>Понятия наркоман и наркомания</vt:lpstr>
      <vt:lpstr>Причины распространения наркомании:</vt:lpstr>
      <vt:lpstr>Социальные проблемы наркозависимых:</vt:lpstr>
      <vt:lpstr>Медицинские проблемы наркозависимых:</vt:lpstr>
      <vt:lpstr>Медико-социальное сопровождение наркозависимых:</vt:lpstr>
      <vt:lpstr>Цель и задачи сопровождения:</vt:lpstr>
      <vt:lpstr>Технологии помощи:</vt:lpstr>
      <vt:lpstr>Службы наркологической помощи:</vt:lpstr>
      <vt:lpstr>Спасибо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Социальное сопровождение</dc:title>
  <dc:creator>Вера</dc:creator>
  <cp:lastModifiedBy>sony</cp:lastModifiedBy>
  <cp:revision>13</cp:revision>
  <dcterms:created xsi:type="dcterms:W3CDTF">2014-02-06T14:35:19Z</dcterms:created>
  <dcterms:modified xsi:type="dcterms:W3CDTF">2014-04-29T15:06:24Z</dcterms:modified>
</cp:coreProperties>
</file>