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E6C3-4B13-4CCC-9B6E-6225DA7051DC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C015-C6A5-4708-B0E1-F81CDF86C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0C015-C6A5-4708-B0E1-F81CDF86C1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238DEF-9E7B-42D0-8F7E-369C06CABEB9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9F9DB6-A732-485B-B4D5-1D0DFB5CB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4&amp;text=%D0%B4%D0%B5%D1%82%D0%B8%20%D1%83%20%D0%BF%D1%81%D0%B8%D1%85%D0%BE%D0%BB%D0%BE%D0%B3%D0%B0%20%D0%BD%D0%B0%20%D0%BA%D0%BE%D0%BD%D1%81%D1%83%D0%BB%D1%8C%D1%82%D0%B0%D1%86%D0%B8%D0%B8&amp;fp=4&amp;img_url=http://st.depositphotos.com/1222670/1573/i/110/depositphotos_15739569-paper-family-in-hand-sun-and-blue-sky.jpg&amp;pos=139&amp;uinfo=ww-1349-wh-673-fw-1124-fh-467-pd-1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1%82%D1%83%D0%B4%D0%B5%D0%BD%D1%82%20%D0%BD%D0%B0%20%D0%BF%D1%80%D0%B8%D1%91%D0%BC%D0%B5%20%D1%83%20%D0%B2%D1%80%D0%B0%D1%87%D0%B0&amp;fp=0&amp;img_url=http://www.tsogu.ru/media/photos/2009/12_03/tmpiztrn-.jpg&amp;pos=1&amp;uinfo=ww-1349-wh-673-fw-1124-fh-467-pd-1&amp;rpt=sima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4%D0%B5%D1%82%D0%B8%20%D0%B2%20%D0%BB%D0%B0%D0%B3%D0%B5%D1%80%D0%B5%20%D1%84%D0%BE%D1%82%D0%BE&amp;fp=0&amp;img_url=http://img.nr2.ru/pict/arts1/07/11/71159.jpg&amp;pos=4&amp;uinfo=ww-1349-wh-673-fw-1124-fh-467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4&amp;text=%D0%B4%D0%B5%D1%82%D0%B8%20%D0%B2%20%D0%BB%D0%B0%D0%B3%D0%B5%D1%80%D0%B5%20%D1%84%D0%BE%D1%82%D0%BE%20%D0%B7%D0%B8%D0%BC%D0%BE%D0%B9&amp;fp=4&amp;img_url=http://www.camps.ru/association/uploads/posts/2013-10/1381221329_artlichnost-2-zima-470.jpg&amp;pos=127&amp;uinfo=ww-1349-wh-673-fw-1124-fh-467-pd-1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4&amp;text=%D0%B2%D0%B7%D0%B0%D0%B8%D0%BC%D0%BE%D1%81%D0%B2%D1%8F%D0%B7%D1%8C%20%D1%81%20%D0%B4%D0%B5%D1%82%D1%8C%D0%BC%D0%B8&amp;fp=4&amp;img_url=http://dob.1september.ru/2001/24/53.jpg&amp;pos=135&amp;uinfo=ww-1349-wh-673-fw-1124-fh-467-pd-1&amp;rpt=sim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0%D0%B0%D0%B1%D0%BE%D1%82%D0%B0%20%D1%81%20%D1%81%D0%BE%D1%86%20%D0%BF%D0%B5%D0%B4%D0%B0%D0%B3%D0%BE%D0%B3%D0%BE%D0%BC&amp;fp=0&amp;img_url=http://www.omgpu.ru/science/pictures/children.jpg&amp;pos=1&amp;uinfo=ww-1349-wh-673-fw-1124-fh-467-pd-1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4%D0%B5%D1%82%D0%B8%20%D1%83%20%D0%BF%D1%81%D0%B8%D1%85%D0%BE%D0%BB%D0%BE%D0%B3%D0%B0%20%D0%BD%D0%B0%20%D0%BA%D0%BE%D0%BD%D1%81%D1%83%D0%BB%D1%8C%D1%82%D0%B0%D1%86%D0%B8%D0%B8&amp;fp=0&amp;img_url=http://s011.radikal.ru/i318/1101/d3/fd31ada49cc5t.jpg&amp;pos=4&amp;rpt=sim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C%D0%B5%D0%B4%D0%B8%D1%86%D0%B8%D0%BD%D0%B0&amp;fp=2&amp;img_url=http://img2.imgbb.ru/f/9/3/f933f94c723f4ec0b0e851c4590e572e.jpg&amp;pos=77&amp;uinfo=ww-1349-wh-673-fw-1124-fh-467-pd-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2%D0%B0%D0%B1%D0%BB%D0%B5%D1%82%D0%BA%D0%B8&amp;fp=0&amp;img_url=http://lenta-ua.net/uploads/posts/2013-07/1374557705_tabletki.jpg&amp;pos=6&amp;uinfo=ww-1349-wh-673-fw-1124-fh-467-pd-1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172200" cy="103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Медико-социальное сопровождение детей- сирот на примере </a:t>
            </a:r>
            <a:r>
              <a:rPr lang="ru-RU" dirty="0" err="1" smtClean="0"/>
              <a:t>лсит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272082"/>
            <a:ext cx="6732240" cy="585918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Прауст</a:t>
            </a:r>
            <a:r>
              <a:rPr lang="ru-RU" dirty="0" smtClean="0"/>
              <a:t> Евгении и Ванниковой Любови</a:t>
            </a:r>
            <a:endParaRPr lang="ru-RU" dirty="0"/>
          </a:p>
        </p:txBody>
      </p:sp>
      <p:pic>
        <p:nvPicPr>
          <p:cNvPr id="1026" name="Picture 2" descr="C:\Users\sony\Desktop\фото\DSC_0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716428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71500"/>
            <a:ext cx="7467600" cy="1143000"/>
          </a:xfrm>
        </p:spPr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746760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совокупный эффект реализуемых стратегий выражается в том, что каждый воспитанник в нашем детском доме имеет возможность быть выслушанным и услышанным, а также исцеленным по мере возможности душевно и телесно. Он получает шанс компенсировать негативные последствия жизненного опыта и  постепенно изживает потребность бежать как из детского дома, так и от себя, и от жизни. Он учится делать все более уверенные шаги навстречу своей истинной сущности и предназначению. </a:t>
            </a:r>
            <a:endParaRPr lang="ru-RU" dirty="0"/>
          </a:p>
        </p:txBody>
      </p:sp>
      <p:pic>
        <p:nvPicPr>
          <p:cNvPr id="31746" name="Picture 2" descr="http://im4-tub-ru.yandex.net/i?id=488635693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489654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186a8f6b38829ca8be36975dbc3b06_300x24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906094" cy="3679571"/>
          </a:xfrm>
        </p:spPr>
      </p:pic>
      <p:pic>
        <p:nvPicPr>
          <p:cNvPr id="30722" name="Picture 2" descr="http://im7-tub-ru.yandex.net/i?id=145891321-0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20888"/>
            <a:ext cx="3600400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Лагерь.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im3-tub-ru.yandex.net/i?id=538063105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573760" cy="4320480"/>
          </a:xfrm>
          <a:prstGeom prst="rect">
            <a:avLst/>
          </a:prstGeom>
          <a:noFill/>
        </p:spPr>
      </p:pic>
      <p:pic>
        <p:nvPicPr>
          <p:cNvPr id="29700" name="Picture 4" descr="http://im4-tub-ru.yandex.net/i?id=510409678-2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836712"/>
            <a:ext cx="4176464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6872" y="620688"/>
            <a:ext cx="8825408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sony\Desktop\фото\kLkxdXOPNXM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7" y="476672"/>
            <a:ext cx="2765988" cy="5997153"/>
          </a:xfrm>
          <a:prstGeom prst="rect">
            <a:avLst/>
          </a:prstGeom>
          <a:noFill/>
        </p:spPr>
      </p:pic>
      <p:pic>
        <p:nvPicPr>
          <p:cNvPr id="1027" name="Picture 3" descr="C:\Users\sony\Desktop\фото\LyAW_tiBny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2484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7236296" cy="321297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Актуальность медико-социального сопровождения</a:t>
            </a:r>
            <a:r>
              <a:rPr lang="ru-RU" i="1" dirty="0" smtClean="0"/>
              <a:t> воспитанников детского дома определяется высокой степенью уязвимости данной социальной группы по отношению к непрерывному одновременному воздействию социальных и биологических стрессоров, типичному для современной российской действительности. 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“Сопровождение – это система комплексной работы психологов, педагогов и других специалистов цель которой – помочь ребенку сделать осознанный жизненный выбор на всех этапах его жизненного пути.</a:t>
            </a:r>
            <a:endParaRPr lang="ru-RU" i="1" dirty="0"/>
          </a:p>
        </p:txBody>
      </p:sp>
      <p:pic>
        <p:nvPicPr>
          <p:cNvPr id="39938" name="Picture 2" descr="http://im4-tub-ru.yandex.net/i?id=372312140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7488832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52934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Информация об учреждении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467600" cy="48737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Детский дом</a:t>
            </a:r>
            <a:r>
              <a:rPr lang="ru-RU" dirty="0" smtClean="0"/>
              <a:t> осуществляет воспитание, обучение и коррекцию в интересах личности, общества, государства, обеспечивает охрану здоровья и создание благоприятных условий для всестороннего развития личности, в том числе возможность удовлетворения потребности обучающегося в самообразовании и получении дополнительного образования. 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создание благоприятных условий, приближенных к домашним, способствующих умственному, эмоциональному и физическому развитию личности;</a:t>
            </a:r>
          </a:p>
          <a:p>
            <a:r>
              <a:rPr lang="ru-RU" dirty="0" smtClean="0"/>
              <a:t>- обеспечение социальной защиты, </a:t>
            </a:r>
            <a:r>
              <a:rPr lang="ru-RU" dirty="0" err="1" smtClean="0"/>
              <a:t>медико-психолого-социально-педагогической</a:t>
            </a:r>
            <a:r>
              <a:rPr lang="ru-RU" dirty="0" smtClean="0"/>
              <a:t> реабилитации и социальной адаптации воспитанников;</a:t>
            </a:r>
          </a:p>
          <a:p>
            <a:r>
              <a:rPr lang="ru-RU" dirty="0" smtClean="0"/>
              <a:t>- освоение образовательных программ, обучение и воспитание в интересах личности, общества и государства;</a:t>
            </a:r>
          </a:p>
          <a:p>
            <a:r>
              <a:rPr lang="ru-RU" dirty="0" smtClean="0"/>
              <a:t>- формирование общей культуры личности воспитанников на основе обязательного минимума содержания образовательных программ, их адаптации и интеграции к жизни общества;</a:t>
            </a:r>
          </a:p>
          <a:p>
            <a:r>
              <a:rPr lang="ru-RU" dirty="0" smtClean="0"/>
              <a:t>- обеспечение охраны и укрепление здоровья воспитанников;- охрана прав и интересов воспитанников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792088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Большинство воспитанников детских домов являются так называемыми </a:t>
            </a:r>
            <a:r>
              <a:rPr lang="ru-RU" b="1" dirty="0" smtClean="0"/>
              <a:t>социальными сиротами</a:t>
            </a:r>
            <a:r>
              <a:rPr lang="ru-RU" dirty="0" smtClean="0"/>
              <a:t>, то есть сиротами при живых родителях. В большинстве случаев это связано с тяжелым, т.е. </a:t>
            </a:r>
            <a:r>
              <a:rPr lang="ru-RU" b="1" dirty="0" smtClean="0"/>
              <a:t>хроническим </a:t>
            </a:r>
            <a:r>
              <a:rPr lang="ru-RU" dirty="0" smtClean="0"/>
              <a:t>алкоголизмом обоих родителей или наркоманией. Причем анализ анамнестических данных часто показывает, что матери этих детей вели асоциальный образ жизни, продолжали употребление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(алкоголя, никотина и других наркотиков) и в период беременности. Многие при этом не состояли на учете в медицинских учреждениях. Таким образом, наследственность этой категории детей в подавляющем большинстве случаев отягощена и, помимо этого, они подвергались воздействию ряда негативных факторов (гипоксия, интоксикация и пр.), находясь в утробе матери. Изучение данных их медицинских карт позволяет сделать вывод, что они часто состоят на диспансерном учете у невролога и/или психиатра с диагнозом «Последствия раннего органического поражения центральной нервной системы», на который наслаиваются психопатологические синдромы – </a:t>
            </a:r>
            <a:r>
              <a:rPr lang="ru-RU" dirty="0" err="1" smtClean="0"/>
              <a:t>астено-невротический</a:t>
            </a:r>
            <a:r>
              <a:rPr lang="ru-RU" dirty="0" smtClean="0"/>
              <a:t>, </a:t>
            </a:r>
            <a:r>
              <a:rPr lang="ru-RU" dirty="0" err="1" smtClean="0"/>
              <a:t>церебрастенический</a:t>
            </a:r>
            <a:r>
              <a:rPr lang="ru-RU" dirty="0" smtClean="0"/>
              <a:t>, тревожно-депрессивный, </a:t>
            </a:r>
            <a:r>
              <a:rPr lang="ru-RU" dirty="0" err="1" smtClean="0"/>
              <a:t>психопатоподобный</a:t>
            </a:r>
            <a:r>
              <a:rPr lang="ru-RU" dirty="0" smtClean="0"/>
              <a:t> и другие. То есть адаптационные ресурсы сирот недостаточны, и это не всегда удается компенсировать в период их проживания в детском доме, то есть они выходят с этими проблемами за его стены. 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8172400" cy="652534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        Жизнь в </a:t>
            </a:r>
            <a:r>
              <a:rPr lang="ru-RU" dirty="0" err="1" smtClean="0"/>
              <a:t>интернатном</a:t>
            </a:r>
            <a:r>
              <a:rPr lang="ru-RU" dirty="0" smtClean="0"/>
              <a:t> учреждении порой напоминает аквариум, а выйдя в самостоятельную жизнь, вчерашние детдомовцы становятся уязвимы для стресса, что может спровоцировать дрейф негативной личностной изменчивости в континууме «норма -патология» и способствовать </a:t>
            </a:r>
            <a:r>
              <a:rPr lang="ru-RU" dirty="0" err="1" smtClean="0"/>
              <a:t>психопатизации</a:t>
            </a:r>
            <a:r>
              <a:rPr lang="ru-RU" dirty="0" smtClean="0"/>
              <a:t> личности, стать благоприятной почвой для возникновения пограничных психических расстройств, развития психосоматических заболеваний, </a:t>
            </a:r>
            <a:r>
              <a:rPr lang="ru-RU" dirty="0" err="1" smtClean="0"/>
              <a:t>аддиктивного</a:t>
            </a:r>
            <a:r>
              <a:rPr lang="ru-RU" dirty="0" smtClean="0"/>
              <a:t>, </a:t>
            </a:r>
            <a:r>
              <a:rPr lang="ru-RU" dirty="0" err="1" smtClean="0"/>
              <a:t>делинквентного</a:t>
            </a:r>
            <a:r>
              <a:rPr lang="ru-RU" dirty="0" smtClean="0"/>
              <a:t> и других форм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поведения. Для подростков, ставших выпускниками </a:t>
            </a:r>
            <a:r>
              <a:rPr lang="ru-RU" dirty="0" err="1" smtClean="0"/>
              <a:t>интернатного</a:t>
            </a:r>
            <a:r>
              <a:rPr lang="ru-RU" dirty="0" smtClean="0"/>
              <a:t> учреждения, типичны неустойчивость эмоционального фона, высокая тревожность, раздражение, признаки вербальной и физической агрессии (чаще всего – защитного характера); чувство вины, имеют место депрессивные эпизоды, более половины детей нуждаются в помощи при подготовке домашнего задания; актуальна проблема курения и употребления алкогольных напитков, а порой других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веществ. Не умея поставить цель в жизни и добиваться ее, выпускники детских домов подвержены риску развития нехимических зависимостей –</a:t>
            </a:r>
            <a:r>
              <a:rPr lang="ru-RU" dirty="0" err="1" smtClean="0"/>
              <a:t>гаджет-зависимости</a:t>
            </a:r>
            <a:r>
              <a:rPr lang="ru-RU" dirty="0" smtClean="0"/>
              <a:t>, </a:t>
            </a:r>
            <a:r>
              <a:rPr lang="ru-RU" dirty="0" err="1" smtClean="0"/>
              <a:t>геймерства</a:t>
            </a:r>
            <a:r>
              <a:rPr lang="ru-RU" dirty="0" smtClean="0"/>
              <a:t>, чрезмерной зависимости от любимого человека или неформального лидера, который в зависимости от среды, в которую попадает подросток, может быть криминальным. </a:t>
            </a:r>
          </a:p>
          <a:p>
            <a:pPr fontAlgn="base"/>
            <a:r>
              <a:rPr lang="ru-RU" dirty="0" smtClean="0"/>
              <a:t>Зачастую характерные для некоторых выпускников пограничные формы интеллектуальной недостаточности препятствуют им продуктивно осуществлять учебную деятельность в профессиональном учебном заведении и становятся причиной пропуска занятий и/ или отчисления из учебного заведения.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59216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функции социального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социально-информационная помощь (информирование обучающихся по вопросам соц. помощи);</a:t>
            </a:r>
          </a:p>
          <a:p>
            <a:pPr lvl="0"/>
            <a:r>
              <a:rPr lang="ru-RU" dirty="0" smtClean="0"/>
              <a:t>социально-правовая помощь (оказание содействия в реализации правовых гарантий разным категориям детей: сиротам, инвалидам и т.д.);</a:t>
            </a:r>
          </a:p>
          <a:p>
            <a:pPr lvl="0"/>
            <a:r>
              <a:rPr lang="ru-RU" dirty="0" smtClean="0"/>
              <a:t>социально-реабилитационная помощь (направление детей на реабилитационные мероприятия, связанные с психологическим, эмоциональным улучшением их здоровья);</a:t>
            </a:r>
          </a:p>
          <a:p>
            <a:pPr lvl="0"/>
            <a:r>
              <a:rPr lang="ru-RU" dirty="0" smtClean="0"/>
              <a:t>социально-экономическая помощь (получение пособий, льгот);</a:t>
            </a:r>
          </a:p>
          <a:p>
            <a:pPr lvl="0"/>
            <a:r>
              <a:rPr lang="ru-RU" dirty="0" smtClean="0"/>
              <a:t>медико-социальная помощь (профилактика здоровья детей «группы риска»).</a:t>
            </a:r>
          </a:p>
          <a:p>
            <a:endParaRPr lang="ru-RU" dirty="0"/>
          </a:p>
        </p:txBody>
      </p:sp>
      <p:pic>
        <p:nvPicPr>
          <p:cNvPr id="5" name="Picture 4" descr="http://im7-tub-ru.yandex.net/i?id=127847153-3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36912"/>
            <a:ext cx="1872208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Работа психолога в детском доме строится по следующим направлениям: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6768752" cy="50405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i="1" dirty="0" smtClean="0"/>
              <a:t>Психодиагностическая работа</a:t>
            </a:r>
            <a:r>
              <a:rPr lang="ru-RU" dirty="0" smtClean="0"/>
              <a:t>, в задачи которой входит: определение учебных возможностей воспитанников и уровня развития детей; выявлении причин неуспеваемости и трудностей в обучении; диагностика эмоционально-волевой сферы воспитанников, психологического состояния; выявление одаренных детей; диагностика готовности воспитанников к профессиональному самоопределению.</a:t>
            </a:r>
          </a:p>
          <a:p>
            <a:pPr lvl="0"/>
            <a:r>
              <a:rPr lang="ru-RU" i="1" dirty="0" smtClean="0"/>
              <a:t>Развивающая, коррекционная работа</a:t>
            </a:r>
            <a:r>
              <a:rPr lang="ru-RU" dirty="0" smtClean="0"/>
              <a:t> целью, которой является оказание помощи педагогическому коллективу в индивидуализации обучения и воспитания детей, развитии их способностей, склонностей; оказание психологической помощи воспитанникам по преодолению отклонений в развитии, нарушений в поведении и обучении детей.</a:t>
            </a:r>
          </a:p>
          <a:p>
            <a:endParaRPr lang="ru-RU" dirty="0"/>
          </a:p>
        </p:txBody>
      </p:sp>
      <p:pic>
        <p:nvPicPr>
          <p:cNvPr id="34820" name="Picture 4" descr="http://im0-tub-ru.yandex.net/i?id=115182556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24744"/>
            <a:ext cx="165618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3407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Работа по сохранению и укреплению здоровья строится в нескольких направлениях.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7467600" cy="487375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-  Профилактическая работа;</a:t>
            </a:r>
            <a:endParaRPr lang="ru-RU" dirty="0" smtClean="0"/>
          </a:p>
          <a:p>
            <a:r>
              <a:rPr lang="ru-RU" b="1" i="1" dirty="0" smtClean="0"/>
              <a:t>-  Просветительская работа;</a:t>
            </a:r>
            <a:endParaRPr lang="ru-RU" dirty="0" smtClean="0"/>
          </a:p>
          <a:p>
            <a:r>
              <a:rPr lang="ru-RU" b="1" i="1" dirty="0" smtClean="0"/>
              <a:t>-  Культурно-оздоровительная работа.</a:t>
            </a:r>
            <a:endParaRPr lang="ru-RU" dirty="0" smtClean="0"/>
          </a:p>
          <a:p>
            <a:r>
              <a:rPr lang="ru-RU" b="1" i="1" dirty="0" smtClean="0"/>
              <a:t>     Деятельность детского дома по вопросу укрепления и сохранения здоровья строится сразу в нескольких направлениях: работа по пропаганде здорового образа жизни (беседы, </a:t>
            </a:r>
            <a:r>
              <a:rPr lang="ru-RU" b="1" i="1" dirty="0" err="1" smtClean="0"/>
              <a:t>КВНы</a:t>
            </a:r>
            <a:r>
              <a:rPr lang="ru-RU" b="1" i="1" dirty="0" smtClean="0"/>
              <a:t>, тематические дискотеки), занятость воспитанников спортом (Дни здоровья, участие в </a:t>
            </a:r>
            <a:r>
              <a:rPr lang="ru-RU" b="1" i="1" dirty="0" err="1" smtClean="0"/>
              <a:t>полумарафоне</a:t>
            </a:r>
            <a:r>
              <a:rPr lang="ru-RU" b="1" i="1" dirty="0" smtClean="0"/>
              <a:t>, спортивных соревнованиях, тренажёрный зал) и многое другое.</a:t>
            </a:r>
            <a:endParaRPr lang="ru-RU" dirty="0" smtClean="0"/>
          </a:p>
          <a:p>
            <a:r>
              <a:rPr lang="ru-RU" b="1" i="1" dirty="0" smtClean="0"/>
              <a:t>    Большое внимание коллектив детского дома уделяет комплексу мероприятий, направленных на  профилактику вредных привычек, разработаны и реализуются программы:</a:t>
            </a:r>
            <a:endParaRPr lang="ru-RU" dirty="0" smtClean="0"/>
          </a:p>
          <a:p>
            <a:r>
              <a:rPr lang="ru-RU" b="1" i="1" dirty="0" smtClean="0"/>
              <a:t>- профилактической работы по предупреждению употребления пива алкогольных напитков и </a:t>
            </a:r>
            <a:r>
              <a:rPr lang="ru-RU" b="1" i="1" dirty="0" err="1" smtClean="0"/>
              <a:t>психоактивных</a:t>
            </a:r>
            <a:r>
              <a:rPr lang="ru-RU" b="1" i="1" dirty="0" smtClean="0"/>
              <a:t> веществ в детском доме ЛСИТ;</a:t>
            </a:r>
            <a:endParaRPr lang="ru-RU" dirty="0" smtClean="0"/>
          </a:p>
          <a:p>
            <a:r>
              <a:rPr lang="ru-RU" b="1" i="1" dirty="0" smtClean="0"/>
              <a:t>- по профилактике </a:t>
            </a:r>
            <a:r>
              <a:rPr lang="ru-RU" b="1" i="1" dirty="0" err="1" smtClean="0"/>
              <a:t>табакокурения</a:t>
            </a:r>
            <a:r>
              <a:rPr lang="ru-RU" b="1" i="1" dirty="0" smtClean="0"/>
              <a:t> «Минздрав устал предупреждать».</a:t>
            </a:r>
          </a:p>
          <a:p>
            <a:r>
              <a:rPr lang="ru-RU" b="1" i="1" dirty="0" smtClean="0"/>
              <a:t>- Обязательно дети выезжают зимой и летом в оздоровительный лагерь.</a:t>
            </a:r>
          </a:p>
          <a:p>
            <a:r>
              <a:rPr lang="ru-RU" b="1" i="1" dirty="0" smtClean="0"/>
              <a:t>-  Волонтёрское движение ОРО «Стеллит».</a:t>
            </a:r>
            <a:endParaRPr lang="ru-RU" dirty="0"/>
          </a:p>
        </p:txBody>
      </p:sp>
      <p:pic>
        <p:nvPicPr>
          <p:cNvPr id="33794" name="Picture 2" descr="http://im2-tub-ru.yandex.net/i?id=76261970-6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924944"/>
            <a:ext cx="95250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58092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Медицинские работники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7745288" cy="62646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наблюдают за состоянием здоровья, физическим и нервно-психическим развитием воспитанников, оказывают медицинскую помощь, организуют и проводят два раза в год углубленные медицинские осмотры, совместно с узкими специалистами МБУЗ Городская поликлиника № 61, профилактические и лечебно-оздоровительные мероприятия, оценивают их эффективность;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осуществляют медицинский контроль  за выполнением санитарно-гигиенического и противоэпидемического режима;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осуществляют контроль за качеством питания, соблюдением режима учебной и </a:t>
            </a:r>
            <a:r>
              <a:rPr lang="ru-RU" sz="2500" b="1" i="1" dirty="0" err="1" smtClean="0"/>
              <a:t>внеучебной</a:t>
            </a:r>
            <a:r>
              <a:rPr lang="ru-RU" sz="2500" b="1" i="1" dirty="0" smtClean="0"/>
              <a:t> деятельности воспитанника, обеспечением санитарно-гигиенических требований.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дают профессиональные рекомендации воспитанникам с учетом состояния их здоровья;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ведут работу с воспитанниками по гигиеническому воспитанию, пропаганде санитарно-просветительских знаний.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    Медицинский персонал, кроме лечебно-просветительской работы, осуществляет методическое руководство работой педагогического коллектива детского дома и оказывает консультативную помощь педагогам по вопросам рационального осуществления режимных моментов, для дифференцированного подхода при дозировке учебной и физической нагрузки, индивидуального учета психических особенностей каждого ребенка в процессе обучения и воспитания;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    В своей работе медицинский работник руководствуются приказами, инструкциями, методическими рекомендациями и другими документами, направленными органами здравоохранения и образования. 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Санитарно-гигиенический режим осуществляется в соответствии с санитарными правилами.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    Методическая помощь и лечебно-консультативная помощь детскому дому осуществляется:</a:t>
            </a:r>
            <a:endParaRPr lang="ru-RU" sz="2500" i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   МБУЗ Городская поликлиника № 61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500" b="1" i="1" dirty="0" smtClean="0"/>
              <a:t>-    Центр «</a:t>
            </a:r>
            <a:r>
              <a:rPr lang="ru-RU" sz="2500" b="1" i="1" dirty="0" err="1" smtClean="0"/>
              <a:t>Ювента</a:t>
            </a:r>
            <a:r>
              <a:rPr lang="ru-RU" sz="2500" b="1" i="1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500" i="1" dirty="0" smtClean="0"/>
          </a:p>
          <a:p>
            <a:endParaRPr lang="ru-RU" dirty="0"/>
          </a:p>
        </p:txBody>
      </p:sp>
      <p:pic>
        <p:nvPicPr>
          <p:cNvPr id="32772" name="Picture 4" descr="http://im7-tub-ru.yandex.net/i?id=423460066-3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661248"/>
            <a:ext cx="3263255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119</TotalTime>
  <Words>299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Медико-социальное сопровождение детей- сирот на примере лсит</vt:lpstr>
      <vt:lpstr>Слайд 2</vt:lpstr>
      <vt:lpstr>Информация об учреждении</vt:lpstr>
      <vt:lpstr>Слайд 4</vt:lpstr>
      <vt:lpstr>Слайд 5</vt:lpstr>
      <vt:lpstr>Основные функции социального педагога </vt:lpstr>
      <vt:lpstr>Работа психолога в детском доме строится по следующим направлениям:  </vt:lpstr>
      <vt:lpstr>Работа по сохранению и укреплению здоровья строится в нескольких направлениях.</vt:lpstr>
      <vt:lpstr>Медицинские работники</vt:lpstr>
      <vt:lpstr>Заключение </vt:lpstr>
      <vt:lpstr>Слайд 11</vt:lpstr>
      <vt:lpstr>Лагерь.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Медико-социальное сопровождение детей сирот на примере лсит</dc:title>
  <dc:creator>sony</dc:creator>
  <cp:lastModifiedBy>sony</cp:lastModifiedBy>
  <cp:revision>15</cp:revision>
  <dcterms:created xsi:type="dcterms:W3CDTF">2014-02-06T19:57:11Z</dcterms:created>
  <dcterms:modified xsi:type="dcterms:W3CDTF">2014-04-29T14:47:36Z</dcterms:modified>
</cp:coreProperties>
</file>