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>
    <p:pull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90600" y="359898"/>
            <a:ext cx="7848600" cy="2688102"/>
          </a:xfrm>
        </p:spPr>
        <p:txBody>
          <a:bodyPr anchor="t">
            <a:noAutofit/>
          </a:bodyPr>
          <a:lstStyle/>
          <a:p>
            <a:pPr algn="ctr"/>
            <a:r>
              <a:rPr lang="ru-RU" sz="6000" b="1" i="1" dirty="0" smtClean="0">
                <a:effectLst/>
              </a:rPr>
              <a:t>Возрастные особенности семиклассников</a:t>
            </a:r>
            <a:endParaRPr lang="ru-RU" sz="6000" b="1" i="1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7800" y="4876800"/>
            <a:ext cx="7406640" cy="1752600"/>
          </a:xfrm>
        </p:spPr>
        <p:txBody>
          <a:bodyPr/>
          <a:lstStyle/>
          <a:p>
            <a:pPr algn="r"/>
            <a:r>
              <a:rPr lang="ru-RU" b="1" i="1" dirty="0" smtClean="0"/>
              <a:t>Подготовила </a:t>
            </a:r>
          </a:p>
          <a:p>
            <a:pPr algn="r"/>
            <a:r>
              <a:rPr lang="ru-RU" b="1" i="1" dirty="0" err="1" smtClean="0"/>
              <a:t>кл.руководитель</a:t>
            </a:r>
            <a:r>
              <a:rPr lang="ru-RU" b="1" i="1" dirty="0" smtClean="0"/>
              <a:t> 7 «Б»</a:t>
            </a:r>
          </a:p>
          <a:p>
            <a:pPr algn="r"/>
            <a:r>
              <a:rPr lang="ru-RU" b="1" i="1" dirty="0" smtClean="0"/>
              <a:t>Мироненко О.В.</a:t>
            </a:r>
            <a:endParaRPr lang="ru-RU" b="1" i="1" dirty="0"/>
          </a:p>
        </p:txBody>
      </p:sp>
      <p:pic>
        <p:nvPicPr>
          <p:cNvPr id="13314" name="Picture 2" descr="http://im0-tub-ru.yandex.net/i?id=0175db07df33477361826f843e579fa9-95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429000"/>
            <a:ext cx="4200525" cy="3181350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304800"/>
            <a:ext cx="7943088" cy="6172200"/>
          </a:xfrm>
        </p:spPr>
        <p:txBody>
          <a:bodyPr/>
          <a:lstStyle/>
          <a:p>
            <a:pPr marL="90488" indent="-7938" algn="just">
              <a:buNone/>
            </a:pPr>
            <a:r>
              <a:rPr lang="ru-RU" dirty="0" smtClean="0"/>
              <a:t>       </a:t>
            </a:r>
            <a:r>
              <a:rPr lang="ru-RU" b="1" i="1" dirty="0" smtClean="0"/>
              <a:t>“</a:t>
            </a:r>
            <a:r>
              <a:rPr lang="ru-RU" b="1" i="1" dirty="0" smtClean="0"/>
              <a:t>Любите вашего ребенка таким, какой он </a:t>
            </a:r>
            <a:r>
              <a:rPr lang="ru-RU" b="1" i="1" dirty="0" smtClean="0"/>
              <a:t>есть, </a:t>
            </a:r>
            <a:r>
              <a:rPr lang="ru-RU" b="1" i="1" dirty="0" smtClean="0"/>
              <a:t>и забудьте о качествах, которых у него нет... Результат воспитания зависит не от степени строгости или мягкости, а от ваших чувств к ребенку и от тех жизненных принципов, которые вы ему прививаете</a:t>
            </a:r>
            <a:r>
              <a:rPr lang="ru-RU" b="1" i="1" dirty="0" smtClean="0"/>
              <a:t>”. </a:t>
            </a:r>
            <a:r>
              <a:rPr lang="ru-RU" sz="2800" i="1" dirty="0" smtClean="0"/>
              <a:t>(</a:t>
            </a:r>
            <a:r>
              <a:rPr lang="ru-RU" sz="2800" i="1" dirty="0" err="1" smtClean="0"/>
              <a:t>Бенджамин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Спок</a:t>
            </a:r>
            <a:r>
              <a:rPr lang="ru-RU" sz="2800" i="1" dirty="0" smtClean="0"/>
              <a:t>, педиатр)</a:t>
            </a:r>
            <a:endParaRPr lang="ru-RU" sz="2800" i="1" dirty="0"/>
          </a:p>
        </p:txBody>
      </p:sp>
      <p:pic>
        <p:nvPicPr>
          <p:cNvPr id="20482" name="Picture 2" descr="http://im0-tub-ru.yandex.net/i?id=0066904b3b79ed0d97c94cf40263121f-133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4343400"/>
            <a:ext cx="4566920" cy="2362200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24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effectLst/>
              </a:rPr>
              <a:t>Проблемы переходного возраста</a:t>
            </a:r>
            <a:endParaRPr lang="ru-RU" b="1" i="1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295400"/>
            <a:ext cx="7391400" cy="5181600"/>
          </a:xfrm>
        </p:spPr>
        <p:txBody>
          <a:bodyPr>
            <a:normAutofit fontScale="92500"/>
          </a:bodyPr>
          <a:lstStyle/>
          <a:p>
            <a:r>
              <a:rPr lang="ru-RU" i="1" dirty="0" smtClean="0"/>
              <a:t>неуверенность в себе;</a:t>
            </a:r>
          </a:p>
          <a:p>
            <a:r>
              <a:rPr lang="ru-RU" i="1" dirty="0" smtClean="0"/>
              <a:t>тревожность, сомнения в собственной значимости для родителей, </a:t>
            </a:r>
            <a:r>
              <a:rPr lang="ru-RU" i="1" dirty="0" smtClean="0"/>
              <a:t>друзей;</a:t>
            </a:r>
          </a:p>
          <a:p>
            <a:r>
              <a:rPr lang="ru-RU" i="1" dirty="0" smtClean="0"/>
              <a:t>“</a:t>
            </a:r>
            <a:r>
              <a:rPr lang="ru-RU" i="1" dirty="0" err="1" smtClean="0"/>
              <a:t>застревание</a:t>
            </a:r>
            <a:r>
              <a:rPr lang="ru-RU" i="1" dirty="0" smtClean="0"/>
              <a:t>” </a:t>
            </a:r>
            <a:r>
              <a:rPr lang="ru-RU" i="1" dirty="0" smtClean="0"/>
              <a:t>в положении “обиженного”, “непонятого</a:t>
            </a:r>
            <a:r>
              <a:rPr lang="ru-RU" i="1" dirty="0" smtClean="0"/>
              <a:t>”;</a:t>
            </a:r>
          </a:p>
          <a:p>
            <a:r>
              <a:rPr lang="ru-RU" i="1" dirty="0" smtClean="0"/>
              <a:t>стремление </a:t>
            </a:r>
            <a:r>
              <a:rPr lang="ru-RU" i="1" dirty="0" smtClean="0"/>
              <a:t>освободиться от </a:t>
            </a:r>
            <a:r>
              <a:rPr lang="ru-RU" i="1" dirty="0" smtClean="0"/>
              <a:t>зависимости </a:t>
            </a:r>
            <a:r>
              <a:rPr lang="ru-RU" i="1" dirty="0" smtClean="0"/>
              <a:t>от </a:t>
            </a:r>
            <a:r>
              <a:rPr lang="ru-RU" i="1" dirty="0" smtClean="0"/>
              <a:t>взрослых;</a:t>
            </a:r>
          </a:p>
          <a:p>
            <a:r>
              <a:rPr lang="ru-RU" i="1" dirty="0" smtClean="0"/>
              <a:t>поиск выхода </a:t>
            </a:r>
            <a:r>
              <a:rPr lang="ru-RU" i="1" dirty="0" smtClean="0"/>
              <a:t>из трудных ситуаций путями, нередко </a:t>
            </a:r>
            <a:r>
              <a:rPr lang="ru-RU" i="1" dirty="0" smtClean="0"/>
              <a:t>  </a:t>
            </a:r>
            <a:r>
              <a:rPr lang="ru-RU" i="1" dirty="0" smtClean="0"/>
              <a:t>опасными для </a:t>
            </a:r>
            <a:r>
              <a:rPr lang="ru-RU" i="1" dirty="0" smtClean="0"/>
              <a:t>здоровья.</a:t>
            </a:r>
          </a:p>
          <a:p>
            <a:endParaRPr lang="ru-RU" dirty="0"/>
          </a:p>
        </p:txBody>
      </p:sp>
      <p:pic>
        <p:nvPicPr>
          <p:cNvPr id="14338" name="Picture 2" descr="http://im3-tub-ru.yandex.net/i?id=d0f3812628dec876770fe3b50418f263-80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8896" y="2514600"/>
            <a:ext cx="1975104" cy="2743200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228600"/>
            <a:ext cx="8001000" cy="6629400"/>
          </a:xfrm>
        </p:spPr>
        <p:txBody>
          <a:bodyPr>
            <a:normAutofit lnSpcReduction="10000"/>
          </a:bodyPr>
          <a:lstStyle/>
          <a:p>
            <a:pPr marL="90488" indent="-7938" algn="just">
              <a:buNone/>
            </a:pPr>
            <a:r>
              <a:rPr lang="ru-RU" dirty="0" smtClean="0"/>
              <a:t>         </a:t>
            </a:r>
            <a:r>
              <a:rPr lang="ru-RU" i="1" dirty="0" smtClean="0"/>
              <a:t>Теснейшая эмоциональная зависимость </a:t>
            </a:r>
            <a:r>
              <a:rPr lang="ru-RU" i="1" dirty="0" smtClean="0"/>
              <a:t>от родителей вступает в противоречие с жаждой признания среди сверстников, что тоже становится причиной невротических реакций. </a:t>
            </a:r>
            <a:r>
              <a:rPr lang="ru-RU" i="1" dirty="0" smtClean="0"/>
              <a:t>                                                                                                                                                            Возникает </a:t>
            </a:r>
            <a:r>
              <a:rPr lang="ru-RU" i="1" dirty="0" smtClean="0"/>
              <a:t>желание изменить </a:t>
            </a:r>
            <a:r>
              <a:rPr lang="ru-RU" i="1" dirty="0" smtClean="0"/>
              <a:t>свое состояние</a:t>
            </a:r>
            <a:r>
              <a:rPr lang="ru-RU" i="1" dirty="0" smtClean="0"/>
              <a:t>, </a:t>
            </a:r>
            <a:r>
              <a:rPr lang="ru-RU" i="1" dirty="0" smtClean="0"/>
              <a:t>приняв </a:t>
            </a:r>
            <a:r>
              <a:rPr lang="ru-RU" i="1" dirty="0" smtClean="0"/>
              <a:t>“что-либо” </a:t>
            </a:r>
            <a:r>
              <a:rPr lang="ru-RU" i="1" dirty="0" smtClean="0"/>
              <a:t>для </a:t>
            </a:r>
          </a:p>
          <a:p>
            <a:pPr algn="just">
              <a:buNone/>
            </a:pPr>
            <a:r>
              <a:rPr lang="ru-RU" i="1" dirty="0" smtClean="0"/>
              <a:t>быстрого </a:t>
            </a:r>
            <a:r>
              <a:rPr lang="ru-RU" i="1" dirty="0" smtClean="0"/>
              <a:t>улучшения </a:t>
            </a:r>
            <a:endParaRPr lang="ru-RU" i="1" dirty="0" smtClean="0"/>
          </a:p>
          <a:p>
            <a:pPr algn="just">
              <a:buNone/>
            </a:pPr>
            <a:r>
              <a:rPr lang="ru-RU" i="1" dirty="0" smtClean="0"/>
              <a:t>настроения</a:t>
            </a:r>
            <a:r>
              <a:rPr lang="ru-RU" i="1" dirty="0" smtClean="0"/>
              <a:t>. </a:t>
            </a:r>
            <a:endParaRPr lang="ru-RU" i="1" dirty="0" smtClean="0"/>
          </a:p>
          <a:p>
            <a:pPr algn="just">
              <a:buNone/>
            </a:pPr>
            <a:r>
              <a:rPr lang="ru-RU" i="1" dirty="0" smtClean="0"/>
              <a:t>Все </a:t>
            </a:r>
            <a:r>
              <a:rPr lang="ru-RU" i="1" dirty="0" smtClean="0"/>
              <a:t>это очень опасные </a:t>
            </a:r>
            <a:endParaRPr lang="ru-RU" i="1" dirty="0" smtClean="0"/>
          </a:p>
          <a:p>
            <a:pPr algn="just">
              <a:buNone/>
            </a:pPr>
            <a:r>
              <a:rPr lang="ru-RU" i="1" dirty="0" smtClean="0"/>
              <a:t>предпосылки</a:t>
            </a:r>
            <a:r>
              <a:rPr lang="ru-RU" i="1" dirty="0" smtClean="0"/>
              <a:t>, которые </a:t>
            </a:r>
            <a:endParaRPr lang="ru-RU" i="1" dirty="0" smtClean="0"/>
          </a:p>
          <a:p>
            <a:pPr algn="just">
              <a:buNone/>
            </a:pPr>
            <a:r>
              <a:rPr lang="ru-RU" i="1" dirty="0" smtClean="0"/>
              <a:t>нельзя </a:t>
            </a:r>
            <a:r>
              <a:rPr lang="ru-RU" i="1" dirty="0" smtClean="0"/>
              <a:t>оставлять </a:t>
            </a:r>
            <a:endParaRPr lang="ru-RU" i="1" dirty="0" smtClean="0"/>
          </a:p>
          <a:p>
            <a:pPr algn="just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без </a:t>
            </a:r>
            <a:r>
              <a:rPr lang="ru-RU" i="1" dirty="0" smtClean="0">
                <a:solidFill>
                  <a:srgbClr val="FF0000"/>
                </a:solidFill>
              </a:rPr>
              <a:t>внимания.</a:t>
            </a:r>
          </a:p>
          <a:p>
            <a:endParaRPr lang="ru-RU" dirty="0"/>
          </a:p>
        </p:txBody>
      </p:sp>
      <p:pic>
        <p:nvPicPr>
          <p:cNvPr id="15362" name="Picture 2" descr="http://im0-tub-ru.yandex.net/i?id=b04c3f9fe052b602279eeea43cd2bf36-48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00699" y="3448050"/>
            <a:ext cx="3943301" cy="3409950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001000" cy="155416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Что же нужно делать взрослым, чтобы избежать конфликтов в общении с подростком?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2057400"/>
            <a:ext cx="7955280" cy="4800600"/>
          </a:xfrm>
        </p:spPr>
        <p:txBody>
          <a:bodyPr/>
          <a:lstStyle/>
          <a:p>
            <a:pPr algn="just"/>
            <a:r>
              <a:rPr lang="ru-RU" b="1" i="1" dirty="0" smtClean="0"/>
              <a:t>дайте свободу</a:t>
            </a:r>
            <a:r>
              <a:rPr lang="ru-RU" b="1" i="1" dirty="0" smtClean="0"/>
              <a:t>;</a:t>
            </a:r>
            <a:endParaRPr lang="ru-RU" b="1" i="1" dirty="0" smtClean="0"/>
          </a:p>
          <a:p>
            <a:pPr algn="just"/>
            <a:r>
              <a:rPr lang="ru-RU" b="1" i="1" dirty="0" smtClean="0"/>
              <a:t>никаких нотаций</a:t>
            </a:r>
            <a:r>
              <a:rPr lang="ru-RU" b="1" i="1" dirty="0" smtClean="0"/>
              <a:t> </a:t>
            </a:r>
            <a:r>
              <a:rPr lang="ru-RU" b="1" i="1" dirty="0" smtClean="0"/>
              <a:t>(</a:t>
            </a:r>
            <a:r>
              <a:rPr lang="ru-RU" i="1" dirty="0" smtClean="0"/>
              <a:t>ребенок имеет право на собственный взгляд и собственные </a:t>
            </a:r>
            <a:r>
              <a:rPr lang="ru-RU" i="1" dirty="0" smtClean="0"/>
              <a:t>выводы);</a:t>
            </a:r>
          </a:p>
          <a:p>
            <a:pPr algn="just"/>
            <a:r>
              <a:rPr lang="ru-RU" b="1" i="1" dirty="0" smtClean="0"/>
              <a:t>идите </a:t>
            </a:r>
            <a:r>
              <a:rPr lang="ru-RU" b="1" i="1" dirty="0" smtClean="0"/>
              <a:t>на </a:t>
            </a:r>
            <a:r>
              <a:rPr lang="ru-RU" b="1" i="1" dirty="0" smtClean="0"/>
              <a:t>компромисс;</a:t>
            </a:r>
          </a:p>
          <a:p>
            <a:pPr algn="just"/>
            <a:r>
              <a:rPr lang="ru-RU" b="1" i="1" dirty="0" smtClean="0"/>
              <a:t>уступает </a:t>
            </a:r>
            <a:r>
              <a:rPr lang="ru-RU" b="1" i="1" dirty="0" smtClean="0"/>
              <a:t>тот, кто </a:t>
            </a:r>
            <a:r>
              <a:rPr lang="ru-RU" b="1" i="1" dirty="0" smtClean="0"/>
              <a:t>умнее</a:t>
            </a:r>
            <a:r>
              <a:rPr lang="ru-RU" b="1" i="1" dirty="0" smtClean="0"/>
              <a:t> </a:t>
            </a:r>
            <a:r>
              <a:rPr lang="ru-RU" b="1" dirty="0" smtClean="0"/>
              <a:t>(</a:t>
            </a:r>
            <a:r>
              <a:rPr lang="ru-RU" dirty="0" smtClean="0"/>
              <a:t>лавры победителя в отношениях с собственными детьми не </a:t>
            </a:r>
            <a:r>
              <a:rPr lang="ru-RU" dirty="0" smtClean="0"/>
              <a:t>украшают);</a:t>
            </a:r>
            <a:endParaRPr lang="ru-RU" dirty="0" smtClean="0"/>
          </a:p>
          <a:p>
            <a:endParaRPr lang="ru-RU" b="1" i="1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228600"/>
            <a:ext cx="7943088" cy="5867400"/>
          </a:xfrm>
        </p:spPr>
        <p:txBody>
          <a:bodyPr/>
          <a:lstStyle/>
          <a:p>
            <a:pPr algn="just"/>
            <a:r>
              <a:rPr lang="ru-RU" b="1" i="1" dirty="0" smtClean="0"/>
              <a:t>не </a:t>
            </a:r>
            <a:r>
              <a:rPr lang="ru-RU" b="1" i="1" dirty="0" smtClean="0"/>
              <a:t>надо </a:t>
            </a:r>
            <a:r>
              <a:rPr lang="ru-RU" b="1" i="1" dirty="0" smtClean="0"/>
              <a:t>обижать </a:t>
            </a:r>
            <a:r>
              <a:rPr lang="ru-RU" b="1" dirty="0" smtClean="0"/>
              <a:t>(</a:t>
            </a:r>
            <a:r>
              <a:rPr lang="ru-RU" i="1" dirty="0" smtClean="0"/>
              <a:t>умению </a:t>
            </a:r>
            <a:r>
              <a:rPr lang="ru-RU" i="1" dirty="0" smtClean="0"/>
              <a:t>достойно выходить из трудных ситуаций ребенок учится у </a:t>
            </a:r>
            <a:r>
              <a:rPr lang="ru-RU" i="1" dirty="0" smtClean="0"/>
              <a:t>нас</a:t>
            </a:r>
            <a:r>
              <a:rPr lang="ru-RU" b="1" i="1" dirty="0" smtClean="0"/>
              <a:t>);</a:t>
            </a:r>
          </a:p>
          <a:p>
            <a:pPr algn="just"/>
            <a:r>
              <a:rPr lang="ru-RU" b="1" i="1" dirty="0" smtClean="0"/>
              <a:t>будьте </a:t>
            </a:r>
            <a:r>
              <a:rPr lang="ru-RU" b="1" i="1" dirty="0" smtClean="0"/>
              <a:t>тверды и </a:t>
            </a:r>
            <a:r>
              <a:rPr lang="ru-RU" b="1" i="1" dirty="0" smtClean="0"/>
              <a:t>последовательны (</a:t>
            </a:r>
            <a:r>
              <a:rPr lang="ru-RU" i="1" dirty="0" smtClean="0"/>
              <a:t>родительский </a:t>
            </a:r>
            <a:r>
              <a:rPr lang="ru-RU" i="1" dirty="0" smtClean="0"/>
              <a:t>авторитет незыблем)</a:t>
            </a:r>
            <a:r>
              <a:rPr lang="ru-RU" b="1" i="1" dirty="0" smtClean="0"/>
              <a:t>.</a:t>
            </a:r>
            <a:r>
              <a:rPr lang="ru-RU" b="1" i="1" dirty="0" smtClean="0"/>
              <a:t> </a:t>
            </a:r>
            <a:endParaRPr lang="ru-RU" i="1" dirty="0"/>
          </a:p>
        </p:txBody>
      </p:sp>
      <p:pic>
        <p:nvPicPr>
          <p:cNvPr id="16386" name="Picture 2" descr="http://im2-tub-ru.yandex.net/i?id=ddd5864b690c443198b54b7baa4fb5aa-29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3200400"/>
            <a:ext cx="4043680" cy="3048000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304800"/>
            <a:ext cx="7943088" cy="6553200"/>
          </a:xfrm>
        </p:spPr>
        <p:txBody>
          <a:bodyPr>
            <a:normAutofit/>
          </a:bodyPr>
          <a:lstStyle/>
          <a:p>
            <a:pPr marL="90488" indent="358775" algn="just">
              <a:buNone/>
            </a:pPr>
            <a:r>
              <a:rPr lang="ru-RU" b="1" i="1" dirty="0" smtClean="0"/>
              <a:t>Основа самооценки ребенка </a:t>
            </a:r>
            <a:r>
              <a:rPr lang="ru-RU" i="1" dirty="0" smtClean="0"/>
              <a:t>закладывается в зависимости от того, как с ним обращаются родители. Если они понимают и принимают его, терпимо относятся к его </a:t>
            </a:r>
            <a:r>
              <a:rPr lang="ru-RU" i="1" dirty="0" smtClean="0"/>
              <a:t>недостаткам и промахам, он вырастет с положительным отношением к себе. Если же ребенка постоянно “воспитывают”, критикуют и муштруют, </a:t>
            </a:r>
          </a:p>
          <a:p>
            <a:pPr marL="90488" indent="0" algn="just">
              <a:buNone/>
            </a:pPr>
            <a:r>
              <a:rPr lang="ru-RU" i="1" dirty="0" smtClean="0"/>
              <a:t>самооценка его</a:t>
            </a:r>
          </a:p>
          <a:p>
            <a:pPr marL="90488" indent="0" algn="just">
              <a:buNone/>
            </a:pPr>
            <a:r>
              <a:rPr lang="ru-RU" i="1" dirty="0" smtClean="0"/>
              <a:t> оказывается низкой, </a:t>
            </a:r>
          </a:p>
          <a:p>
            <a:pPr marL="90488" indent="0" algn="just">
              <a:buNone/>
            </a:pPr>
            <a:r>
              <a:rPr lang="ru-RU" i="1" dirty="0" smtClean="0"/>
              <a:t>ущербной.</a:t>
            </a:r>
          </a:p>
          <a:p>
            <a:endParaRPr lang="ru-RU" dirty="0"/>
          </a:p>
        </p:txBody>
      </p:sp>
      <p:pic>
        <p:nvPicPr>
          <p:cNvPr id="18436" name="Picture 4" descr="http://im2-tub-ru.yandex.net/i?id=e41ed747c4166d67b37da4426020fef9-141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00675" y="4362450"/>
            <a:ext cx="3743325" cy="2495550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304800"/>
            <a:ext cx="7943088" cy="5943600"/>
          </a:xfrm>
        </p:spPr>
        <p:txBody>
          <a:bodyPr/>
          <a:lstStyle/>
          <a:p>
            <a:pPr marL="90488" indent="358775" algn="just">
              <a:buNone/>
            </a:pPr>
            <a:r>
              <a:rPr lang="ru-RU" i="1" dirty="0" smtClean="0"/>
              <a:t>От повторяющихся знаков приветствия, любви и принятия у подростка складывается ощущение: “со мной все в порядке”, “я — хороший”. </a:t>
            </a:r>
            <a:endParaRPr lang="ru-RU" i="1" dirty="0" smtClean="0"/>
          </a:p>
          <a:p>
            <a:pPr marL="90488" indent="358775" algn="just">
              <a:buNone/>
            </a:pPr>
            <a:r>
              <a:rPr lang="ru-RU" i="1" dirty="0" smtClean="0"/>
              <a:t>А </a:t>
            </a:r>
            <a:r>
              <a:rPr lang="ru-RU" i="1" dirty="0" smtClean="0"/>
              <a:t>от сигналов осуждения, неудовольствия, критики — ощущение: “со мной что-то не так”, “я плохой”.</a:t>
            </a:r>
            <a:endParaRPr lang="ru-RU" i="1" dirty="0"/>
          </a:p>
        </p:txBody>
      </p:sp>
      <p:pic>
        <p:nvPicPr>
          <p:cNvPr id="19458" name="Picture 2" descr="http://im3-tub-ru.yandex.net/i?id=83a8cd0b3e5c56cb5cb51e144218ac8e-67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886200"/>
            <a:ext cx="3581400" cy="2620537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effectLst/>
              </a:rPr>
              <a:t>Как поддержать самооценку ребенка?</a:t>
            </a:r>
            <a:endParaRPr lang="ru-RU" b="1" i="1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1447800"/>
            <a:ext cx="7943088" cy="480060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 </a:t>
            </a:r>
            <a:r>
              <a:rPr lang="ru-RU" i="1" dirty="0" smtClean="0"/>
              <a:t>Безусловно принимать его.</a:t>
            </a:r>
          </a:p>
          <a:p>
            <a:pPr algn="just"/>
            <a:r>
              <a:rPr lang="ru-RU" i="1" dirty="0" smtClean="0"/>
              <a:t> </a:t>
            </a:r>
            <a:r>
              <a:rPr lang="ru-RU" i="1" dirty="0" smtClean="0"/>
              <a:t>Активно слушать его переживания и потребности.</a:t>
            </a:r>
          </a:p>
          <a:p>
            <a:pPr algn="just"/>
            <a:r>
              <a:rPr lang="ru-RU" i="1" dirty="0" smtClean="0"/>
              <a:t> </a:t>
            </a:r>
            <a:r>
              <a:rPr lang="ru-RU" i="1" dirty="0" smtClean="0"/>
              <a:t>Бывать (читать, заниматься) вместе.</a:t>
            </a:r>
          </a:p>
          <a:p>
            <a:pPr algn="just"/>
            <a:r>
              <a:rPr lang="ru-RU" i="1" dirty="0" smtClean="0"/>
              <a:t> </a:t>
            </a:r>
            <a:r>
              <a:rPr lang="ru-RU" i="1" dirty="0" smtClean="0"/>
              <a:t>Не вмешиваться в те его занятия, с которыми он справляется сам.</a:t>
            </a:r>
          </a:p>
          <a:p>
            <a:pPr algn="just"/>
            <a:r>
              <a:rPr lang="ru-RU" i="1" dirty="0" smtClean="0"/>
              <a:t> </a:t>
            </a:r>
            <a:r>
              <a:rPr lang="ru-RU" i="1" dirty="0" smtClean="0"/>
              <a:t>Помогать, когда просит.</a:t>
            </a:r>
          </a:p>
          <a:p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304800"/>
            <a:ext cx="7879080" cy="6248400"/>
          </a:xfrm>
        </p:spPr>
        <p:txBody>
          <a:bodyPr/>
          <a:lstStyle/>
          <a:p>
            <a:pPr algn="just"/>
            <a:r>
              <a:rPr lang="ru-RU" i="1" dirty="0" smtClean="0"/>
              <a:t>Поддерживать </a:t>
            </a:r>
            <a:r>
              <a:rPr lang="ru-RU" i="1" dirty="0" smtClean="0"/>
              <a:t>успехи.</a:t>
            </a:r>
          </a:p>
          <a:p>
            <a:pPr algn="just"/>
            <a:r>
              <a:rPr lang="ru-RU" i="1" dirty="0" smtClean="0"/>
              <a:t> </a:t>
            </a:r>
            <a:r>
              <a:rPr lang="ru-RU" i="1" dirty="0" smtClean="0"/>
              <a:t>Делиться своими чувствами (значит доверять).</a:t>
            </a:r>
          </a:p>
          <a:p>
            <a:pPr algn="just"/>
            <a:r>
              <a:rPr lang="ru-RU" i="1" dirty="0" smtClean="0"/>
              <a:t> </a:t>
            </a:r>
            <a:r>
              <a:rPr lang="ru-RU" i="1" dirty="0" smtClean="0"/>
              <a:t>Конструктивно решать конфликты.</a:t>
            </a:r>
          </a:p>
          <a:p>
            <a:pPr algn="just"/>
            <a:r>
              <a:rPr lang="ru-RU" i="1" dirty="0" smtClean="0"/>
              <a:t> </a:t>
            </a:r>
            <a:r>
              <a:rPr lang="ru-RU" i="1" dirty="0" smtClean="0"/>
              <a:t>Использовать в повседневном общении приветливые фразы. Например: “Мне хорошо с тобой...”, “Мне нравится, как ты...”, “Ты, конечно, справишься...”, “Как хорошо, что ты у нас есть...” и другие.</a:t>
            </a:r>
          </a:p>
          <a:p>
            <a:pPr algn="just"/>
            <a:r>
              <a:rPr lang="ru-RU" i="1" dirty="0" smtClean="0"/>
              <a:t>Как </a:t>
            </a:r>
            <a:r>
              <a:rPr lang="ru-RU" i="1" dirty="0" smtClean="0"/>
              <a:t>можно чаще обнимать его, но не “затискивать”.</a:t>
            </a:r>
          </a:p>
          <a:p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</TotalTime>
  <Words>458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Возрастные особенности семиклассников</vt:lpstr>
      <vt:lpstr>Проблемы переходного возраста</vt:lpstr>
      <vt:lpstr>Слайд 3</vt:lpstr>
      <vt:lpstr>Что же нужно делать взрослым, чтобы избежать конфликтов в общении с подростком? </vt:lpstr>
      <vt:lpstr>Слайд 5</vt:lpstr>
      <vt:lpstr>Слайд 6</vt:lpstr>
      <vt:lpstr>Слайд 7</vt:lpstr>
      <vt:lpstr>Как поддержать самооценку ребенка?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Возрастные особенности семиклассников</dc:title>
  <dc:creator>1</dc:creator>
  <cp:lastModifiedBy>1</cp:lastModifiedBy>
  <cp:revision>10</cp:revision>
  <dcterms:created xsi:type="dcterms:W3CDTF">2014-09-04T14:06:36Z</dcterms:created>
  <dcterms:modified xsi:type="dcterms:W3CDTF">2014-09-04T15:01:57Z</dcterms:modified>
</cp:coreProperties>
</file>