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79" r:id="rId5"/>
    <p:sldId id="280" r:id="rId6"/>
    <p:sldId id="261" r:id="rId7"/>
    <p:sldId id="263" r:id="rId8"/>
    <p:sldId id="278" r:id="rId9"/>
    <p:sldId id="265" r:id="rId10"/>
    <p:sldId id="266" r:id="rId11"/>
    <p:sldId id="267" r:id="rId12"/>
    <p:sldId id="268" r:id="rId13"/>
    <p:sldId id="270" r:id="rId14"/>
    <p:sldId id="269" r:id="rId15"/>
    <p:sldId id="281" r:id="rId16"/>
    <p:sldId id="276" r:id="rId17"/>
    <p:sldId id="271" r:id="rId18"/>
    <p:sldId id="257" r:id="rId19"/>
    <p:sldId id="258" r:id="rId20"/>
    <p:sldId id="260" r:id="rId21"/>
    <p:sldId id="272" r:id="rId22"/>
    <p:sldId id="273" r:id="rId23"/>
    <p:sldId id="274" r:id="rId24"/>
    <p:sldId id="275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80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9ED02-9591-4CB7-B7F1-CF1E8971DAC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DD93-2356-4353-837F-2352597ABE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9ED02-9591-4CB7-B7F1-CF1E8971DAC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DD93-2356-4353-837F-2352597AB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9ED02-9591-4CB7-B7F1-CF1E8971DAC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DD93-2356-4353-837F-2352597AB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9ED02-9591-4CB7-B7F1-CF1E8971DAC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DD93-2356-4353-837F-2352597AB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9ED02-9591-4CB7-B7F1-CF1E8971DAC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DD93-2356-4353-837F-2352597ABE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9ED02-9591-4CB7-B7F1-CF1E8971DAC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DD93-2356-4353-837F-2352597AB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9ED02-9591-4CB7-B7F1-CF1E8971DAC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DD93-2356-4353-837F-2352597AB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9ED02-9591-4CB7-B7F1-CF1E8971DAC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DD93-2356-4353-837F-2352597AB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9ED02-9591-4CB7-B7F1-CF1E8971DAC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DD93-2356-4353-837F-2352597ABE1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9ED02-9591-4CB7-B7F1-CF1E8971DAC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DD93-2356-4353-837F-2352597AB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9ED02-9591-4CB7-B7F1-CF1E8971DAC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DD93-2356-4353-837F-2352597ABE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C9ED02-9591-4CB7-B7F1-CF1E8971DAC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8ADD93-2356-4353-837F-2352597ABE1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«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Усть-Баргузинская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им.Шелковникова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К.М.»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7406640" cy="22322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Рубцова Анна Даниловна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учитель русского языка и литературы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2013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3609"/>
            <a:ext cx="3240360" cy="273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3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r>
              <a:rPr lang="ru-RU" dirty="0" smtClean="0"/>
              <a:t>   Результаты </a:t>
            </a:r>
            <a:r>
              <a:rPr lang="ru-RU" dirty="0"/>
              <a:t>ЕГЭ по литературе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627269"/>
              </p:ext>
            </p:extLst>
          </p:nvPr>
        </p:nvGraphicFramePr>
        <p:xfrm>
          <a:off x="1115616" y="1628800"/>
          <a:ext cx="7848871" cy="2952328"/>
        </p:xfrm>
        <a:graphic>
          <a:graphicData uri="http://schemas.openxmlformats.org/drawingml/2006/table">
            <a:tbl>
              <a:tblPr firstRow="1" firstCol="1" bandRow="1"/>
              <a:tblGrid>
                <a:gridCol w="1367576"/>
                <a:gridCol w="1510853"/>
                <a:gridCol w="1658961"/>
                <a:gridCol w="1741063"/>
                <a:gridCol w="1570418"/>
              </a:tblGrid>
              <a:tr h="9438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Успеваемость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району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республике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(5 учащихся)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50,3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53,7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 ученика)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65,5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56,4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1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920" y="26064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ГИА по русскому языку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952159"/>
              </p:ext>
            </p:extLst>
          </p:nvPr>
        </p:nvGraphicFramePr>
        <p:xfrm>
          <a:off x="1115618" y="1700808"/>
          <a:ext cx="7776861" cy="3312367"/>
        </p:xfrm>
        <a:graphic>
          <a:graphicData uri="http://schemas.openxmlformats.org/drawingml/2006/table">
            <a:tbl>
              <a:tblPr firstRow="1" firstCol="1" bandRow="1"/>
              <a:tblGrid>
                <a:gridCol w="872170"/>
                <a:gridCol w="1735325"/>
                <a:gridCol w="1475282"/>
                <a:gridCol w="1847042"/>
                <a:gridCol w="1847042"/>
              </a:tblGrid>
              <a:tr h="10613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Успеваемость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району</a:t>
                      </a:r>
                      <a:endParaRPr lang="ru-RU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3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2007-2008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64,1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3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65,4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3,8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3,6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2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Участие </a:t>
            </a:r>
            <a:r>
              <a:rPr lang="ru-RU" dirty="0"/>
              <a:t>в конкурсах и олимпиадах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28130"/>
              </p:ext>
            </p:extLst>
          </p:nvPr>
        </p:nvGraphicFramePr>
        <p:xfrm>
          <a:off x="1043605" y="1412772"/>
          <a:ext cx="7776866" cy="4754197"/>
        </p:xfrm>
        <a:graphic>
          <a:graphicData uri="http://schemas.openxmlformats.org/drawingml/2006/table">
            <a:tbl>
              <a:tblPr firstRow="1" firstCol="1" bandRow="1"/>
              <a:tblGrid>
                <a:gridCol w="2591566"/>
                <a:gridCol w="2592650"/>
                <a:gridCol w="2592650"/>
              </a:tblGrid>
              <a:tr h="378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 обучения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1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язык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Всероссийская олимпиада школьников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2007-2008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Ушаков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Дима-  1место 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класс)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2008-2009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Ушаков Дима-  1место 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(10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место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Родионова Дарья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–2 место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класс)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Скосырской Вадим - 1 место (7класс)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Марушева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Настя –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класс)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Белобородова Оля – 2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(11 класс)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Мухина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Юлия-2 место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класс)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4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637618"/>
              </p:ext>
            </p:extLst>
          </p:nvPr>
        </p:nvGraphicFramePr>
        <p:xfrm>
          <a:off x="1043608" y="36541"/>
          <a:ext cx="7992889" cy="6870192"/>
        </p:xfrm>
        <a:graphic>
          <a:graphicData uri="http://schemas.openxmlformats.org/drawingml/2006/table">
            <a:tbl>
              <a:tblPr firstRow="1" firstCol="1" bandRow="1"/>
              <a:tblGrid>
                <a:gridCol w="1440161"/>
                <a:gridCol w="2088231"/>
                <a:gridCol w="2160240"/>
                <a:gridCol w="2304257"/>
              </a:tblGrid>
              <a:tr h="36812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2007-2008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Всероссийская олимпиада</a:t>
                      </a:r>
                      <a:r>
                        <a:rPr lang="ru-RU" sz="18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литературе    (район)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Молчанова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Оля - 1место (9класс)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Марушева Настя –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 (11 класс)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9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Дистанционная олимпиада по литературе г. Томск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 – Новицкая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Олеся(10 класс)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Олимпиада по литературе БГУ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 –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Марушева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Настя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БГУ на лучшее эссе – 4 место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08" marR="42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6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813122"/>
              </p:ext>
            </p:extLst>
          </p:nvPr>
        </p:nvGraphicFramePr>
        <p:xfrm>
          <a:off x="1187620" y="692697"/>
          <a:ext cx="7704859" cy="5895802"/>
        </p:xfrm>
        <a:graphic>
          <a:graphicData uri="http://schemas.openxmlformats.org/drawingml/2006/table">
            <a:tbl>
              <a:tblPr firstRow="1" firstCol="1" bandRow="1"/>
              <a:tblGrid>
                <a:gridCol w="2567569"/>
                <a:gridCol w="2568645"/>
                <a:gridCol w="2568645"/>
              </a:tblGrid>
              <a:tr h="1563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Всероссийская дистанционная олимпиада по русскому языку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SNAIL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Рыжкова Валя –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 место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Всероссийская дистанционная олимпиада по русскому языку SNAIL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Скосырский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Вадим – 7класс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 место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Всероссийская дистанционная олимпиада по русскому языку SNAIL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Ситникова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Дарья –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Кучервенов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Дмитрий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 место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 конкурс «Русский медвежонок – языкознание для всех»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Ушаков Дима -10 класс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Брындина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Наталья – 9 класс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первой десятке на уровне региона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0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1781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Литературный клуб «Родник»,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кружок «Юный исследователь»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5041866" cy="3781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75790"/>
            <a:ext cx="5076056" cy="38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43408"/>
            <a:ext cx="7498080" cy="114300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4000" b="1" dirty="0" smtClean="0"/>
              <a:t>Участие в конкурсах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383578"/>
              </p:ext>
            </p:extLst>
          </p:nvPr>
        </p:nvGraphicFramePr>
        <p:xfrm>
          <a:off x="1115616" y="876716"/>
          <a:ext cx="7560838" cy="5998460"/>
        </p:xfrm>
        <a:graphic>
          <a:graphicData uri="http://schemas.openxmlformats.org/drawingml/2006/table">
            <a:tbl>
              <a:tblPr firstRow="1" firstCol="1" bandRow="1"/>
              <a:tblGrid>
                <a:gridCol w="1317945"/>
                <a:gridCol w="2462079"/>
                <a:gridCol w="1890407"/>
                <a:gridCol w="1890407"/>
              </a:tblGrid>
              <a:tr h="320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Россия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«Живая классика»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Дементьева Софья - 5 класс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Березовская Алена –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класс 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художественного слова «Чудесный клад Бурятии» 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 место</a:t>
                      </a:r>
                      <a:endParaRPr lang="ru-RU" sz="14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художественного слова «Чудесный клад Бурятии» -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 место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Березовская Алена –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класс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«Четыре неба» - 1 место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конкурс «Четыре неба» -  спец. приз;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Номинация «Надежда»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1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НПК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«Шаг в будущее»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294080"/>
              </p:ext>
            </p:extLst>
          </p:nvPr>
        </p:nvGraphicFramePr>
        <p:xfrm>
          <a:off x="1115616" y="980728"/>
          <a:ext cx="7704856" cy="5503586"/>
        </p:xfrm>
        <a:graphic>
          <a:graphicData uri="http://schemas.openxmlformats.org/drawingml/2006/table">
            <a:tbl>
              <a:tblPr firstRow="1" firstCol="1" bandRow="1"/>
              <a:tblGrid>
                <a:gridCol w="1656184"/>
                <a:gridCol w="4248472"/>
                <a:gridCol w="1800200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Голощук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Ефим –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1место «Этимология и орфография»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Родионова Дарья –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1место «Особенности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SMS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языка»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Вильмова Катерина -1 место «Эргонимы в сфере обслуживания и торговли в поселке Усть-Баргузин»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участие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Мухина Юлия 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 место «Образ яблока в мировой культуре»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«Первые шаги в науку»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Рубцова Татьяна 5 класс «Тайна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молодильных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яблок»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5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833511"/>
          </a:xfrm>
        </p:spPr>
      </p:pic>
    </p:spTree>
    <p:extLst>
      <p:ext uri="{BB962C8B-B14F-4D97-AF65-F5344CB8AC3E}">
        <p14:creationId xmlns:p14="http://schemas.microsoft.com/office/powerpoint/2010/main" val="23240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264696"/>
          </a:xfrm>
        </p:spPr>
      </p:pic>
    </p:spTree>
    <p:extLst>
      <p:ext uri="{BB962C8B-B14F-4D97-AF65-F5344CB8AC3E}">
        <p14:creationId xmlns:p14="http://schemas.microsoft.com/office/powerpoint/2010/main" val="686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600" b="1" dirty="0" smtClean="0"/>
              <a:t>      ?</a:t>
            </a:r>
            <a:endParaRPr lang="ru-RU" sz="16600" b="1" dirty="0"/>
          </a:p>
        </p:txBody>
      </p:sp>
    </p:spTree>
    <p:extLst>
      <p:ext uri="{BB962C8B-B14F-4D97-AF65-F5344CB8AC3E}">
        <p14:creationId xmlns:p14="http://schemas.microsoft.com/office/powerpoint/2010/main" val="22539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99392"/>
            <a:ext cx="9467650" cy="7200800"/>
          </a:xfrm>
        </p:spPr>
      </p:pic>
    </p:spTree>
    <p:extLst>
      <p:ext uri="{BB962C8B-B14F-4D97-AF65-F5344CB8AC3E}">
        <p14:creationId xmlns:p14="http://schemas.microsoft.com/office/powerpoint/2010/main" val="19209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7818072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Результаты педагогической деятельности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652666"/>
              </p:ext>
            </p:extLst>
          </p:nvPr>
        </p:nvGraphicFramePr>
        <p:xfrm>
          <a:off x="1115616" y="804263"/>
          <a:ext cx="7848872" cy="5855459"/>
        </p:xfrm>
        <a:graphic>
          <a:graphicData uri="http://schemas.openxmlformats.org/drawingml/2006/table">
            <a:tbl>
              <a:tblPr firstRow="1" firstCol="1" bandRow="1"/>
              <a:tblGrid>
                <a:gridCol w="919237"/>
                <a:gridCol w="3933177"/>
                <a:gridCol w="2996458"/>
              </a:tblGrid>
              <a:tr h="81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Районный семинар «Развивающее обучение: опыт и перспективы»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Открытый урок русского языка «Правописание О-Ё после шипящих»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Районный семинар учителей русского языка и литературы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«Организация работы с одаренными детьми»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Доклад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«Эффективные формы работы с одаренными детьми»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Районный семинар «Современные инновационные технологии»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Открытый интегрированный урок русского языка и психологии «Выразительная сила слова»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Районный форум молодых педагогов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Мастер-класс «Интерактивное обучение: организация учебного диалога»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Районный семинар «Активные методы обучения»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 – класс «Проектирование учебного диалога»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Районная научно-практическая конференция «Современное образование: опыт, проблемы и перспективы».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Дипломом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степени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9" marR="5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2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911"/>
            <a:ext cx="7962088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Результаты педагогической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752264"/>
              </p:ext>
            </p:extLst>
          </p:nvPr>
        </p:nvGraphicFramePr>
        <p:xfrm>
          <a:off x="1043608" y="1052736"/>
          <a:ext cx="7992888" cy="5274745"/>
        </p:xfrm>
        <a:graphic>
          <a:graphicData uri="http://schemas.openxmlformats.org/drawingml/2006/table">
            <a:tbl>
              <a:tblPr firstRow="1" firstCol="1" bandRow="1"/>
              <a:tblGrid>
                <a:gridCol w="576064"/>
                <a:gridCol w="3002315"/>
                <a:gridCol w="2209717"/>
                <a:gridCol w="1390816"/>
                <a:gridCol w="813976"/>
              </a:tblGrid>
              <a:tr h="542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«Учитель года»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Гран-при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Номинация «Талант и поиск»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Всероссийская дистанционная профессиональная олимпиада «Профи -21».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Эксперт ЕГЭ по русскому языку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 МО и Н РБ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Республиканский семинар учителей русского языка и литературы «Активные методы и технологии организации учебной и внеучебной деятельности школьников»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6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Награды </a:t>
            </a:r>
            <a:r>
              <a:rPr lang="ru-RU" b="1" dirty="0"/>
              <a:t>и благодарности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471022"/>
              </p:ext>
            </p:extLst>
          </p:nvPr>
        </p:nvGraphicFramePr>
        <p:xfrm>
          <a:off x="1187624" y="1196751"/>
          <a:ext cx="7632848" cy="5184860"/>
        </p:xfrm>
        <a:graphic>
          <a:graphicData uri="http://schemas.openxmlformats.org/drawingml/2006/table">
            <a:tbl>
              <a:tblPr firstRow="1" firstCol="1" bandRow="1"/>
              <a:tblGrid>
                <a:gridCol w="648072"/>
                <a:gridCol w="4517685"/>
                <a:gridCol w="2467091"/>
              </a:tblGrid>
              <a:tr h="629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район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Почетная грамота от управления образования  Администрации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Баргузинский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район»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2877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от управления образования Администрации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Баргузинского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района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Почетная  грамота Министерства Образования  и Науки РБ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 Народного Хурала РБ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 за подготовку участника Республиканского конкурса «Чудесный клад Бурятии» 1 место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 за подготовку участника Регионального конкурса «Четыре неба»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Обучать – значит вдвойне учиться.</a:t>
            </a:r>
          </a:p>
          <a:p>
            <a:pPr marL="82296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Ж.Жубер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</a:p>
          <a:p>
            <a:pPr marL="82296" indent="0">
              <a:buNone/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Спасибо за внимание!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915536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Проблемно-диалогическое обучение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8568952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/>
              <a:t>для всех и каждого </a:t>
            </a:r>
            <a:r>
              <a:rPr lang="ru-RU" b="1" dirty="0" smtClean="0"/>
              <a:t>-   </a:t>
            </a:r>
            <a:r>
              <a:rPr lang="ru-RU" b="1" i="1" dirty="0" smtClean="0"/>
              <a:t>технология </a:t>
            </a:r>
            <a:r>
              <a:rPr lang="ru-RU" b="1" i="1" dirty="0"/>
              <a:t>«открытия» </a:t>
            </a:r>
            <a:r>
              <a:rPr lang="ru-RU" b="1" i="1" dirty="0" smtClean="0"/>
              <a:t>               </a:t>
            </a:r>
          </a:p>
          <a:p>
            <a:pPr marL="0" indent="0">
              <a:buNone/>
            </a:pPr>
            <a:r>
              <a:rPr lang="ru-RU" b="1" i="1" dirty="0" smtClean="0"/>
              <a:t>                                                            знаний учениками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b="1" dirty="0"/>
              <a:t>для учителя</a:t>
            </a:r>
            <a:r>
              <a:rPr lang="ru-RU" b="1" dirty="0"/>
              <a:t> </a:t>
            </a:r>
            <a:r>
              <a:rPr lang="ru-RU" dirty="0" smtClean="0"/>
              <a:t>      </a:t>
            </a:r>
            <a:r>
              <a:rPr lang="ru-RU" b="1" dirty="0" smtClean="0"/>
              <a:t>-   </a:t>
            </a:r>
            <a:r>
              <a:rPr lang="ru-RU" b="1" i="1" dirty="0" smtClean="0"/>
              <a:t>ключ </a:t>
            </a:r>
            <a:r>
              <a:rPr lang="ru-RU" b="1" i="1" dirty="0"/>
              <a:t>к успеху и </a:t>
            </a:r>
            <a:r>
              <a:rPr lang="ru-RU" b="1" i="1" dirty="0" smtClean="0"/>
              <a:t>творчеству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b="1" dirty="0"/>
              <a:t>для ученика </a:t>
            </a:r>
            <a:r>
              <a:rPr lang="ru-RU" b="1" dirty="0" smtClean="0"/>
              <a:t>     </a:t>
            </a:r>
            <a:r>
              <a:rPr lang="ru-RU" b="1" i="1" dirty="0" smtClean="0"/>
              <a:t>-    интересный </a:t>
            </a:r>
            <a:r>
              <a:rPr lang="ru-RU" b="1" i="1" dirty="0"/>
              <a:t>и понятный </a:t>
            </a:r>
            <a:r>
              <a:rPr lang="ru-RU" b="1" i="1" dirty="0" smtClean="0"/>
              <a:t>урок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b="1" dirty="0"/>
              <a:t>для образования</a:t>
            </a:r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b="1" i="1" dirty="0" smtClean="0"/>
              <a:t>-    реализация </a:t>
            </a:r>
            <a:r>
              <a:rPr lang="ru-RU" b="1" i="1" dirty="0"/>
              <a:t>развивающего </a:t>
            </a:r>
            <a:r>
              <a:rPr lang="ru-RU" b="1" i="1" dirty="0" smtClean="0"/>
              <a:t>   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                                                     обучения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9124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/>
          <a:lstStyle/>
          <a:p>
            <a:pPr marL="82296" indent="0">
              <a:spcAft>
                <a:spcPts val="0"/>
              </a:spcAft>
              <a:buNone/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                           отвечает </a:t>
            </a:r>
            <a:r>
              <a:rPr lang="ru-RU" b="1" dirty="0">
                <a:latin typeface="Calibri"/>
                <a:ea typeface="Calibri"/>
                <a:cs typeface="Times New Roman"/>
              </a:rPr>
              <a:t>на вопрос: </a:t>
            </a:r>
            <a:endParaRPr lang="ru-RU" b="1" dirty="0" smtClean="0">
              <a:latin typeface="Calibri"/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                             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КАК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учить? 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                                   позволяет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     заменить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урок объяснения нового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  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   материала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уроком открытия знаний.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7330" y="188640"/>
            <a:ext cx="803409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Проблемно-диалогическое обучение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Учебный диалог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9994" y="1538605"/>
            <a:ext cx="8826184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600" b="1" dirty="0" smtClean="0">
                <a:latin typeface="Calibri"/>
                <a:ea typeface="Calibri"/>
                <a:cs typeface="Times New Roman"/>
              </a:rPr>
              <a:t>             побуждающий            подводящий 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672369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/>
                <a:ea typeface="Calibri"/>
                <a:cs typeface="Times New Roman"/>
              </a:rPr>
              <a:t>Отдельные вопросы и побудительные предложения, подталкивающие мысль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746300"/>
            <a:ext cx="3228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/>
                <a:ea typeface="Calibri"/>
                <a:cs typeface="Times New Roman"/>
              </a:rPr>
              <a:t>Система посильных ученику вопросов и заданий, подводящих его к открытию мысли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7095" y="4869160"/>
            <a:ext cx="2973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Развитие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творческих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    способностей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4941168"/>
            <a:ext cx="3166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Развитие логического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      мышления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059832" y="1196752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24128" y="1196752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627784" y="2132856"/>
            <a:ext cx="0" cy="539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48264" y="2132856"/>
            <a:ext cx="0" cy="539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>
            <a:off x="2514040" y="4257739"/>
            <a:ext cx="1" cy="611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2"/>
          </p:cNvCxnSpPr>
          <p:nvPr/>
        </p:nvCxnSpPr>
        <p:spPr>
          <a:xfrm flipH="1">
            <a:off x="7338506" y="4315960"/>
            <a:ext cx="1" cy="55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4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25544" cy="164219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Урок русского языка в </a:t>
            </a:r>
            <a:r>
              <a:rPr lang="ru-RU" sz="3200" b="1" dirty="0" smtClean="0">
                <a:solidFill>
                  <a:schemeClr val="tx1"/>
                </a:solidFill>
              </a:rPr>
              <a:t>6-м </a:t>
            </a:r>
            <a:r>
              <a:rPr lang="ru-RU" sz="3200" b="1" dirty="0">
                <a:solidFill>
                  <a:schemeClr val="tx1"/>
                </a:solidFill>
              </a:rPr>
              <a:t>классе по теме «Гласные в суффиксах </a:t>
            </a:r>
            <a:r>
              <a:rPr lang="ru-RU" sz="3200" b="1" dirty="0" smtClean="0">
                <a:solidFill>
                  <a:schemeClr val="tx1"/>
                </a:solidFill>
              </a:rPr>
              <a:t>действительных </a:t>
            </a:r>
            <a:r>
              <a:rPr lang="ru-RU" sz="3200" b="1" dirty="0">
                <a:solidFill>
                  <a:schemeClr val="tx1"/>
                </a:solidFill>
              </a:rPr>
              <a:t>причастий настоящего времени»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7571184" cy="36004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84804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285293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600" b="1" dirty="0">
                <a:solidFill>
                  <a:prstClr val="black"/>
                </a:solidFill>
              </a:rPr>
              <a:t>Бороться -</a:t>
            </a: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600" b="1" dirty="0">
                <a:solidFill>
                  <a:prstClr val="black"/>
                </a:solidFill>
              </a:rPr>
              <a:t>Колыхаться -</a:t>
            </a: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600" b="1" dirty="0">
                <a:solidFill>
                  <a:prstClr val="black"/>
                </a:solidFill>
              </a:rPr>
              <a:t>Клеить  -</a:t>
            </a: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600" b="1" dirty="0">
                <a:solidFill>
                  <a:prstClr val="black"/>
                </a:solidFill>
              </a:rPr>
              <a:t>Лечить -</a:t>
            </a: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4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- Сколько было заданий?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- А </a:t>
            </a:r>
            <a:r>
              <a:rPr lang="ru-RU" b="1" dirty="0"/>
              <a:t>как вы его выполнили</a:t>
            </a:r>
            <a:r>
              <a:rPr lang="ru-RU" b="1" dirty="0" smtClean="0"/>
              <a:t>?</a:t>
            </a:r>
          </a:p>
          <a:p>
            <a:pPr>
              <a:buFontTx/>
              <a:buChar char="-"/>
            </a:pPr>
            <a:endParaRPr lang="ru-RU" b="1" dirty="0"/>
          </a:p>
          <a:p>
            <a:pPr>
              <a:buFontTx/>
              <a:buChar char="-"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- Почему </a:t>
            </a:r>
            <a:r>
              <a:rPr lang="ru-RU" b="1" dirty="0"/>
              <a:t>так получилось?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- Чего </a:t>
            </a:r>
            <a:r>
              <a:rPr lang="ru-RU" b="1" dirty="0"/>
              <a:t>ещё не знаем?</a:t>
            </a:r>
          </a:p>
        </p:txBody>
      </p:sp>
    </p:spTree>
    <p:extLst>
      <p:ext uri="{BB962C8B-B14F-4D97-AF65-F5344CB8AC3E}">
        <p14:creationId xmlns:p14="http://schemas.microsoft.com/office/powerpoint/2010/main" val="22652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512" y="26629"/>
            <a:ext cx="8172400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этап –поиск  решения  проблемы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832212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600" b="1" dirty="0"/>
              <a:t>п</a:t>
            </a:r>
            <a:r>
              <a:rPr lang="ru-RU" sz="3600" b="1" dirty="0" smtClean="0"/>
              <a:t>обуждение к гипотезам и </a:t>
            </a:r>
            <a:r>
              <a:rPr lang="ru-RU" sz="3600" b="1" dirty="0" smtClean="0"/>
              <a:t>проверке</a:t>
            </a:r>
          </a:p>
          <a:p>
            <a:pPr marL="82296" indent="0">
              <a:buNone/>
            </a:pPr>
            <a:endParaRPr lang="ru-RU" sz="3600" b="1" dirty="0"/>
          </a:p>
          <a:p>
            <a:pPr marL="82296" indent="0">
              <a:buNone/>
            </a:pPr>
            <a:endParaRPr lang="ru-RU" sz="3600" b="1" dirty="0" smtClean="0"/>
          </a:p>
          <a:p>
            <a:pPr marL="82296" indent="0">
              <a:buNone/>
            </a:pPr>
            <a:r>
              <a:rPr lang="ru-RU" sz="3600" b="1" dirty="0" smtClean="0"/>
              <a:t>          создание опорных сигналов</a:t>
            </a:r>
            <a:endParaRPr lang="ru-RU" sz="3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60648"/>
            <a:ext cx="81724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057800" y="220486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ЕГЭ по русскому языку: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767452"/>
              </p:ext>
            </p:extLst>
          </p:nvPr>
        </p:nvGraphicFramePr>
        <p:xfrm>
          <a:off x="1115616" y="1556792"/>
          <a:ext cx="7848873" cy="4428728"/>
        </p:xfrm>
        <a:graphic>
          <a:graphicData uri="http://schemas.openxmlformats.org/drawingml/2006/table">
            <a:tbl>
              <a:tblPr firstRow="1" firstCol="1" bandRow="1"/>
              <a:tblGrid>
                <a:gridCol w="1584176"/>
                <a:gridCol w="1296005"/>
                <a:gridCol w="1655965"/>
                <a:gridCol w="1655965"/>
                <a:gridCol w="1656762"/>
              </a:tblGrid>
              <a:tr h="11521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Успев-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ть</a:t>
                      </a:r>
                      <a:endParaRPr lang="ru-RU" sz="18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8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8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району</a:t>
                      </a:r>
                      <a:endParaRPr lang="ru-RU" sz="1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8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республике</a:t>
                      </a:r>
                      <a:endParaRPr lang="ru-RU" sz="1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(33 ученика)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62,2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52,8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54,9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(25 учащихся)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Высший балл– 95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(Новицкая Олеся)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55,6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57,6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6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367</TotalTime>
  <Words>930</Words>
  <Application>Microsoft Office PowerPoint</Application>
  <PresentationFormat>Экран (4:3)</PresentationFormat>
  <Paragraphs>325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     Муниципальное образование «Баргузинский район» Муниципальное бюджетное образовательное учреждение  «Усть-Баргузинская средняя общеобразовательная школа им.Шелковникова К.М.»  </vt:lpstr>
      <vt:lpstr>Презентация PowerPoint</vt:lpstr>
      <vt:lpstr>Проблемно-диалогическое обучение</vt:lpstr>
      <vt:lpstr>Проблемно-диалогическое обучение</vt:lpstr>
      <vt:lpstr>Учебный диалог</vt:lpstr>
      <vt:lpstr>Урок русского языка в 6-м классе по теме «Гласные в суффиксах действительных причастий настоящего времени» </vt:lpstr>
      <vt:lpstr>Презентация PowerPoint</vt:lpstr>
      <vt:lpstr> 2 этап –поиск  решения  проблемы</vt:lpstr>
      <vt:lpstr>Результаты ЕГЭ по русскому языку:</vt:lpstr>
      <vt:lpstr>   Результаты ЕГЭ по литературе</vt:lpstr>
      <vt:lpstr>Результаты ГИА по русскому языку</vt:lpstr>
      <vt:lpstr>  Участие в конкурсах и олимпиадах</vt:lpstr>
      <vt:lpstr>Презентация PowerPoint</vt:lpstr>
      <vt:lpstr>Презентация PowerPoint</vt:lpstr>
      <vt:lpstr>Литературный клуб «Родник»,      кружок «Юный исследователь»</vt:lpstr>
      <vt:lpstr>         Участие в конкурсах</vt:lpstr>
      <vt:lpstr>            НПК «Шаг в будущее»</vt:lpstr>
      <vt:lpstr>Презентация PowerPoint</vt:lpstr>
      <vt:lpstr>Презентация PowerPoint</vt:lpstr>
      <vt:lpstr>Презентация PowerPoint</vt:lpstr>
      <vt:lpstr>Результаты педагогической деятельности</vt:lpstr>
      <vt:lpstr>Результаты педагогической деятельности</vt:lpstr>
      <vt:lpstr>          Награды и благодарности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24</cp:revision>
  <dcterms:created xsi:type="dcterms:W3CDTF">2013-05-17T13:11:01Z</dcterms:created>
  <dcterms:modified xsi:type="dcterms:W3CDTF">2013-05-19T16:05:03Z</dcterms:modified>
</cp:coreProperties>
</file>