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84" r:id="rId25"/>
    <p:sldId id="282" r:id="rId26"/>
    <p:sldId id="272" r:id="rId27"/>
    <p:sldId id="275" r:id="rId28"/>
    <p:sldId id="276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2291D-D47F-448B-811D-3EF63DCCC03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</dgm:pt>
    <dgm:pt modelId="{947309B7-37FB-4FE5-B606-6BFCEA945E36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(психологическое)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92539-FAF4-4A54-9446-881D6B929EDB}" type="parTrans" cxnId="{57E5D418-25B6-464B-80A7-B56654FD2EFA}">
      <dgm:prSet/>
      <dgm:spPr/>
      <dgm:t>
        <a:bodyPr/>
        <a:lstStyle/>
        <a:p>
          <a:endParaRPr lang="ru-RU"/>
        </a:p>
      </dgm:t>
    </dgm:pt>
    <dgm:pt modelId="{EE995784-EC7C-479E-AC0E-37A3A490DFDE}" type="sibTrans" cxnId="{57E5D418-25B6-464B-80A7-B56654FD2EFA}">
      <dgm:prSet/>
      <dgm:spPr/>
      <dgm:t>
        <a:bodyPr/>
        <a:lstStyle/>
        <a:p>
          <a:endParaRPr lang="ru-RU"/>
        </a:p>
      </dgm:t>
    </dgm:pt>
    <dgm:pt modelId="{2DE8BC8C-969D-46C0-B547-6D9FBEE3DDB0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41F8D-9317-49AD-89B7-2919E661FA71}" type="parTrans" cxnId="{6D933C02-1DCB-4CEE-B4FA-7A803675BE9E}">
      <dgm:prSet/>
      <dgm:spPr/>
      <dgm:t>
        <a:bodyPr/>
        <a:lstStyle/>
        <a:p>
          <a:endParaRPr lang="ru-RU"/>
        </a:p>
      </dgm:t>
    </dgm:pt>
    <dgm:pt modelId="{DDC06B50-C2EC-4911-BEE5-1B6107E5F0A2}" type="sibTrans" cxnId="{6D933C02-1DCB-4CEE-B4FA-7A803675BE9E}">
      <dgm:prSet/>
      <dgm:spPr/>
      <dgm:t>
        <a:bodyPr/>
        <a:lstStyle/>
        <a:p>
          <a:endParaRPr lang="ru-RU"/>
        </a:p>
      </dgm:t>
    </dgm:pt>
    <dgm:pt modelId="{B52D4716-296E-432D-ABD4-82E7C1758A3A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Сексуальное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7D824-C982-47D7-A531-6C283F7DC917}" type="parTrans" cxnId="{C5EB63DC-981E-42E4-88A5-41F74FE4C558}">
      <dgm:prSet/>
      <dgm:spPr/>
      <dgm:t>
        <a:bodyPr/>
        <a:lstStyle/>
        <a:p>
          <a:endParaRPr lang="ru-RU"/>
        </a:p>
      </dgm:t>
    </dgm:pt>
    <dgm:pt modelId="{89F5DE15-A99D-41DB-89D5-58D106AAD5F1}" type="sibTrans" cxnId="{C5EB63DC-981E-42E4-88A5-41F74FE4C558}">
      <dgm:prSet/>
      <dgm:spPr/>
      <dgm:t>
        <a:bodyPr/>
        <a:lstStyle/>
        <a:p>
          <a:endParaRPr lang="ru-RU"/>
        </a:p>
      </dgm:t>
    </dgm:pt>
    <dgm:pt modelId="{DF642CBA-25E8-418C-8771-CD12727E4E41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Пренебрежение (заброшенность, беспризорность)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4CE96-F8CE-4436-9DE6-BF10C27DB93F}" type="parTrans" cxnId="{371ECDA3-83B6-4B8A-8FFE-7959C0A5AE3C}">
      <dgm:prSet/>
      <dgm:spPr/>
      <dgm:t>
        <a:bodyPr/>
        <a:lstStyle/>
        <a:p>
          <a:endParaRPr lang="ru-RU"/>
        </a:p>
      </dgm:t>
    </dgm:pt>
    <dgm:pt modelId="{37A070AD-51B6-445D-991D-43213775EBDE}" type="sibTrans" cxnId="{371ECDA3-83B6-4B8A-8FFE-7959C0A5AE3C}">
      <dgm:prSet/>
      <dgm:spPr/>
      <dgm:t>
        <a:bodyPr/>
        <a:lstStyle/>
        <a:p>
          <a:endParaRPr lang="ru-RU"/>
        </a:p>
      </dgm:t>
    </dgm:pt>
    <dgm:pt modelId="{487B0A79-3412-4BED-84B9-A68E08693A8F}" type="pres">
      <dgm:prSet presAssocID="{E652291D-D47F-448B-811D-3EF63DCCC03C}" presName="Name0" presStyleCnt="0">
        <dgm:presLayoutVars>
          <dgm:chMax val="7"/>
          <dgm:chPref val="7"/>
          <dgm:dir/>
        </dgm:presLayoutVars>
      </dgm:prSet>
      <dgm:spPr/>
    </dgm:pt>
    <dgm:pt modelId="{1E216BB0-F271-4AB7-A1E3-9FEBF21BAAB9}" type="pres">
      <dgm:prSet presAssocID="{E652291D-D47F-448B-811D-3EF63DCCC03C}" presName="Name1" presStyleCnt="0"/>
      <dgm:spPr/>
    </dgm:pt>
    <dgm:pt modelId="{F85BBD59-8319-4999-B1E2-E52D7CCBFB4A}" type="pres">
      <dgm:prSet presAssocID="{E652291D-D47F-448B-811D-3EF63DCCC03C}" presName="cycle" presStyleCnt="0"/>
      <dgm:spPr/>
    </dgm:pt>
    <dgm:pt modelId="{FECDF555-A038-4409-842A-BEF5849E28A7}" type="pres">
      <dgm:prSet presAssocID="{E652291D-D47F-448B-811D-3EF63DCCC03C}" presName="srcNode" presStyleLbl="node1" presStyleIdx="0" presStyleCnt="4"/>
      <dgm:spPr/>
    </dgm:pt>
    <dgm:pt modelId="{A654DA19-3AA2-4CFD-80C9-2D3267BA5C81}" type="pres">
      <dgm:prSet presAssocID="{E652291D-D47F-448B-811D-3EF63DCCC03C}" presName="conn" presStyleLbl="parChTrans1D2" presStyleIdx="0" presStyleCnt="1"/>
      <dgm:spPr/>
      <dgm:t>
        <a:bodyPr/>
        <a:lstStyle/>
        <a:p>
          <a:endParaRPr lang="ru-RU"/>
        </a:p>
      </dgm:t>
    </dgm:pt>
    <dgm:pt modelId="{1E0925DF-D6E1-4745-9838-47FCBB7777F7}" type="pres">
      <dgm:prSet presAssocID="{E652291D-D47F-448B-811D-3EF63DCCC03C}" presName="extraNode" presStyleLbl="node1" presStyleIdx="0" presStyleCnt="4"/>
      <dgm:spPr/>
    </dgm:pt>
    <dgm:pt modelId="{09DDD34E-E2AD-48C8-87D3-23419CF379B8}" type="pres">
      <dgm:prSet presAssocID="{E652291D-D47F-448B-811D-3EF63DCCC03C}" presName="dstNode" presStyleLbl="node1" presStyleIdx="0" presStyleCnt="4"/>
      <dgm:spPr/>
    </dgm:pt>
    <dgm:pt modelId="{06C82C24-A21E-4A2C-9378-B1E8C6CA34AD}" type="pres">
      <dgm:prSet presAssocID="{947309B7-37FB-4FE5-B606-6BFCEA945E3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8432E-64F6-4780-BCA7-4535B5DA9A02}" type="pres">
      <dgm:prSet presAssocID="{947309B7-37FB-4FE5-B606-6BFCEA945E36}" presName="accent_1" presStyleCnt="0"/>
      <dgm:spPr/>
    </dgm:pt>
    <dgm:pt modelId="{A18E60D5-2592-4BAE-B3ED-39C8A77786F8}" type="pres">
      <dgm:prSet presAssocID="{947309B7-37FB-4FE5-B606-6BFCEA945E36}" presName="accentRepeatNode" presStyleLbl="solidFgAcc1" presStyleIdx="0" presStyleCnt="4"/>
      <dgm:spPr>
        <a:solidFill>
          <a:srgbClr val="FF0000"/>
        </a:solidFill>
        <a:ln>
          <a:solidFill>
            <a:schemeClr val="tx2">
              <a:lumMod val="50000"/>
            </a:schemeClr>
          </a:solidFill>
        </a:ln>
      </dgm:spPr>
    </dgm:pt>
    <dgm:pt modelId="{0763FE9D-CB13-4AEC-844B-C9C9B4EBD097}" type="pres">
      <dgm:prSet presAssocID="{2DE8BC8C-969D-46C0-B547-6D9FBEE3DDB0}" presName="text_2" presStyleLbl="node1" presStyleIdx="1" presStyleCnt="4" custLinFactNeighborX="-82" custLinFactNeighborY="-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A28E-954C-4591-8197-6D7687D0EC6F}" type="pres">
      <dgm:prSet presAssocID="{2DE8BC8C-969D-46C0-B547-6D9FBEE3DDB0}" presName="accent_2" presStyleCnt="0"/>
      <dgm:spPr/>
    </dgm:pt>
    <dgm:pt modelId="{32A3D91E-8C70-4F3B-AF74-AE21B5E78D4D}" type="pres">
      <dgm:prSet presAssocID="{2DE8BC8C-969D-46C0-B547-6D9FBEE3DDB0}" presName="accentRepeatNode" presStyleLbl="solidFgAcc1" presStyleIdx="1" presStyleCnt="4"/>
      <dgm:spPr>
        <a:solidFill>
          <a:srgbClr val="FF0000"/>
        </a:solidFill>
        <a:ln>
          <a:solidFill>
            <a:schemeClr val="tx2">
              <a:lumMod val="50000"/>
            </a:schemeClr>
          </a:solidFill>
        </a:ln>
      </dgm:spPr>
    </dgm:pt>
    <dgm:pt modelId="{88E96A56-0109-4A1A-A307-F6A4C3416791}" type="pres">
      <dgm:prSet presAssocID="{B52D4716-296E-432D-ABD4-82E7C1758A3A}" presName="text_3" presStyleLbl="node1" presStyleIdx="2" presStyleCnt="4" custLinFactNeighborX="-82" custLinFactNeighborY="-10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01E22-771D-4361-8AF8-440DBC8D796B}" type="pres">
      <dgm:prSet presAssocID="{B52D4716-296E-432D-ABD4-82E7C1758A3A}" presName="accent_3" presStyleCnt="0"/>
      <dgm:spPr/>
    </dgm:pt>
    <dgm:pt modelId="{47F4ECF5-9495-463C-BB3C-2B4833506B85}" type="pres">
      <dgm:prSet presAssocID="{B52D4716-296E-432D-ABD4-82E7C1758A3A}" presName="accentRepeatNode" presStyleLbl="solidFgAcc1" presStyleIdx="2" presStyleCnt="4"/>
      <dgm:spPr>
        <a:solidFill>
          <a:srgbClr val="FF0000"/>
        </a:solidFill>
        <a:ln>
          <a:solidFill>
            <a:schemeClr val="tx2">
              <a:lumMod val="50000"/>
            </a:schemeClr>
          </a:solidFill>
        </a:ln>
      </dgm:spPr>
    </dgm:pt>
    <dgm:pt modelId="{BB403C48-93C0-478A-BCFE-9F7A01C987DE}" type="pres">
      <dgm:prSet presAssocID="{DF642CBA-25E8-418C-8771-CD12727E4E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9FB5E-840C-4C42-8866-55E3B007DF37}" type="pres">
      <dgm:prSet presAssocID="{DF642CBA-25E8-418C-8771-CD12727E4E41}" presName="accent_4" presStyleCnt="0"/>
      <dgm:spPr/>
    </dgm:pt>
    <dgm:pt modelId="{2B91E13F-EFF8-46C3-B278-E69A1F36D554}" type="pres">
      <dgm:prSet presAssocID="{DF642CBA-25E8-418C-8771-CD12727E4E41}" presName="accentRepeatNode" presStyleLbl="solidFgAcc1" presStyleIdx="3" presStyleCnt="4" custLinFactNeighborX="10068" custLinFactNeighborY="-5091"/>
      <dgm:spPr>
        <a:solidFill>
          <a:srgbClr val="FF0000"/>
        </a:solidFill>
        <a:ln>
          <a:solidFill>
            <a:schemeClr val="tx2">
              <a:lumMod val="50000"/>
            </a:schemeClr>
          </a:solidFill>
        </a:ln>
      </dgm:spPr>
    </dgm:pt>
  </dgm:ptLst>
  <dgm:cxnLst>
    <dgm:cxn modelId="{1A3C24B4-F7A6-4344-8F70-EE1C26FF3EFE}" type="presOf" srcId="{EE995784-EC7C-479E-AC0E-37A3A490DFDE}" destId="{A654DA19-3AA2-4CFD-80C9-2D3267BA5C81}" srcOrd="0" destOrd="0" presId="urn:microsoft.com/office/officeart/2008/layout/VerticalCurvedList"/>
    <dgm:cxn modelId="{E0A2ECD3-C26E-41CD-AE8E-CDA1E81CDF2A}" type="presOf" srcId="{2DE8BC8C-969D-46C0-B547-6D9FBEE3DDB0}" destId="{0763FE9D-CB13-4AEC-844B-C9C9B4EBD097}" srcOrd="0" destOrd="0" presId="urn:microsoft.com/office/officeart/2008/layout/VerticalCurvedList"/>
    <dgm:cxn modelId="{7067322E-94AD-4492-8299-09D703DFCCDE}" type="presOf" srcId="{DF642CBA-25E8-418C-8771-CD12727E4E41}" destId="{BB403C48-93C0-478A-BCFE-9F7A01C987DE}" srcOrd="0" destOrd="0" presId="urn:microsoft.com/office/officeart/2008/layout/VerticalCurvedList"/>
    <dgm:cxn modelId="{ECFCE444-79FE-446E-A17B-EE8FDFEC7A7C}" type="presOf" srcId="{947309B7-37FB-4FE5-B606-6BFCEA945E36}" destId="{06C82C24-A21E-4A2C-9378-B1E8C6CA34AD}" srcOrd="0" destOrd="0" presId="urn:microsoft.com/office/officeart/2008/layout/VerticalCurvedList"/>
    <dgm:cxn modelId="{4D7F26A3-6610-4317-80DC-5BF767612087}" type="presOf" srcId="{E652291D-D47F-448B-811D-3EF63DCCC03C}" destId="{487B0A79-3412-4BED-84B9-A68E08693A8F}" srcOrd="0" destOrd="0" presId="urn:microsoft.com/office/officeart/2008/layout/VerticalCurvedList"/>
    <dgm:cxn modelId="{6D933C02-1DCB-4CEE-B4FA-7A803675BE9E}" srcId="{E652291D-D47F-448B-811D-3EF63DCCC03C}" destId="{2DE8BC8C-969D-46C0-B547-6D9FBEE3DDB0}" srcOrd="1" destOrd="0" parTransId="{51241F8D-9317-49AD-89B7-2919E661FA71}" sibTransId="{DDC06B50-C2EC-4911-BEE5-1B6107E5F0A2}"/>
    <dgm:cxn modelId="{C5EB63DC-981E-42E4-88A5-41F74FE4C558}" srcId="{E652291D-D47F-448B-811D-3EF63DCCC03C}" destId="{B52D4716-296E-432D-ABD4-82E7C1758A3A}" srcOrd="2" destOrd="0" parTransId="{C907D824-C982-47D7-A531-6C283F7DC917}" sibTransId="{89F5DE15-A99D-41DB-89D5-58D106AAD5F1}"/>
    <dgm:cxn modelId="{71AC335C-5CCD-4C45-B7FD-F69FCDEE7D43}" type="presOf" srcId="{B52D4716-296E-432D-ABD4-82E7C1758A3A}" destId="{88E96A56-0109-4A1A-A307-F6A4C3416791}" srcOrd="0" destOrd="0" presId="urn:microsoft.com/office/officeart/2008/layout/VerticalCurvedList"/>
    <dgm:cxn modelId="{371ECDA3-83B6-4B8A-8FFE-7959C0A5AE3C}" srcId="{E652291D-D47F-448B-811D-3EF63DCCC03C}" destId="{DF642CBA-25E8-418C-8771-CD12727E4E41}" srcOrd="3" destOrd="0" parTransId="{8004CE96-F8CE-4436-9DE6-BF10C27DB93F}" sibTransId="{37A070AD-51B6-445D-991D-43213775EBDE}"/>
    <dgm:cxn modelId="{57E5D418-25B6-464B-80A7-B56654FD2EFA}" srcId="{E652291D-D47F-448B-811D-3EF63DCCC03C}" destId="{947309B7-37FB-4FE5-B606-6BFCEA945E36}" srcOrd="0" destOrd="0" parTransId="{87792539-FAF4-4A54-9446-881D6B929EDB}" sibTransId="{EE995784-EC7C-479E-AC0E-37A3A490DFDE}"/>
    <dgm:cxn modelId="{04DEB1F8-F50D-41C2-8848-BC03F6DE1097}" type="presParOf" srcId="{487B0A79-3412-4BED-84B9-A68E08693A8F}" destId="{1E216BB0-F271-4AB7-A1E3-9FEBF21BAAB9}" srcOrd="0" destOrd="0" presId="urn:microsoft.com/office/officeart/2008/layout/VerticalCurvedList"/>
    <dgm:cxn modelId="{DC60D7FB-4536-4114-9FBA-37558447635B}" type="presParOf" srcId="{1E216BB0-F271-4AB7-A1E3-9FEBF21BAAB9}" destId="{F85BBD59-8319-4999-B1E2-E52D7CCBFB4A}" srcOrd="0" destOrd="0" presId="urn:microsoft.com/office/officeart/2008/layout/VerticalCurvedList"/>
    <dgm:cxn modelId="{F34A6B1F-A34F-457C-A677-0E5195DC67C4}" type="presParOf" srcId="{F85BBD59-8319-4999-B1E2-E52D7CCBFB4A}" destId="{FECDF555-A038-4409-842A-BEF5849E28A7}" srcOrd="0" destOrd="0" presId="urn:microsoft.com/office/officeart/2008/layout/VerticalCurvedList"/>
    <dgm:cxn modelId="{419DA983-3132-4799-B666-8790F3E3BDA2}" type="presParOf" srcId="{F85BBD59-8319-4999-B1E2-E52D7CCBFB4A}" destId="{A654DA19-3AA2-4CFD-80C9-2D3267BA5C81}" srcOrd="1" destOrd="0" presId="urn:microsoft.com/office/officeart/2008/layout/VerticalCurvedList"/>
    <dgm:cxn modelId="{A04E14C0-DB36-4A4E-97C6-C84B7DD4D51E}" type="presParOf" srcId="{F85BBD59-8319-4999-B1E2-E52D7CCBFB4A}" destId="{1E0925DF-D6E1-4745-9838-47FCBB7777F7}" srcOrd="2" destOrd="0" presId="urn:microsoft.com/office/officeart/2008/layout/VerticalCurvedList"/>
    <dgm:cxn modelId="{24CE50DA-F7AA-4CFF-B89D-5E74B55B299B}" type="presParOf" srcId="{F85BBD59-8319-4999-B1E2-E52D7CCBFB4A}" destId="{09DDD34E-E2AD-48C8-87D3-23419CF379B8}" srcOrd="3" destOrd="0" presId="urn:microsoft.com/office/officeart/2008/layout/VerticalCurvedList"/>
    <dgm:cxn modelId="{2670CAD5-1EC5-4C36-80DE-857E2FF4A8DE}" type="presParOf" srcId="{1E216BB0-F271-4AB7-A1E3-9FEBF21BAAB9}" destId="{06C82C24-A21E-4A2C-9378-B1E8C6CA34AD}" srcOrd="1" destOrd="0" presId="urn:microsoft.com/office/officeart/2008/layout/VerticalCurvedList"/>
    <dgm:cxn modelId="{44360CEB-7229-4D8C-BF2F-35A90B3DE8C0}" type="presParOf" srcId="{1E216BB0-F271-4AB7-A1E3-9FEBF21BAAB9}" destId="{8398432E-64F6-4780-BCA7-4535B5DA9A02}" srcOrd="2" destOrd="0" presId="urn:microsoft.com/office/officeart/2008/layout/VerticalCurvedList"/>
    <dgm:cxn modelId="{EC1338B8-846E-4FB1-8E7C-4548043CEC76}" type="presParOf" srcId="{8398432E-64F6-4780-BCA7-4535B5DA9A02}" destId="{A18E60D5-2592-4BAE-B3ED-39C8A77786F8}" srcOrd="0" destOrd="0" presId="urn:microsoft.com/office/officeart/2008/layout/VerticalCurvedList"/>
    <dgm:cxn modelId="{B260A147-A2E9-400C-BE5A-B6E55C365153}" type="presParOf" srcId="{1E216BB0-F271-4AB7-A1E3-9FEBF21BAAB9}" destId="{0763FE9D-CB13-4AEC-844B-C9C9B4EBD097}" srcOrd="3" destOrd="0" presId="urn:microsoft.com/office/officeart/2008/layout/VerticalCurvedList"/>
    <dgm:cxn modelId="{691EDC36-C4F7-4033-B430-C0F4033DDD44}" type="presParOf" srcId="{1E216BB0-F271-4AB7-A1E3-9FEBF21BAAB9}" destId="{1815A28E-954C-4591-8197-6D7687D0EC6F}" srcOrd="4" destOrd="0" presId="urn:microsoft.com/office/officeart/2008/layout/VerticalCurvedList"/>
    <dgm:cxn modelId="{702B50E1-637E-4282-8905-56F7D1B42C17}" type="presParOf" srcId="{1815A28E-954C-4591-8197-6D7687D0EC6F}" destId="{32A3D91E-8C70-4F3B-AF74-AE21B5E78D4D}" srcOrd="0" destOrd="0" presId="urn:microsoft.com/office/officeart/2008/layout/VerticalCurvedList"/>
    <dgm:cxn modelId="{3C29DF15-7E43-40DC-882B-ED87825CD1B2}" type="presParOf" srcId="{1E216BB0-F271-4AB7-A1E3-9FEBF21BAAB9}" destId="{88E96A56-0109-4A1A-A307-F6A4C3416791}" srcOrd="5" destOrd="0" presId="urn:microsoft.com/office/officeart/2008/layout/VerticalCurvedList"/>
    <dgm:cxn modelId="{3265C477-F7BB-4D8B-BB5E-C196E7A16BBF}" type="presParOf" srcId="{1E216BB0-F271-4AB7-A1E3-9FEBF21BAAB9}" destId="{17F01E22-771D-4361-8AF8-440DBC8D796B}" srcOrd="6" destOrd="0" presId="urn:microsoft.com/office/officeart/2008/layout/VerticalCurvedList"/>
    <dgm:cxn modelId="{FC4B1B97-20BB-4472-BEDF-B8153770B03C}" type="presParOf" srcId="{17F01E22-771D-4361-8AF8-440DBC8D796B}" destId="{47F4ECF5-9495-463C-BB3C-2B4833506B85}" srcOrd="0" destOrd="0" presId="urn:microsoft.com/office/officeart/2008/layout/VerticalCurvedList"/>
    <dgm:cxn modelId="{5224ACEF-1D35-4D0D-920E-2EBF47468F53}" type="presParOf" srcId="{1E216BB0-F271-4AB7-A1E3-9FEBF21BAAB9}" destId="{BB403C48-93C0-478A-BCFE-9F7A01C987DE}" srcOrd="7" destOrd="0" presId="urn:microsoft.com/office/officeart/2008/layout/VerticalCurvedList"/>
    <dgm:cxn modelId="{71CFB578-15EF-43B1-838A-DAEA33B8ECE9}" type="presParOf" srcId="{1E216BB0-F271-4AB7-A1E3-9FEBF21BAAB9}" destId="{FB49FB5E-840C-4C42-8866-55E3B007DF37}" srcOrd="8" destOrd="0" presId="urn:microsoft.com/office/officeart/2008/layout/VerticalCurvedList"/>
    <dgm:cxn modelId="{663A3947-CD3E-4A78-9617-9D5CC3619578}" type="presParOf" srcId="{FB49FB5E-840C-4C42-8866-55E3B007DF37}" destId="{2B91E13F-EFF8-46C3-B278-E69A1F36D5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«ОТВЕТСТВЕННОСТЬ РОДИТЕЛЕЙ </a:t>
            </a:r>
            <a:br>
              <a:rPr lang="ru-RU" sz="32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ЖЕСТОКОЕ ОБРАЩЕНИЕ </a:t>
            </a:r>
            <a:br>
              <a:rPr lang="ru-RU" sz="32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НЕСОВЕРШЕННОЛЕТНИМИ»</a:t>
            </a:r>
            <a:endParaRPr lang="ru-RU" sz="32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609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–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жестокого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родителями или опекунами не обеспечиваются элементарные нужды ребёнка, такие, как еда,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одежда, 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забота о здоровье.</a:t>
            </a:r>
          </a:p>
          <a:p>
            <a:endParaRPr lang="ru-RU" dirty="0"/>
          </a:p>
        </p:txBody>
      </p:sp>
      <p:pic>
        <p:nvPicPr>
          <p:cNvPr id="5124" name="Picture 4" descr="НЕНУЖНЫЕ ДЕТИ ИЛИ ПОЧЕМ НЫНЧЕ ЦВЕТЫ ЖИЗНИ - Мидгард инф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276600" cy="21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80772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представляют собой родители, которые жестоко обращаются со своими детьми?</a:t>
            </a:r>
            <a:endParaRPr lang="ru-RU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СОЦ ПЕДАГОГ  2011\МОИ презентации\Жестокое обращение с детьм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3488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24800" cy="1828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Обычно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они находятся в стрессовых условиях или переживают крушение своих жизненных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планов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Клиника колопроктологии и малоинвазивной хирургии Первый Московский государственный университет им. И.М. Сеченова, проктология,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7912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76400"/>
            <a:ext cx="5257800" cy="4449763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депрессия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одиночество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развод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безработица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злоупотребление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психоактивными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веществами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насилие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семье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сильное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пьянство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беспокойства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связанные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работой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ДТГ\Рабочий стол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66" y="1638300"/>
            <a:ext cx="213554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ОЦ ПЕДАГОГ  2011\МОИ презентации\Жестокое обращение с детьми\e69e36a4acc4a9a215bf5e0261e4b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60" y="3733800"/>
            <a:ext cx="2135247" cy="16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Бесплатная консультация по E-Mail. - Адвокат Ольга Панкратова. Развод. Алименты. Наследство. Раздел имуществ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33946"/>
            <a:ext cx="238669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Некоторые родители осознают, что они плохо обращаются со своими детьми, но не способны себя остановить</a:t>
            </a:r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endParaRPr lang="ru-RU" sz="28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Другие родители, подвергающие своих детей жестокому обращению, буквально ненавидят их или чувствуют к ним отвращение.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4" descr="D:\СОЦ ПЕДАГОГ  2011\МОИ презентации\Жестокое обращение с детьми\200025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0200"/>
            <a:ext cx="3320019" cy="436284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7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распознать, что ребенок подвергается физическому насилию?</a:t>
            </a:r>
            <a:br>
              <a:rPr lang="ru-RU" sz="2700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0"/>
            <a:ext cx="7848600" cy="3840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Младший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скрыть причину повреждений и травм;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домой после школы;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отсутствие друзей;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успеваемость, неспособность сосредоточиться;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Подростковый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дома;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алкоголя, наркотиков;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антиобщественное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8126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4373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 </a:t>
            </a:r>
            <a:r>
              <a:rPr lang="ru-RU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сделать, чтобы помочь ребенку?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Внимательно расспросите ребенка, уделите ему внимание.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Поговорите с родителями.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Обратитесь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другие медицинские учреждения, чтобы зафиксировать травмы в медицинской документации ребенка.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Обратитесь в органы опеки и попечительства.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Обратитесь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прокуратуру.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Обратитесь в любой ближайший центр психологической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3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"Выработка несовместимого поведения"</a:t>
            </a:r>
          </a:p>
          <a:p>
            <a:r>
              <a:rPr lang="ru-RU" b="1" dirty="0"/>
              <a:t>Выработка несовместимого поведения</a:t>
            </a:r>
            <a:r>
              <a:rPr lang="ru-RU" dirty="0"/>
              <a:t> – это научение человека другому поведения в проблемной ситуации. Поощрять поведение, которое устраивает вас. </a:t>
            </a:r>
            <a:br>
              <a:rPr lang="ru-RU" dirty="0"/>
            </a:br>
            <a:r>
              <a:rPr lang="ru-RU" b="1" dirty="0"/>
              <a:t>Еще одно название этого метода: нельзя так, можно так.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9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1998"/>
              </p:ext>
            </p:extLst>
          </p:nvPr>
        </p:nvGraphicFramePr>
        <p:xfrm>
          <a:off x="76200" y="152400"/>
          <a:ext cx="8991600" cy="647699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95800"/>
                <a:gridCol w="4495800"/>
              </a:tblGrid>
              <a:tr h="369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поведение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делать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5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слишком расшумелись в машине.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Пойте песни, рассказывайте разные истории, считалочки, играйте в детские игры. Эти занятия несовместимы с перебранкой и криками.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9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устраивает истерику в магазине.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Займите ребенка делом. Например, у вас есть список покупок. Поручите ребенку сверяться со списком и искать в магазине те товары, которые вам нужно купить. Поощряйте его хорошее поведение (только не тем, чего он как правило добивается истериками).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5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бьет своих родителей.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его, когда переполняют негативные эмоции, бить валик. Валик бить можно, родителей бить нельзя. </a:t>
                      </a:r>
                      <a:b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Кстати, в японских фирмах ввели такую практику: в специальном кабинете находится чучело начальника. Любой служащий может выместить свои негативные эмоции на этом чучеле. А что? И агрессию сливаем, и вреда от этого никакого. </a:t>
                      </a:r>
                      <a:b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94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отказывается есть зелень – лук, укроп и т.п.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его самому выращивать лук и укроп в домашних условиях. Поощряйте интерес ребенка. Если ребенку понравится это занятие, то он будет есть зелень, выращенную своими руками. Забота о зеленых растениях несовместима с пренебрежением.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"Изоляция от источника проблем"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от источника проблем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физически лишить ребенка возможности совершить хулиганские действия.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9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411413"/>
            <a:ext cx="7345363" cy="43195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ребёнка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РФ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образовании»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 Об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основах системы профилактики безнадзорности и правонарушений несовершеннолетних».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507413" cy="18716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C0000"/>
                </a:solidFill>
              </a:rPr>
              <a:t>             </a:t>
            </a:r>
            <a:br>
              <a:rPr lang="ru-RU" sz="3600" dirty="0" smtClean="0">
                <a:solidFill>
                  <a:srgbClr val="CC0000"/>
                </a:solidFill>
              </a:rPr>
            </a:br>
            <a: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 прав и достоинств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ребёнка в законодательных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актах</a:t>
            </a:r>
            <a:r>
              <a:rPr lang="ru-RU" sz="31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3938588"/>
            <a:ext cx="1628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357313"/>
            <a:ext cx="16097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1619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647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86797"/>
              </p:ext>
            </p:extLst>
          </p:nvPr>
        </p:nvGraphicFramePr>
        <p:xfrm>
          <a:off x="152400" y="76200"/>
          <a:ext cx="8915400" cy="66294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57700"/>
                <a:gridCol w="4457700"/>
              </a:tblGrid>
              <a:tr h="766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поведение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делать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6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вмешивается в разговор взрослых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Отправить ребенка в другую комнату.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74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устраивает истерику в магазине, требуя что-то купить.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брать ребенка в магазин.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74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таскают конфеты с кухни.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Поместить мешочек с конфетами в шкаф под замок. Ключ от шкафа носить с собой.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74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ссорятся из-за игрушки.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Убрать или спрятать игрушку, вызывающую ссору,  от детей. Нет игрушки - нет повода для ссоры.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74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вас нет дома, дети без спроса залазят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 компьютер.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Поставьте пароль на компьютер. 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Поставьте замок на двери в свою комнату.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3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"Короткое ясное требование"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 ясное требование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один из простейших и эффективнейших методов управления детьми и их воспитания.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91567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19600"/>
                <a:gridCol w="4419600"/>
              </a:tblGrid>
              <a:tr h="110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/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Расплывчатые требования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Однозначные требования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38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«Ужас, снова телек включен. Ты испортишь глаза и заработаешь головную боль!»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«Я хочу, чтобы ты выключил телевизор!»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6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«Ты все еще не одет!»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«Саша, одевай куртку!»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0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«Ну и бардак в твоей комнате!»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«Сначала убери </a:t>
                      </a:r>
                      <a:r>
                        <a:rPr lang="ru-RU" sz="2400" dirty="0" smtClean="0">
                          <a:effectLst/>
                        </a:rPr>
                        <a:t>кубики </a:t>
                      </a:r>
                      <a:r>
                        <a:rPr lang="ru-RU" sz="2400" dirty="0">
                          <a:effectLst/>
                        </a:rPr>
                        <a:t>в </a:t>
                      </a:r>
                      <a:r>
                        <a:rPr lang="ru-RU" sz="2400" dirty="0" smtClean="0">
                          <a:effectLst/>
                        </a:rPr>
                        <a:t>коробку</a:t>
                      </a:r>
                      <a:r>
                        <a:rPr lang="ru-RU" sz="2400" dirty="0">
                          <a:effectLst/>
                        </a:rPr>
                        <a:t>»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21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«Ну сколько можно повторять, оставь сестру в покое!»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«Отойди от сестры»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32029"/>
              </p:ext>
            </p:extLst>
          </p:nvPr>
        </p:nvGraphicFramePr>
        <p:xfrm>
          <a:off x="152400" y="152400"/>
          <a:ext cx="8915400" cy="655319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57700"/>
                <a:gridCol w="4457700"/>
              </a:tblGrid>
              <a:tr h="747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Негативные требования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Позитивные требования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«Не падай!»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«Осторожно, ступеньки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«Не беги по улице»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«Иди по тротуару!»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«Не убегай!»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«Иди рядом со мной»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0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«Не раскидывай свои вещи»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«Убери вещи в шкаф»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«Не дерись!»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«Иди сюда»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0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>
                          <a:effectLst/>
                        </a:rPr>
                        <a:t> «Не кричи так громко»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effectLst/>
                        </a:rPr>
                        <a:t> «</a:t>
                      </a:r>
                      <a:r>
                        <a:rPr lang="ru-RU" sz="2400" dirty="0" err="1">
                          <a:effectLst/>
                        </a:rPr>
                        <a:t>Тшшшш</a:t>
                      </a:r>
                      <a:r>
                        <a:rPr lang="ru-RU" sz="2400" dirty="0">
                          <a:effectLst/>
                        </a:rPr>
                        <a:t>... говори тихонько»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0" marR="65250" marT="39150" marB="3915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0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609600" y="679758"/>
            <a:ext cx="8077199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 как взяться за ремень или нанести ребенку оскорбления: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Остановитесь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проанализируйте,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ведет себя так,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 хочется. Не действуйте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сгоряча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требуете ли вы от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многого.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может быть, поступок ребенка, за который вы его наказываете, - это сигнал тревоги, говорящий, что ребенок попал в трудную ситуацию.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можете помочь своему ребенку, поддержать его, не прибегая к физическому наказанию.</a:t>
            </a: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543800" cy="4191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 из комнаты и позвонить приятелю.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какую-нибудь успокаивающую музыку.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10 глубоких вздохов и успокоиться; затем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еще 10 вздохов.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Пойти в другую комнату и выполнить какие-нибудь  упражнения.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душ.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Сесть, закрыть глаза и живо представить себе, что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находитесь в каком-нибудь приятном месте.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ни одна из предложенных стратегий не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помогает, обращайтесь за психологической помощью.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36119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3400" y="1209675"/>
            <a:ext cx="800100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Georgia"/>
                <a:ea typeface="Times New Roman"/>
                <a:cs typeface="Times New Roman"/>
              </a:rPr>
              <a:t>Предотвращение жестокости по отношению к </a:t>
            </a:r>
            <a:r>
              <a:rPr lang="ru-RU" dirty="0" smtClean="0">
                <a:solidFill>
                  <a:srgbClr val="C00000"/>
                </a:solidFill>
                <a:latin typeface="Georgia"/>
                <a:ea typeface="Times New Roman"/>
                <a:cs typeface="Times New Roman"/>
              </a:rPr>
              <a:t>детям</a:t>
            </a:r>
          </a:p>
          <a:p>
            <a:r>
              <a:rPr lang="en-US" b="1" dirty="0">
                <a:solidFill>
                  <a:schemeClr val="tx1"/>
                </a:solidFill>
              </a:rPr>
              <a:t>http://www.remny-net.yaj.ru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ДТГ\Рабочий стол\21091009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99" y="2984046"/>
            <a:ext cx="4790401" cy="33893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25000" lnSpcReduction="20000"/>
          </a:bodyPr>
          <a:lstStyle/>
          <a:p>
            <a:pPr marL="0" indent="0" algn="ctr" fontAlgn="base">
              <a:buNone/>
            </a:pPr>
            <a:endParaRPr lang="ru-RU" sz="4800" b="1" dirty="0" smtClean="0"/>
          </a:p>
          <a:p>
            <a:pPr marL="0" indent="0" algn="ctr" fontAlgn="base">
              <a:buNone/>
            </a:pPr>
            <a:r>
              <a:rPr lang="ru-RU" sz="7200" b="1" dirty="0" smtClean="0"/>
              <a:t>Классификация форм и видов жестокого обращения с детьми в семье, согласно Уголовному кодексу Российской Федерации</a:t>
            </a:r>
          </a:p>
          <a:p>
            <a:pPr marL="0" indent="0" algn="ctr" fontAlgn="base">
              <a:buNone/>
            </a:pPr>
            <a:endParaRPr lang="ru-RU" dirty="0" smtClean="0"/>
          </a:p>
          <a:p>
            <a:pPr fontAlgn="base"/>
            <a:r>
              <a:rPr lang="ru-RU" sz="6400" dirty="0" smtClean="0"/>
              <a:t>Статья </a:t>
            </a:r>
            <a:r>
              <a:rPr lang="ru-RU" sz="6400" dirty="0"/>
              <a:t>156 Уголовного кодекса Российской Федерации - Неисполнение или ненадлежащее исполнение обязанностей по воспитанию несовершеннолетнего родителем или иным лицом, на которое возложены эти обязанности, а равно педагогом или другим работником образовательного, воспитательного, лечебного либо иного учреждения, обязанного осуществлять надзор за несовершеннолетним, если это деяние соединено с жестоким обращением с несовершеннолетним.</a:t>
            </a:r>
          </a:p>
          <a:p>
            <a:pPr fontAlgn="base"/>
            <a:r>
              <a:rPr lang="ru-RU" sz="6400" dirty="0"/>
              <a:t>Статья 115 Уголовного кодекса Российской Федерации - Умышленное причинение легкого вреда здоровью, вызвавшего кратковременное расстройство здоровья или незначительную стойкую утрату общей трудоспособности.</a:t>
            </a:r>
          </a:p>
          <a:p>
            <a:pPr fontAlgn="base"/>
            <a:r>
              <a:rPr lang="ru-RU" sz="6400" dirty="0"/>
              <a:t>Статья 116 Уголовного кодекса Российской Федерации - Побои, нанесение побоев или совершение иных насильственных действий, причинивших физическую боль.</a:t>
            </a:r>
          </a:p>
          <a:p>
            <a:pPr fontAlgn="base"/>
            <a:r>
              <a:rPr lang="ru-RU" sz="6400" dirty="0"/>
              <a:t>Статья 117 пункт «г» Уголовного кодекса Российской Федерации - Истязание, причинение физических или психических страданий путем систематического нанесения побоев либо иными насильственными действиями в отношении заведомо несовершеннолетнего или лица, заведомо для виновного находящегося в беспомощном состоянии либо в материальной или иной зависимости от виновного.</a:t>
            </a:r>
          </a:p>
          <a:p>
            <a:pPr fontAlgn="base"/>
            <a:r>
              <a:rPr lang="ru-RU" sz="6400" dirty="0"/>
              <a:t>Статья 119 Уголовного кодекса Российской Федерации - Угроза убийством или причинением тяжкого вреда здоровью, если имелись основания опасаться осуществления этой угрозы.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8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dirty="0"/>
              <a:t>Статья 125 Уголовного кодекса Российской Федерации - Оставление в опасности.</a:t>
            </a:r>
          </a:p>
          <a:p>
            <a:pPr fontAlgn="base"/>
            <a:r>
              <a:rPr lang="ru-RU" dirty="0"/>
              <a:t>Статья 131 пункт «д» Уголовного кодекса Российской Федерации - Изнасилование, половое сношение с применением насилия или с угрозой его применения к потерпевшей или к другим лицам либо с использованием беспомощного состояния потерпевшей, заведомо несовершеннолетней.</a:t>
            </a:r>
          </a:p>
          <a:p>
            <a:pPr fontAlgn="base"/>
            <a:r>
              <a:rPr lang="ru-RU" dirty="0"/>
              <a:t>Статья 132 пункт «д» Уголовного кодекса Российской Федерации - Насильственные действия сексуального характера совершенные в отношении заведомо несовершеннолетнего (несовершеннолетней).</a:t>
            </a:r>
          </a:p>
          <a:p>
            <a:pPr fontAlgn="base"/>
            <a:r>
              <a:rPr lang="ru-RU" dirty="0"/>
              <a:t>Статья 134 Уголовного кодекса Российской Федерации - Половое сношение и иные действия сексуального характера с лицом, не достигшим шестнадцатилетнего возраста.</a:t>
            </a:r>
          </a:p>
          <a:p>
            <a:pPr fontAlgn="base"/>
            <a:r>
              <a:rPr lang="ru-RU" dirty="0"/>
              <a:t>Статья 135 Уголовного кодекса Российской Федерации - Развратные действия без применения насилия в отношении лица, заведомо не достигшего четырнадцатилетнего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5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133600"/>
            <a:ext cx="7848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Спасибо </a:t>
            </a:r>
            <a:r>
              <a:rPr lang="ru-RU" sz="44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7467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(насилие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поведение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 ребёнку,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его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угрозу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здоровья и развития.</a:t>
            </a:r>
          </a:p>
          <a:p>
            <a:endParaRPr lang="ru-RU" dirty="0"/>
          </a:p>
        </p:txBody>
      </p:sp>
      <p:pic>
        <p:nvPicPr>
          <p:cNvPr id="6" name="Picture 8" descr="http://www.popsy.ru/images_2/child_executio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2494"/>
            <a:ext cx="3341129" cy="39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риска родителей входят: </a:t>
            </a:r>
            <a:endParaRPr lang="ru-RU" sz="3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сами подвергались насилию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юди, 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страдают психическими расстройствами (депрессия, шизофрения, эпилепсия);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злоупотребляющие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алкоголем и наркотиками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испытывающие экономические и социальные трудности;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(до 18 лет)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сложным психологическим климатом.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0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риска детей входят: </a:t>
            </a:r>
            <a:endParaRPr lang="ru-RU" b="1" dirty="0" smtClean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младенческого и раннего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физическими и психическими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импульсивным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жестокого обращения с детьми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4656714"/>
              </p:ext>
            </p:extLst>
          </p:nvPr>
        </p:nvGraphicFramePr>
        <p:xfrm>
          <a:off x="609600" y="2307771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6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6934200" cy="4279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  <a:endParaRPr lang="ru-RU" b="1" dirty="0" smtClean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ПСИХОЛОГИЧЕСКОЕ) НАСИЛИЕ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формы поведения,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ребёнка унижают, оскорбляют, высмеивают, тем самым нарушая нормальное развитие его эмоциональной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4" name="Picture 6" descr="http://www.novostimira.com.ua/userfiles/image/1andrey/signa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203269" cy="220326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209800"/>
            <a:ext cx="71628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</a:t>
            </a:r>
            <a:r>
              <a:rPr lang="ru-RU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неслучайное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телесных повреждений ребёнку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до 18 лет родителем или лицом, осуществляющим опеку. </a:t>
            </a:r>
          </a:p>
        </p:txBody>
      </p:sp>
      <p:pic>
        <p:nvPicPr>
          <p:cNvPr id="3076" name="Picture 4" descr="Физическое насилие над детьми приводит к раку и астме. - Деловой кварт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78" y="1271524"/>
            <a:ext cx="2719095" cy="1776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4648200" cy="38401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НАСИЛИЕ </a:t>
            </a:r>
            <a:r>
              <a:rPr lang="ru-RU" sz="2400" b="1" dirty="0" smtClean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ребёнка и подростка другим лицом для получения сексуального удовлетворения.</a:t>
            </a:r>
          </a:p>
          <a:p>
            <a:endParaRPr lang="ru-RU" dirty="0"/>
          </a:p>
        </p:txBody>
      </p:sp>
      <p:pic>
        <p:nvPicPr>
          <p:cNvPr id="4098" name="Picture 2" descr="Организатора изнасилования девочки поймали спустя два го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77" y="1371600"/>
            <a:ext cx="3122036" cy="2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1032</Words>
  <Application>Microsoft Office PowerPoint</Application>
  <PresentationFormat>Экран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Verdana</vt:lpstr>
      <vt:lpstr>Wingdings 3</vt:lpstr>
      <vt:lpstr>Office Theme</vt:lpstr>
      <vt:lpstr>«ОТВЕТСТВЕННОСТЬ РОДИТЕЛЕЙ  ЗА ЖЕСТОКОЕ ОБРАЩЕНИЕ  С НЕСОВЕРШЕННОЛЕТНИМИ»</vt:lpstr>
      <vt:lpstr>                         Защита прав и достоинств  ребёнка в законодательных        актах   </vt:lpstr>
      <vt:lpstr>Презентация PowerPoint</vt:lpstr>
      <vt:lpstr>Презентация PowerPoint</vt:lpstr>
      <vt:lpstr>Презентация PowerPoint</vt:lpstr>
      <vt:lpstr>Основные формы жестокого обращения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распознать, что ребенок подвергается физическому насилию?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родителям</vt:lpstr>
      <vt:lpstr>Презентация PowerPoint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ALEX</cp:lastModifiedBy>
  <cp:revision>26</cp:revision>
  <dcterms:created xsi:type="dcterms:W3CDTF">2013-10-28T09:12:00Z</dcterms:created>
  <dcterms:modified xsi:type="dcterms:W3CDTF">2014-11-19T14:18:46Z</dcterms:modified>
</cp:coreProperties>
</file>