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08163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63938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ADC28D3-46EC-43CF-9DE1-57DF37AC3E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9FF53C-84F7-4CE4-BEC9-94855ED092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73888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01688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B65DF4-C805-4270-B265-C28306FCC7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2E7AF3-9CA4-45C2-BC33-6C4D02C385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623194-DCBE-4013-9F94-9E826B1788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01688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92688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C1E2FE-406C-4994-B347-7CCE2B8D4F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717061-1CF9-400A-913C-04602DF3B7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3AF0CE-45EA-4DB1-A2D7-D4CF09C161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F37796-FEDA-4DF6-A37E-A7CFC969D8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CA2BA5-FEBE-47DC-9702-BA838B097E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7B4180-8569-46A4-984E-F3891D5DFD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01688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1688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AC7CD3B-8E0D-4C84-8538-A2B9294F2C0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2054" y="408854"/>
            <a:ext cx="7772400" cy="630237"/>
          </a:xfrm>
        </p:spPr>
        <p:txBody>
          <a:bodyPr/>
          <a:lstStyle/>
          <a:p>
            <a:r>
              <a:rPr lang="ru-RU" dirty="0" smtClean="0"/>
              <a:t>Методический семинар </a:t>
            </a:r>
            <a:endParaRPr lang="ru-RU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65018" y="1444192"/>
            <a:ext cx="7758546" cy="2878425"/>
          </a:xfrm>
        </p:spPr>
        <p:txBody>
          <a:bodyPr/>
          <a:lstStyle/>
          <a:p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Новый закон </a:t>
            </a:r>
            <a:b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«Об образовании в Российской Федерации»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91511"/>
            <a:ext cx="9031288" cy="902998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Участники образовательных отношений.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60218" y="1094509"/>
            <a:ext cx="8603673" cy="5514109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690255" y="2202872"/>
            <a:ext cx="5818909" cy="175432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Сфера образования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C0000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724398" y="4308763"/>
            <a:ext cx="2909455" cy="1468582"/>
          </a:xfrm>
          <a:prstGeom prst="ellipse">
            <a:avLst/>
          </a:prstGeom>
          <a:solidFill>
            <a:srgbClr val="FFFF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родители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 rot="20159322">
            <a:off x="789709" y="1773383"/>
            <a:ext cx="3061855" cy="1330035"/>
          </a:xfrm>
          <a:prstGeom prst="ellipse">
            <a:avLst/>
          </a:prstGeom>
          <a:solidFill>
            <a:srgbClr val="92D05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обучающиеся</a:t>
            </a:r>
            <a:endParaRPr lang="ru-RU" sz="2400" dirty="0"/>
          </a:p>
        </p:txBody>
      </p:sp>
      <p:sp>
        <p:nvSpPr>
          <p:cNvPr id="8" name="Овал 7"/>
          <p:cNvSpPr/>
          <p:nvPr/>
        </p:nvSpPr>
        <p:spPr>
          <a:xfrm>
            <a:off x="1510145" y="4391890"/>
            <a:ext cx="3048000" cy="146858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педагогические работники и их представители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 rot="1432213">
            <a:off x="5444012" y="1777490"/>
            <a:ext cx="3123086" cy="1468582"/>
          </a:xfrm>
          <a:prstGeom prst="ellipse">
            <a:avLst/>
          </a:prstGeom>
          <a:solidFill>
            <a:srgbClr val="FFC0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организации, осуществляющие ОД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74638"/>
            <a:ext cx="8229600" cy="1143000"/>
          </a:xfrm>
        </p:spPr>
        <p:txBody>
          <a:bodyPr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ru-RU" sz="2400" dirty="0">
                <a:solidFill>
                  <a:schemeClr val="tx1"/>
                </a:solidFill>
              </a:rPr>
              <a:t/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4294967295"/>
          </p:nvPr>
        </p:nvSpPr>
        <p:spPr>
          <a:xfrm>
            <a:off x="444500" y="353291"/>
            <a:ext cx="8477827" cy="4717473"/>
          </a:xfrm>
        </p:spPr>
        <p:txBody>
          <a:bodyPr/>
          <a:lstStyle/>
          <a:p>
            <a:pPr algn="ctr">
              <a:buNone/>
            </a:pPr>
            <a:r>
              <a:rPr lang="ru-RU" sz="2400" dirty="0" smtClean="0">
                <a:solidFill>
                  <a:schemeClr val="tx1"/>
                </a:solidFill>
                <a:latin typeface="Georgia" pitchFamily="18" charset="0"/>
              </a:rPr>
              <a:t>29 </a:t>
            </a:r>
            <a:r>
              <a:rPr lang="ru-RU" sz="2400" dirty="0">
                <a:solidFill>
                  <a:schemeClr val="tx1"/>
                </a:solidFill>
                <a:latin typeface="Georgia" pitchFamily="18" charset="0"/>
              </a:rPr>
              <a:t>декабря 2012 года Президент России В. В Путин подписал Федеральный закон </a:t>
            </a:r>
            <a:r>
              <a:rPr lang="ru-RU" sz="2400" dirty="0" smtClean="0">
                <a:solidFill>
                  <a:schemeClr val="tx1"/>
                </a:solidFill>
                <a:latin typeface="Georgia" pitchFamily="18" charset="0"/>
              </a:rPr>
              <a:t>№</a:t>
            </a:r>
            <a:r>
              <a:rPr lang="ru-RU" sz="2400" dirty="0">
                <a:solidFill>
                  <a:schemeClr val="tx1"/>
                </a:solidFill>
                <a:latin typeface="Georgia" pitchFamily="18" charset="0"/>
              </a:rPr>
              <a:t> </a:t>
            </a:r>
            <a:r>
              <a:rPr lang="ru-RU" sz="2400" dirty="0" smtClean="0">
                <a:solidFill>
                  <a:schemeClr val="tx1"/>
                </a:solidFill>
                <a:latin typeface="Georgia" pitchFamily="18" charset="0"/>
              </a:rPr>
              <a:t>273-ФЗ</a:t>
            </a:r>
          </a:p>
          <a:p>
            <a:pPr algn="ctr">
              <a:buNone/>
            </a:pPr>
            <a:r>
              <a:rPr lang="ru-RU" sz="2400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sz="2400" b="1" dirty="0">
                <a:solidFill>
                  <a:srgbClr val="C00000"/>
                </a:solidFill>
                <a:latin typeface="Georgia" pitchFamily="18" charset="0"/>
              </a:rPr>
              <a:t>«Об образовании в Российской Федерации</a:t>
            </a:r>
            <a:r>
              <a:rPr lang="ru-RU" sz="2400" b="1" dirty="0" smtClean="0">
                <a:solidFill>
                  <a:srgbClr val="C00000"/>
                </a:solidFill>
                <a:latin typeface="Georgia" pitchFamily="18" charset="0"/>
              </a:rPr>
              <a:t>»,</a:t>
            </a:r>
            <a:r>
              <a:rPr lang="ru-RU" sz="2400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</a:p>
          <a:p>
            <a:pPr algn="ctr">
              <a:buNone/>
            </a:pPr>
            <a:r>
              <a:rPr lang="ru-RU" sz="2400" dirty="0" smtClean="0">
                <a:solidFill>
                  <a:schemeClr val="tx1"/>
                </a:solidFill>
                <a:latin typeface="Georgia" pitchFamily="18" charset="0"/>
              </a:rPr>
              <a:t>принятый </a:t>
            </a:r>
            <a:r>
              <a:rPr lang="ru-RU" sz="2400" dirty="0">
                <a:solidFill>
                  <a:schemeClr val="tx1"/>
                </a:solidFill>
                <a:latin typeface="Georgia" pitchFamily="18" charset="0"/>
              </a:rPr>
              <a:t>Государственной Думой 21 декабря 2012 </a:t>
            </a:r>
            <a:r>
              <a:rPr lang="ru-RU" sz="2400" dirty="0" smtClean="0">
                <a:solidFill>
                  <a:schemeClr val="tx1"/>
                </a:solidFill>
                <a:latin typeface="Georgia" pitchFamily="18" charset="0"/>
              </a:rPr>
              <a:t>год,</a:t>
            </a:r>
          </a:p>
          <a:p>
            <a:pPr algn="ctr">
              <a:buNone/>
            </a:pPr>
            <a:r>
              <a:rPr lang="ru-RU" sz="2400" dirty="0" smtClean="0">
                <a:solidFill>
                  <a:schemeClr val="tx1"/>
                </a:solidFill>
                <a:latin typeface="Georgia" pitchFamily="18" charset="0"/>
              </a:rPr>
              <a:t>одобренный </a:t>
            </a:r>
            <a:r>
              <a:rPr lang="ru-RU" sz="2400" dirty="0">
                <a:solidFill>
                  <a:schemeClr val="tx1"/>
                </a:solidFill>
                <a:latin typeface="Georgia" pitchFamily="18" charset="0"/>
              </a:rPr>
              <a:t>Советом Федерации 26 декабря 2012 года</a:t>
            </a:r>
            <a:r>
              <a:rPr lang="ru-RU" sz="2400" dirty="0" smtClean="0">
                <a:solidFill>
                  <a:schemeClr val="tx1"/>
                </a:solidFill>
                <a:latin typeface="Georgia" pitchFamily="18" charset="0"/>
              </a:rPr>
              <a:t>.</a:t>
            </a:r>
            <a:endParaRPr lang="ru-RU" dirty="0" smtClean="0"/>
          </a:p>
          <a:p>
            <a:pPr algn="ctr"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Georgia" pitchFamily="18" charset="0"/>
              </a:rPr>
              <a:t>Дата вступления закона в силу:</a:t>
            </a:r>
          </a:p>
          <a:p>
            <a:r>
              <a:rPr lang="ru-RU" sz="2400" dirty="0" smtClean="0">
                <a:latin typeface="Georgia" pitchFamily="18" charset="0"/>
              </a:rPr>
              <a:t>Основная часть -1 сентября 2013 года</a:t>
            </a:r>
          </a:p>
          <a:p>
            <a:r>
              <a:rPr lang="ru-RU" sz="2400" dirty="0" smtClean="0">
                <a:latin typeface="Georgia" pitchFamily="18" charset="0"/>
              </a:rPr>
              <a:t>Финансовая часть – 1 января 2014 года</a:t>
            </a:r>
          </a:p>
          <a:p>
            <a:endParaRPr lang="ru-RU" sz="2400" dirty="0">
              <a:latin typeface="Georgia" pitchFamily="18" charset="0"/>
            </a:endParaRPr>
          </a:p>
          <a:p>
            <a:r>
              <a:rPr lang="ru-RU" sz="2400" b="1" dirty="0" smtClean="0">
                <a:solidFill>
                  <a:srgbClr val="C00000"/>
                </a:solidFill>
                <a:latin typeface="Georgia" pitchFamily="18" charset="0"/>
              </a:rPr>
              <a:t>Структура закона</a:t>
            </a:r>
          </a:p>
          <a:p>
            <a:pPr>
              <a:buNone/>
            </a:pPr>
            <a:r>
              <a:rPr lang="ru-RU" sz="2400" dirty="0" smtClean="0">
                <a:latin typeface="Georgia" pitchFamily="18" charset="0"/>
              </a:rPr>
              <a:t>       15 глав, 111 статей </a:t>
            </a:r>
            <a:endParaRPr lang="ru-RU" sz="2400" dirty="0">
              <a:latin typeface="Georgi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946" y="274638"/>
            <a:ext cx="8535342" cy="1143000"/>
          </a:xfrm>
        </p:spPr>
        <p:txBody>
          <a:bodyPr/>
          <a:lstStyle/>
          <a:p>
            <a:r>
              <a:rPr lang="ru-RU" sz="1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1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sz="1200" b="1" dirty="0"/>
              <a:t/>
            </a:r>
            <a:br>
              <a:rPr lang="ru-RU" sz="1200" b="1" dirty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3200" b="1" dirty="0" smtClean="0">
                <a:solidFill>
                  <a:schemeClr val="tx2"/>
                </a:solidFill>
                <a:latin typeface="Georgia" pitchFamily="18" charset="0"/>
              </a:rPr>
              <a:t> </a:t>
            </a:r>
            <a:r>
              <a:rPr lang="ru-RU" sz="3200" b="1" dirty="0">
                <a:solidFill>
                  <a:schemeClr val="tx2"/>
                </a:solidFill>
                <a:latin typeface="Georgia" pitchFamily="18" charset="0"/>
              </a:rPr>
              <a:t>Глава 1. ОБЩИЕ </a:t>
            </a:r>
            <a:r>
              <a:rPr lang="ru-RU" sz="3200" b="1" dirty="0" smtClean="0">
                <a:solidFill>
                  <a:schemeClr val="tx2"/>
                </a:solidFill>
                <a:latin typeface="Georgia" pitchFamily="18" charset="0"/>
              </a:rPr>
              <a:t>ПОЛОЖЕНИЯ</a:t>
            </a:r>
            <a: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sz="1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Статья </a:t>
            </a:r>
            <a:r>
              <a:rPr lang="ru-RU" sz="1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1. Предмет регулирования настоящего Федерального </a:t>
            </a:r>
            <a:r>
              <a:rPr lang="ru-RU" sz="1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закона</a:t>
            </a:r>
            <a:br>
              <a:rPr lang="ru-RU" sz="1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sz="1600" b="1" dirty="0" smtClean="0"/>
              <a:t> Статья 2. Основные понятия, используемые в настоящем Федеральном законе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26473" y="1083238"/>
            <a:ext cx="8229600" cy="5056780"/>
          </a:xfrm>
          <a:ln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pPr>
              <a:buNone/>
            </a:pPr>
            <a:r>
              <a:rPr lang="ru-RU" sz="1800" b="1" dirty="0" smtClean="0">
                <a:latin typeface="Georgia" pitchFamily="18" charset="0"/>
              </a:rPr>
              <a:t>Для целей настоящего Федерального закона применяются основные понятия:</a:t>
            </a:r>
          </a:p>
          <a:p>
            <a:endParaRPr lang="ru-RU" sz="1800" b="1" dirty="0" smtClean="0">
              <a:latin typeface="Georgia" pitchFamily="18" charset="0"/>
            </a:endParaRPr>
          </a:p>
          <a:p>
            <a:pPr>
              <a:buNone/>
            </a:pPr>
            <a:r>
              <a:rPr lang="ru-RU" sz="2400" b="1" dirty="0" smtClean="0">
                <a:latin typeface="Georgia" pitchFamily="18" charset="0"/>
              </a:rPr>
              <a:t>1. Образовательная организация  </a:t>
            </a:r>
          </a:p>
          <a:p>
            <a:pPr>
              <a:buNone/>
            </a:pPr>
            <a:r>
              <a:rPr lang="ru-RU" sz="2400" b="1" dirty="0" smtClean="0">
                <a:latin typeface="Georgia" pitchFamily="18" charset="0"/>
              </a:rPr>
              <a:t>2. Образование</a:t>
            </a:r>
          </a:p>
          <a:p>
            <a:pPr>
              <a:buNone/>
            </a:pPr>
            <a:r>
              <a:rPr lang="ru-RU" sz="2400" b="1" dirty="0" smtClean="0">
                <a:latin typeface="Georgia" pitchFamily="18" charset="0"/>
              </a:rPr>
              <a:t>3. Федеральный государственный образовательный стандарт</a:t>
            </a:r>
          </a:p>
          <a:p>
            <a:pPr>
              <a:buNone/>
            </a:pPr>
            <a:r>
              <a:rPr lang="ru-RU" sz="2400" b="1" dirty="0" smtClean="0">
                <a:latin typeface="Georgia" pitchFamily="18" charset="0"/>
              </a:rPr>
              <a:t>4. Образовательная  программа</a:t>
            </a:r>
          </a:p>
          <a:p>
            <a:pPr>
              <a:buNone/>
            </a:pPr>
            <a:r>
              <a:rPr lang="ru-RU" sz="2400" b="1" dirty="0" smtClean="0">
                <a:latin typeface="Georgia" pitchFamily="18" charset="0"/>
              </a:rPr>
              <a:t>5. Направленность (профиль) образования, </a:t>
            </a:r>
          </a:p>
          <a:p>
            <a:pPr>
              <a:buNone/>
            </a:pPr>
            <a:r>
              <a:rPr lang="ru-RU" sz="2400" b="1" dirty="0" smtClean="0">
                <a:latin typeface="Georgia" pitchFamily="18" charset="0"/>
              </a:rPr>
              <a:t>6. Участники образовательных отношений </a:t>
            </a:r>
            <a:endParaRPr lang="ru-RU" sz="24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/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Для </a:t>
            </a:r>
            <a:r>
              <a:rPr lang="ru-RU" sz="2400" b="1" dirty="0" smtClean="0">
                <a:solidFill>
                  <a:srgbClr val="FF0000"/>
                </a:solidFill>
              </a:rPr>
              <a:t>чего в новом законе термин «образовательное учреждение» заменен на «образовательную организацию»?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bg1">
                    <a:lumMod val="25000"/>
                  </a:schemeClr>
                </a:solidFill>
              </a:rPr>
              <a:t> Образовательное учреждение - является одной из организационно-правовых форм некоммерческой организации.</a:t>
            </a:r>
          </a:p>
          <a:p>
            <a:pPr>
              <a:buNone/>
            </a:pPr>
            <a:endParaRPr lang="ru-RU" sz="2400" dirty="0" smtClean="0">
              <a:solidFill>
                <a:schemeClr val="bg1">
                  <a:lumMod val="25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bg1">
                    <a:lumMod val="25000"/>
                  </a:schemeClr>
                </a:solidFill>
              </a:rPr>
              <a:t> Организация  (в данном случае образовательная) является обобщенным понятием для различных организационно-правовых форм. 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Образовательные организации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1959" y="1224366"/>
            <a:ext cx="8659329" cy="4901797"/>
          </a:xfrm>
        </p:spPr>
        <p:txBody>
          <a:bodyPr/>
          <a:lstStyle/>
          <a:p>
            <a:r>
              <a:rPr lang="ru-RU" sz="2400" dirty="0" smtClean="0"/>
              <a:t>1. Дошкольные образовательные организации.</a:t>
            </a:r>
          </a:p>
          <a:p>
            <a:r>
              <a:rPr lang="ru-RU" sz="2400" dirty="0" smtClean="0"/>
              <a:t>2. Общеобразовательные организации.</a:t>
            </a:r>
          </a:p>
          <a:p>
            <a:r>
              <a:rPr lang="ru-RU" sz="2400" dirty="0" smtClean="0"/>
              <a:t>3. Профессиональные образовательные организации.</a:t>
            </a:r>
          </a:p>
          <a:p>
            <a:r>
              <a:rPr lang="ru-RU" sz="2400" dirty="0" smtClean="0"/>
              <a:t>4. Образовательные организации высшего образования.</a:t>
            </a:r>
          </a:p>
          <a:p>
            <a:r>
              <a:rPr lang="ru-RU" sz="2400" dirty="0" smtClean="0"/>
              <a:t> 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Дополнительным образованием займутся</a:t>
            </a:r>
          </a:p>
          <a:p>
            <a:r>
              <a:rPr lang="ru-RU" sz="2400" dirty="0" smtClean="0"/>
              <a:t>1. Организации дополнительного образования.</a:t>
            </a:r>
          </a:p>
          <a:p>
            <a:r>
              <a:rPr lang="ru-RU" sz="2400" dirty="0" smtClean="0"/>
              <a:t>2. Организации дополнительного профессионального образования.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803564" y="304800"/>
            <a:ext cx="7813493" cy="482138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890260" y="1309016"/>
            <a:ext cx="46343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образование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128654" y="2452256"/>
            <a:ext cx="4253346" cy="1900422"/>
          </a:xfrm>
          <a:prstGeom prst="ellipse">
            <a:avLst/>
          </a:prstGeom>
          <a:solidFill>
            <a:srgbClr val="92D05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Воспитание 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803565" y="2078181"/>
            <a:ext cx="3948544" cy="1717964"/>
          </a:xfrm>
          <a:prstGeom prst="ellipse">
            <a:avLst/>
          </a:prstGeom>
          <a:solidFill>
            <a:srgbClr val="FFFF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Обучение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3870" y="288493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ФГОС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000" dirty="0" smtClean="0"/>
              <a:t>(федеральные государственные образовательные стандарты)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8342" y="1586346"/>
            <a:ext cx="8229600" cy="4525963"/>
          </a:xfrm>
        </p:spPr>
        <p:txBody>
          <a:bodyPr/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совокупность обязательных требований к образованию определенного уровня и (или) к профессии, специальности и направлению подготовки, утвержденных федеральным органом исполнительной власти, осуществляющим функции по выработке государственной политики и нормативно-правовому регулированию в сфере образования;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4294967295"/>
          </p:nvPr>
        </p:nvSpPr>
        <p:spPr>
          <a:xfrm>
            <a:off x="4681538" y="1387476"/>
            <a:ext cx="4462462" cy="7493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Дополнительные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913658" y="443346"/>
            <a:ext cx="5334000" cy="6788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Образовательные программы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76660" y="1414461"/>
            <a:ext cx="3934690" cy="7204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Основные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0" y="2343583"/>
            <a:ext cx="4400116" cy="40429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0" y="2528887"/>
            <a:ext cx="4378036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1.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Основные общеобразовательные программы: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ОП  дошкольного образования;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ОП начального общего образования;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ОП  основного общего образования;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ОП  среднего общего образования.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</a:rPr>
              <a:t>2. Основные профессиональные ОП.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</a:rPr>
              <a:t>3. Программы профессионального обучения.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543425" y="2315875"/>
            <a:ext cx="4391892" cy="3970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514851" y="2599027"/>
            <a:ext cx="4357687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1. Дополнительные общеобразовательные программы: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Дополнительные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общеразвивающие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программы;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дополнительные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предпрофессиональные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программы.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2. Дополнительные профессиональные программы: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программы повышения квалификации;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программы профессиональной переподготовки.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Образовательная программа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4073" y="1600200"/>
            <a:ext cx="8657215" cy="4525963"/>
          </a:xfrm>
        </p:spPr>
        <p:txBody>
          <a:bodyPr/>
          <a:lstStyle/>
          <a:p>
            <a:r>
              <a:rPr lang="ru-RU" dirty="0" smtClean="0"/>
              <a:t>Примерная образовательная программа</a:t>
            </a:r>
          </a:p>
          <a:p>
            <a:r>
              <a:rPr lang="ru-RU" dirty="0" smtClean="0"/>
              <a:t>Адаптивная образовательная программа</a:t>
            </a:r>
          </a:p>
          <a:p>
            <a:endParaRPr lang="ru-RU" dirty="0" smtClean="0"/>
          </a:p>
          <a:p>
            <a:r>
              <a:rPr lang="ru-RU" dirty="0" smtClean="0"/>
              <a:t>Инклюзивное образование</a:t>
            </a:r>
          </a:p>
          <a:p>
            <a:r>
              <a:rPr lang="ru-RU" dirty="0" smtClean="0"/>
              <a:t>Направленность(профиль) образования.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рта России">
  <a:themeElements>
    <a:clrScheme name="Тема Office 1">
      <a:dk1>
        <a:srgbClr val="000000"/>
      </a:dk1>
      <a:lt1>
        <a:srgbClr val="D6DBEF"/>
      </a:lt1>
      <a:dk2>
        <a:srgbClr val="000000"/>
      </a:dk2>
      <a:lt2>
        <a:srgbClr val="B2B2B2"/>
      </a:lt2>
      <a:accent1>
        <a:srgbClr val="EFEBF7"/>
      </a:accent1>
      <a:accent2>
        <a:srgbClr val="B2BBE4"/>
      </a:accent2>
      <a:accent3>
        <a:srgbClr val="E8EAF6"/>
      </a:accent3>
      <a:accent4>
        <a:srgbClr val="000000"/>
      </a:accent4>
      <a:accent5>
        <a:srgbClr val="F6F3FA"/>
      </a:accent5>
      <a:accent6>
        <a:srgbClr val="A1A9CF"/>
      </a:accent6>
      <a:hlink>
        <a:srgbClr val="6379CE"/>
      </a:hlink>
      <a:folHlink>
        <a:srgbClr val="31459C"/>
      </a:folHlink>
    </a:clrScheme>
    <a:fontScheme name="Тема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D6DBEF"/>
        </a:lt1>
        <a:dk2>
          <a:srgbClr val="000000"/>
        </a:dk2>
        <a:lt2>
          <a:srgbClr val="B2B2B2"/>
        </a:lt2>
        <a:accent1>
          <a:srgbClr val="EFEBF7"/>
        </a:accent1>
        <a:accent2>
          <a:srgbClr val="B2BBE4"/>
        </a:accent2>
        <a:accent3>
          <a:srgbClr val="E8EAF6"/>
        </a:accent3>
        <a:accent4>
          <a:srgbClr val="000000"/>
        </a:accent4>
        <a:accent5>
          <a:srgbClr val="F6F3FA"/>
        </a:accent5>
        <a:accent6>
          <a:srgbClr val="A1A9CF"/>
        </a:accent6>
        <a:hlink>
          <a:srgbClr val="6379CE"/>
        </a:hlink>
        <a:folHlink>
          <a:srgbClr val="3145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D6DBEF"/>
        </a:lt1>
        <a:dk2>
          <a:srgbClr val="000000"/>
        </a:dk2>
        <a:lt2>
          <a:srgbClr val="B2B2B2"/>
        </a:lt2>
        <a:accent1>
          <a:srgbClr val="A0ABDA"/>
        </a:accent1>
        <a:accent2>
          <a:srgbClr val="7CB0CC"/>
        </a:accent2>
        <a:accent3>
          <a:srgbClr val="E8EAF6"/>
        </a:accent3>
        <a:accent4>
          <a:srgbClr val="000000"/>
        </a:accent4>
        <a:accent5>
          <a:srgbClr val="CDD2EA"/>
        </a:accent5>
        <a:accent6>
          <a:srgbClr val="709FB9"/>
        </a:accent6>
        <a:hlink>
          <a:srgbClr val="586BBE"/>
        </a:hlink>
        <a:folHlink>
          <a:srgbClr val="846B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D6DBEF"/>
        </a:lt1>
        <a:dk2>
          <a:srgbClr val="000000"/>
        </a:dk2>
        <a:lt2>
          <a:srgbClr val="B2B2B2"/>
        </a:lt2>
        <a:accent1>
          <a:srgbClr val="D3D38E"/>
        </a:accent1>
        <a:accent2>
          <a:srgbClr val="DBAF8F"/>
        </a:accent2>
        <a:accent3>
          <a:srgbClr val="E8EAF6"/>
        </a:accent3>
        <a:accent4>
          <a:srgbClr val="000000"/>
        </a:accent4>
        <a:accent5>
          <a:srgbClr val="E6E6C6"/>
        </a:accent5>
        <a:accent6>
          <a:srgbClr val="C69E81"/>
        </a:accent6>
        <a:hlink>
          <a:srgbClr val="7C8BCC"/>
        </a:hlink>
        <a:folHlink>
          <a:srgbClr val="9292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6DBEF"/>
        </a:lt1>
        <a:dk2>
          <a:srgbClr val="000000"/>
        </a:dk2>
        <a:lt2>
          <a:srgbClr val="B2B2B2"/>
        </a:lt2>
        <a:accent1>
          <a:srgbClr val="C5C56A"/>
        </a:accent1>
        <a:accent2>
          <a:srgbClr val="7C8BCC"/>
        </a:accent2>
        <a:accent3>
          <a:srgbClr val="E8EAF6"/>
        </a:accent3>
        <a:accent4>
          <a:srgbClr val="000000"/>
        </a:accent4>
        <a:accent5>
          <a:srgbClr val="DFDFB9"/>
        </a:accent5>
        <a:accent6>
          <a:srgbClr val="707DB9"/>
        </a:accent6>
        <a:hlink>
          <a:srgbClr val="B68F47"/>
        </a:hlink>
        <a:folHlink>
          <a:srgbClr val="B6478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FEBF7"/>
        </a:accent1>
        <a:accent2>
          <a:srgbClr val="B2BBE4"/>
        </a:accent2>
        <a:accent3>
          <a:srgbClr val="FFFFFF"/>
        </a:accent3>
        <a:accent4>
          <a:srgbClr val="000000"/>
        </a:accent4>
        <a:accent5>
          <a:srgbClr val="F6F3FA"/>
        </a:accent5>
        <a:accent6>
          <a:srgbClr val="A1A9CF"/>
        </a:accent6>
        <a:hlink>
          <a:srgbClr val="6379CE"/>
        </a:hlink>
        <a:folHlink>
          <a:srgbClr val="3145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A0ABDA"/>
        </a:accent1>
        <a:accent2>
          <a:srgbClr val="7CB0CC"/>
        </a:accent2>
        <a:accent3>
          <a:srgbClr val="FFFFFF"/>
        </a:accent3>
        <a:accent4>
          <a:srgbClr val="000000"/>
        </a:accent4>
        <a:accent5>
          <a:srgbClr val="CDD2EA"/>
        </a:accent5>
        <a:accent6>
          <a:srgbClr val="709FB9"/>
        </a:accent6>
        <a:hlink>
          <a:srgbClr val="586BBE"/>
        </a:hlink>
        <a:folHlink>
          <a:srgbClr val="846B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D3D38E"/>
        </a:accent1>
        <a:accent2>
          <a:srgbClr val="DBAF8F"/>
        </a:accent2>
        <a:accent3>
          <a:srgbClr val="FFFFFF"/>
        </a:accent3>
        <a:accent4>
          <a:srgbClr val="000000"/>
        </a:accent4>
        <a:accent5>
          <a:srgbClr val="E6E6C6"/>
        </a:accent5>
        <a:accent6>
          <a:srgbClr val="C69E81"/>
        </a:accent6>
        <a:hlink>
          <a:srgbClr val="7C8BCC"/>
        </a:hlink>
        <a:folHlink>
          <a:srgbClr val="9292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5C56A"/>
        </a:accent1>
        <a:accent2>
          <a:srgbClr val="7C8BCC"/>
        </a:accent2>
        <a:accent3>
          <a:srgbClr val="FFFFFF"/>
        </a:accent3>
        <a:accent4>
          <a:srgbClr val="000000"/>
        </a:accent4>
        <a:accent5>
          <a:srgbClr val="DFDFB9"/>
        </a:accent5>
        <a:accent6>
          <a:srgbClr val="707DB9"/>
        </a:accent6>
        <a:hlink>
          <a:srgbClr val="B68F47"/>
        </a:hlink>
        <a:folHlink>
          <a:srgbClr val="B647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карта России</Template>
  <TotalTime>91</TotalTime>
  <Words>229</Words>
  <Application>Microsoft Office PowerPoint</Application>
  <PresentationFormat>Экран (4:3)</PresentationFormat>
  <Paragraphs>73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карта России</vt:lpstr>
      <vt:lpstr>Методический семинар </vt:lpstr>
      <vt:lpstr>     </vt:lpstr>
      <vt:lpstr>    Глава 1. ОБЩИЕ ПОЛОЖЕНИЯ Статья 1. Предмет регулирования настоящего Федерального закона  Статья 2. Основные понятия, используемые в настоящем Федеральном законе  </vt:lpstr>
      <vt:lpstr> Для чего в новом законе термин «образовательное учреждение» заменен на «образовательную организацию»? </vt:lpstr>
      <vt:lpstr>Образовательные организации</vt:lpstr>
      <vt:lpstr>Слайд 6</vt:lpstr>
      <vt:lpstr>ФГОС (федеральные государственные образовательные стандарты)</vt:lpstr>
      <vt:lpstr>Слайд 8</vt:lpstr>
      <vt:lpstr>Образовательная программа</vt:lpstr>
      <vt:lpstr>Участники образовательных отношений.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Методический семинар </dc:title>
  <dc:creator>Метод_кабинет</dc:creator>
  <cp:lastModifiedBy>Метод_кабинет</cp:lastModifiedBy>
  <cp:revision>12</cp:revision>
  <dcterms:created xsi:type="dcterms:W3CDTF">2013-10-01T03:44:17Z</dcterms:created>
  <dcterms:modified xsi:type="dcterms:W3CDTF">2013-10-02T06:44:17Z</dcterms:modified>
</cp:coreProperties>
</file>