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58" r:id="rId3"/>
    <p:sldId id="263" r:id="rId4"/>
    <p:sldId id="265" r:id="rId5"/>
    <p:sldId id="288" r:id="rId6"/>
    <p:sldId id="289" r:id="rId7"/>
    <p:sldId id="290" r:id="rId8"/>
    <p:sldId id="275" r:id="rId9"/>
    <p:sldId id="277" r:id="rId10"/>
    <p:sldId id="282" r:id="rId11"/>
    <p:sldId id="279" r:id="rId12"/>
    <p:sldId id="273" r:id="rId13"/>
    <p:sldId id="280" r:id="rId14"/>
    <p:sldId id="281" r:id="rId15"/>
    <p:sldId id="286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767" autoAdjust="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FD95A-A48C-42D7-BDA8-12A3A249E09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CA08F-2D81-4E6B-BB3A-F0B4360D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bg1"/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3.docx" TargetMode="External"/><Relationship Id="rId2" Type="http://schemas.openxmlformats.org/officeDocument/2006/relationships/hyperlink" Target="2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79.174.69.4/os/xmodules/qprint/afrms.php?proj" TargetMode="External"/><Relationship Id="rId2" Type="http://schemas.openxmlformats.org/officeDocument/2006/relationships/hyperlink" Target="http://www.fipi.ru/view/sections/92/do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pi.ru/os11/xmodules/qprint/afrms.php?proj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1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1"/>
            <a:ext cx="385738" cy="271442"/>
          </a:xfrm>
        </p:spPr>
        <p:txBody>
          <a:bodyPr/>
          <a:lstStyle/>
          <a:p>
            <a:pPr eaLnBrk="1" hangingPunct="1">
              <a:defRPr/>
            </a:pPr>
            <a:endParaRPr lang="ru-RU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76400"/>
            <a:ext cx="8305800" cy="35052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Краевые диагностические </a:t>
            </a:r>
            <a:r>
              <a:rPr lang="ru-RU" sz="4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работы-средство</a:t>
            </a:r>
            <a:r>
              <a:rPr lang="ru-RU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повышения качества подготовки к ОГЭ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38200" y="1752600"/>
            <a:ext cx="73152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914400" y="5029200"/>
            <a:ext cx="73914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4267200" y="5181600"/>
            <a:ext cx="45719" cy="1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3"/>
          <p:cNvSpPr>
            <a:spLocks noGrp="1"/>
          </p:cNvSpPr>
          <p:nvPr>
            <p:ph sz="half" idx="1"/>
          </p:nvPr>
        </p:nvSpPr>
        <p:spPr>
          <a:xfrm>
            <a:off x="0" y="762000"/>
            <a:ext cx="8991600" cy="5364163"/>
          </a:xfrm>
        </p:spPr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Статистический и методический анализ всех работ выставлен в открытом доступе на сайте ГБОУ Краснодарского края ККИДППО в разделе </a:t>
            </a:r>
          </a:p>
          <a:p>
            <a:endParaRPr lang="ru-RU" b="1" dirty="0" smtClean="0">
              <a:solidFill>
                <a:srgbClr val="A5002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«Краевые диагностические работы</a:t>
            </a:r>
            <a:r>
              <a:rPr lang="ru-RU" b="1" dirty="0" smtClean="0">
                <a:solidFill>
                  <a:srgbClr val="A50021"/>
                </a:solidFill>
                <a:cs typeface="Tahoma" pitchFamily="34" charset="0"/>
              </a:rPr>
              <a:t> / Анализ</a:t>
            </a:r>
            <a:r>
              <a:rPr lang="ru-RU" b="1" dirty="0" smtClean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индивидуальной образовательной траектории обучающегося.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диагностические карты работы учащегося: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на сайте ККИДППО, кафедра физико-математических дисциплин в разделе «Методическая копилка».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Разработка индивидуальных планов работы со слабоуспевающими детьми.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индивидуальных планов работы с одаренными детьми.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Текстами диагностических работ Краснодарского края, пользуются учителя из всех регионов нашей страны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b="3200"/>
          <a:stretch>
            <a:fillRect/>
          </a:stretch>
        </p:blipFill>
        <p:spPr bwMode="auto">
          <a:xfrm>
            <a:off x="0" y="2071678"/>
            <a:ext cx="586085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0184" t="16450" r="12532"/>
          <a:stretch>
            <a:fillRect/>
          </a:stretch>
        </p:blipFill>
        <p:spPr bwMode="auto">
          <a:xfrm>
            <a:off x="4071934" y="2000240"/>
            <a:ext cx="528641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57818" y="5072074"/>
            <a:ext cx="2000264" cy="1588"/>
          </a:xfrm>
          <a:prstGeom prst="line">
            <a:avLst/>
          </a:prstGeom>
          <a:ln w="349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857752" y="4857760"/>
            <a:ext cx="2808288" cy="3238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банк заданий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6" cy="53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Дистанционная обучающая система для подготовки к экзамену Дмитрия Гущина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00200"/>
            <a:ext cx="6572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Бесплатные возможности для прохождения тренировочных работ обучающимися: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/>
          <a:lstStyle/>
          <a:p>
            <a:r>
              <a:rPr lang="ru-RU" dirty="0" smtClean="0"/>
              <a:t>  </a:t>
            </a:r>
            <a:r>
              <a:rPr lang="ru-RU" sz="2400" dirty="0" smtClean="0"/>
              <a:t>Демонстрационные версии экзаменационных работ ЕГЭ и ГИА-9 на сайте федерального института педагогических измерений –</a:t>
            </a:r>
          </a:p>
          <a:p>
            <a:r>
              <a:rPr lang="ru-RU" sz="2400" dirty="0" smtClean="0"/>
              <a:t>ГИА-9</a:t>
            </a:r>
            <a:r>
              <a:rPr lang="ru-RU" sz="2400" u="sng" dirty="0" smtClean="0"/>
              <a:t> http://www.fipi.ru/view/sections/170/docs/</a:t>
            </a:r>
            <a:endParaRPr lang="ru-RU" sz="2400" dirty="0" smtClean="0"/>
          </a:p>
          <a:p>
            <a:r>
              <a:rPr lang="ru-RU" sz="2400" dirty="0" smtClean="0"/>
              <a:t>ЕГЭ </a:t>
            </a:r>
            <a:r>
              <a:rPr lang="ru-RU" sz="2400" u="sng" dirty="0" smtClean="0">
                <a:hlinkClick r:id="rId2"/>
              </a:rPr>
              <a:t>http://www.fipi.ru/view/sections/92/docs/</a:t>
            </a:r>
            <a:endParaRPr lang="ru-RU" sz="2400" dirty="0" smtClean="0"/>
          </a:p>
          <a:p>
            <a:r>
              <a:rPr lang="ru-RU" sz="2400" dirty="0" smtClean="0"/>
              <a:t>Открытый сегмент федеральной базы тестовых заданий на сайте </a:t>
            </a:r>
            <a:r>
              <a:rPr lang="ru-RU" sz="2400" u="sng" dirty="0" smtClean="0"/>
              <a:t>ФГБНУ "Федеральный институт педагогических измерений" –</a:t>
            </a:r>
            <a:endParaRPr lang="ru-RU" sz="2400" dirty="0" smtClean="0"/>
          </a:p>
          <a:p>
            <a:r>
              <a:rPr lang="ru-RU" sz="2400" dirty="0" smtClean="0"/>
              <a:t>ГИА-9 </a:t>
            </a:r>
            <a:r>
              <a:rPr lang="ru-RU" sz="2400" u="sng" dirty="0" smtClean="0">
                <a:hlinkClick r:id="rId3"/>
              </a:rPr>
              <a:t>http://79.174.69.4/os/xmodules/qprint/afrms.php?proj</a:t>
            </a:r>
            <a:endParaRPr lang="ru-RU" sz="2400" dirty="0" smtClean="0"/>
          </a:p>
          <a:p>
            <a:r>
              <a:rPr lang="ru-RU" sz="2400" dirty="0" smtClean="0"/>
              <a:t>ЕГЭ </a:t>
            </a:r>
            <a:r>
              <a:rPr lang="ru-RU" sz="2400" u="sng" dirty="0" smtClean="0">
                <a:hlinkClick r:id="rId4"/>
              </a:rPr>
              <a:t>http://www.fipi.ru/os11/xmodules/qprint/afrms.php?proj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Помощниками в работе учителя стали страницы сайта: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8015" y="1285875"/>
            <a:ext cx="6607969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Помощниками в работе учителя стали страницы сайта: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r="21170"/>
          <a:stretch>
            <a:fillRect/>
          </a:stretch>
        </p:blipFill>
        <p:spPr bwMode="auto">
          <a:xfrm>
            <a:off x="1357290" y="1600200"/>
            <a:ext cx="6715172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результатам государственной (итоговой) аттестации  (в новой форме) по математике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3300"/>
                </a:solidFill>
              </a:rPr>
              <a:t/>
            </a:r>
            <a:br>
              <a:rPr lang="ru-RU" sz="4400" dirty="0" smtClean="0">
                <a:solidFill>
                  <a:srgbClr val="FF3300"/>
                </a:solidFill>
              </a:rPr>
            </a:br>
            <a:endParaRPr lang="ru-RU" sz="4400" dirty="0" smtClean="0">
              <a:solidFill>
                <a:srgbClr val="FF330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задач</a:t>
            </a:r>
            <a:r>
              <a:rPr lang="ru-RU" sz="4600" dirty="0" smtClean="0">
                <a:solidFill>
                  <a:srgbClr val="800080"/>
                </a:solidFill>
              </a:rPr>
              <a:t> -</a:t>
            </a:r>
            <a:r>
              <a:rPr lang="ru-RU" sz="4600" dirty="0" smtClean="0">
                <a:solidFill>
                  <a:srgbClr val="C00000"/>
                </a:solidFill>
              </a:rPr>
              <a:t>20</a:t>
            </a:r>
            <a:r>
              <a:rPr lang="ru-RU" sz="4600" dirty="0" smtClean="0">
                <a:solidFill>
                  <a:srgbClr val="800080"/>
                </a:solidFill>
              </a:rPr>
              <a:t>,</a:t>
            </a:r>
            <a:r>
              <a:rPr lang="ru-RU" sz="4400" dirty="0" smtClean="0">
                <a:solidFill>
                  <a:srgbClr val="800080"/>
                </a:solidFill>
              </a:rPr>
              <a:t> </a:t>
            </a:r>
            <a:br>
              <a:rPr lang="ru-RU" sz="4400" dirty="0" smtClean="0">
                <a:solidFill>
                  <a:srgbClr val="800080"/>
                </a:solidFill>
              </a:rPr>
            </a:br>
            <a:r>
              <a:rPr lang="ru-RU" sz="4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высокого уровня сложности –</a:t>
            </a:r>
            <a:r>
              <a:rPr lang="ru-RU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6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r>
              <a:rPr lang="ru-RU" sz="4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алгебре – </a:t>
            </a:r>
            <a:r>
              <a:rPr lang="ru-RU" sz="4600" dirty="0" smtClean="0">
                <a:solidFill>
                  <a:srgbClr val="C00000"/>
                </a:solidFill>
              </a:rPr>
              <a:t>3</a:t>
            </a:r>
          </a:p>
          <a:p>
            <a:pPr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   </a:t>
            </a:r>
            <a:r>
              <a:rPr lang="ru-RU" sz="4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геометрии</a:t>
            </a:r>
            <a:r>
              <a:rPr lang="ru-RU" sz="4200" dirty="0" smtClean="0">
                <a:solidFill>
                  <a:srgbClr val="0070C0"/>
                </a:solidFill>
              </a:rPr>
              <a:t> </a:t>
            </a:r>
            <a:r>
              <a:rPr lang="ru-RU" sz="4200" dirty="0" smtClean="0">
                <a:solidFill>
                  <a:srgbClr val="C00000"/>
                </a:solidFill>
              </a:rPr>
              <a:t>– 3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порог успешности –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баллов</a:t>
            </a:r>
            <a:r>
              <a:rPr lang="ru-RU" sz="4400" dirty="0" smtClean="0">
                <a:solidFill>
                  <a:srgbClr val="800080"/>
                </a:solidFill>
              </a:rPr>
              <a:t/>
            </a:r>
            <a:br>
              <a:rPr lang="ru-RU" sz="4400" dirty="0" smtClean="0">
                <a:solidFill>
                  <a:srgbClr val="800080"/>
                </a:solidFill>
              </a:rPr>
            </a:br>
            <a:r>
              <a:rPr lang="ru-RU" sz="4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3 часа 55 минут</a:t>
            </a:r>
            <a:endParaRPr lang="ru-RU" sz="4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4400" b="1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ru-RU" sz="28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873125"/>
            <a:ext cx="8893175" cy="504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Максимальное количество баллов – 36.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Из них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модуль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«Алгебра» – 17 баллов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модуль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«Геометрия» – 11 баллов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модуль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«Реальная математика» – 8 баллов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Рекомендуемый минимальный порог 8 баллов.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Мониторинг качества: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285720" y="1142984"/>
            <a:ext cx="8429684" cy="4643470"/>
            <a:chOff x="2014537" y="2133601"/>
            <a:chExt cx="5895975" cy="3632198"/>
          </a:xfrm>
        </p:grpSpPr>
        <p:sp>
          <p:nvSpPr>
            <p:cNvPr id="106499" name="AutoShape 3"/>
            <p:cNvSpPr>
              <a:spLocks noChangeArrowheads="1"/>
            </p:cNvSpPr>
            <p:nvPr/>
          </p:nvSpPr>
          <p:spPr bwMode="ltGray">
            <a:xfrm>
              <a:off x="2014537" y="2133601"/>
              <a:ext cx="5895975" cy="670560"/>
            </a:xfrm>
            <a:prstGeom prst="roundRect">
              <a:avLst>
                <a:gd name="adj" fmla="val 16449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 dirty="0">
                <a:latin typeface="Arial" charset="0"/>
              </a:endParaRPr>
            </a:p>
          </p:txBody>
        </p:sp>
        <p:sp>
          <p:nvSpPr>
            <p:cNvPr id="106500" name="AutoShape 4"/>
            <p:cNvSpPr>
              <a:spLocks noChangeArrowheads="1"/>
            </p:cNvSpPr>
            <p:nvPr/>
          </p:nvSpPr>
          <p:spPr bwMode="ltGray">
            <a:xfrm>
              <a:off x="2044699" y="3139441"/>
              <a:ext cx="5853113" cy="670560"/>
            </a:xfrm>
            <a:prstGeom prst="roundRect">
              <a:avLst>
                <a:gd name="adj" fmla="val 16227"/>
              </a:avLst>
            </a:prstGeom>
            <a:solidFill>
              <a:srgbClr val="92D050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 dirty="0">
                <a:latin typeface="Arial" charset="0"/>
              </a:endParaRPr>
            </a:p>
          </p:txBody>
        </p:sp>
        <p:sp>
          <p:nvSpPr>
            <p:cNvPr id="106501" name="AutoShape 5"/>
            <p:cNvSpPr>
              <a:spLocks noChangeArrowheads="1"/>
            </p:cNvSpPr>
            <p:nvPr/>
          </p:nvSpPr>
          <p:spPr bwMode="ltGray">
            <a:xfrm>
              <a:off x="2044700" y="5151120"/>
              <a:ext cx="5853113" cy="614679"/>
            </a:xfrm>
            <a:prstGeom prst="roundRect">
              <a:avLst>
                <a:gd name="adj" fmla="val 22019"/>
              </a:avLst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 dirty="0">
                <a:latin typeface="Arial" charset="0"/>
              </a:endParaRPr>
            </a:p>
          </p:txBody>
        </p:sp>
        <p:grpSp>
          <p:nvGrpSpPr>
            <p:cNvPr id="3" name="Группа 20"/>
            <p:cNvGrpSpPr>
              <a:grpSpLocks/>
            </p:cNvGrpSpPr>
            <p:nvPr/>
          </p:nvGrpSpPr>
          <p:grpSpPr bwMode="auto">
            <a:xfrm>
              <a:off x="2146014" y="2214555"/>
              <a:ext cx="5705354" cy="2713131"/>
              <a:chOff x="2146014" y="2214555"/>
              <a:chExt cx="5705354" cy="2713131"/>
            </a:xfrm>
          </p:grpSpPr>
          <p:sp>
            <p:nvSpPr>
              <p:cNvPr id="80910" name="Rectangle 6"/>
              <p:cNvSpPr>
                <a:spLocks noChangeArrowheads="1"/>
              </p:cNvSpPr>
              <p:nvPr/>
            </p:nvSpPr>
            <p:spPr bwMode="gray">
              <a:xfrm>
                <a:off x="2203644" y="2214555"/>
                <a:ext cx="5590094" cy="4574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71450" indent="-171450"/>
                <a:r>
                  <a:rPr lang="ru-RU" sz="28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контроль текущих оценок по математике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917" name="Rectangle 19"/>
              <p:cNvSpPr>
                <a:spLocks noChangeArrowheads="1"/>
              </p:cNvSpPr>
              <p:nvPr/>
            </p:nvSpPr>
            <p:spPr bwMode="gray">
              <a:xfrm>
                <a:off x="2146014" y="3642449"/>
                <a:ext cx="5705354" cy="2959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71450" indent="-171450"/>
                <a:endParaRPr lang="en-US" sz="1600" dirty="0">
                  <a:solidFill>
                    <a:srgbClr val="080808"/>
                  </a:solidFill>
                </a:endParaRPr>
              </a:p>
            </p:txBody>
          </p:sp>
          <p:sp>
            <p:nvSpPr>
              <p:cNvPr id="80918" name="Rectangle 20"/>
              <p:cNvSpPr>
                <a:spLocks noChangeArrowheads="1"/>
              </p:cNvSpPr>
              <p:nvPr/>
            </p:nvSpPr>
            <p:spPr bwMode="gray">
              <a:xfrm>
                <a:off x="2187427" y="4631714"/>
                <a:ext cx="5590094" cy="2959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71450" indent="-171450"/>
                <a:r>
                  <a:rPr lang="en-US" sz="1600" b="0" dirty="0">
                    <a:solidFill>
                      <a:srgbClr val="080808"/>
                    </a:solidFill>
                  </a:rPr>
                  <a:t> </a:t>
                </a:r>
                <a:endParaRPr lang="en-US" sz="1600" dirty="0">
                  <a:solidFill>
                    <a:srgbClr val="080808"/>
                  </a:solidFill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1142976" y="2643182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оценок по контрольным работ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ltGray">
          <a:xfrm>
            <a:off x="357158" y="3714752"/>
            <a:ext cx="8358246" cy="857256"/>
          </a:xfrm>
          <a:prstGeom prst="roundRect">
            <a:avLst>
              <a:gd name="adj" fmla="val 22019"/>
            </a:avLst>
          </a:prstGeom>
          <a:solidFill>
            <a:srgbClr val="92D05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оценок по самостоятельным работам</a:t>
            </a:r>
            <a:endParaRPr lang="ru-RU" sz="28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5143512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пробного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внутришкольного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экзамена.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Основной целью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проведения диагностических работ  является подготовка учащихся к государственной (итоговой) аттестации и выстраивание эффективной региональной системы внешней оценки качества. </a:t>
            </a:r>
          </a:p>
          <a:p>
            <a:endParaRPr lang="ru-RU" dirty="0"/>
          </a:p>
        </p:txBody>
      </p:sp>
      <p:pic>
        <p:nvPicPr>
          <p:cNvPr id="5" name="Picture 3" descr="\\gerakl\adult_home$\ers\Мои документы\Мои рисунки\экзамены\74eb9edce39bca02e70cf0c50f671fd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429125"/>
            <a:ext cx="2484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gerakl\adult_home$\ers\Мои документы\Мои рисунки\экзамены\9396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429125"/>
            <a:ext cx="24844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и организация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Оценка по КДР достаточно приближена к результатам экзамена.</a:t>
            </a:r>
          </a:p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Задания выполняются на бланках, которые являются аналогом экзаменационных бланков текущего учебного года.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Учитель\Desktop\Саламаха\диагностические работы как средство повышения интереса к занятию м..._files\slide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2011-2013 годы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краеваые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диагностические работы состояли из 10 заданий, три из которых с выбором ответа, шесть с кратким ответом – задания базового уровня сложности, и одно задание повышенного уровня сложности с развернутым ответом, правильное развернутое решение которого оценивалось в 2 балла. Задания проверяли знания учащихся, полученные по математике за 7-8 классы  и программный материал 9 класса. Задания 1-5 относились к модулям «Алгебра», «Геометрия», 6-9 к модулю «Реальная математика», 10 задание к модулю «Алгебра».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выполнения заданий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hlinkClick r:id="rId2" action="ppaction://hlinkfile"/>
              </a:rPr>
              <a:t>Модуль «Алгебра» 1 часть</a:t>
            </a:r>
          </a:p>
          <a:p>
            <a:pPr>
              <a:buNone/>
            </a:pPr>
            <a:r>
              <a:rPr lang="ru-RU" b="1" dirty="0" smtClean="0">
                <a:hlinkClick r:id="rId2" action="ppaction://hlinkfile"/>
              </a:rPr>
              <a:t>Модуль «Геометрия» 1 часть</a:t>
            </a:r>
          </a:p>
          <a:p>
            <a:pPr>
              <a:buNone/>
            </a:pPr>
            <a:r>
              <a:rPr lang="ru-RU" b="1" dirty="0" smtClean="0">
                <a:hlinkClick r:id="rId2" action="ppaction://hlinkfile"/>
              </a:rPr>
              <a:t>Модуль «Реальная математика» 1 часть</a:t>
            </a:r>
          </a:p>
          <a:p>
            <a:pPr>
              <a:buNone/>
            </a:pPr>
            <a:r>
              <a:rPr lang="ru-RU" b="1" dirty="0" smtClean="0">
                <a:hlinkClick r:id="rId2" action="ppaction://hlinkfile"/>
              </a:rPr>
              <a:t>Модуль «Алгебра» 2 часть</a:t>
            </a:r>
          </a:p>
          <a:p>
            <a:pPr>
              <a:buNone/>
            </a:pPr>
            <a:r>
              <a:rPr lang="ru-RU" b="1" dirty="0" smtClean="0">
                <a:hlinkClick r:id="rId2" action="ppaction://hlinkfile"/>
              </a:rPr>
              <a:t>Модуль «Геометрия» 2 часть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novay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Ternovaya</Template>
  <TotalTime>631</TotalTime>
  <Words>369</Words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Ternovaya</vt:lpstr>
      <vt:lpstr>Слайд 1</vt:lpstr>
      <vt:lpstr>  Требования к результатам государственной (итоговой) аттестации  (в новой форме) по математике</vt:lpstr>
      <vt:lpstr>Слайд 3</vt:lpstr>
      <vt:lpstr>Мониторинг качества:</vt:lpstr>
      <vt:lpstr>Основной целью </vt:lpstr>
      <vt:lpstr>Методика и организация</vt:lpstr>
      <vt:lpstr>Слайд 7</vt:lpstr>
      <vt:lpstr>Слайд 8</vt:lpstr>
      <vt:lpstr>Мониторинг выполнения заданий</vt:lpstr>
      <vt:lpstr>Слайд 10</vt:lpstr>
      <vt:lpstr>Разработка индивидуальной образовательной траектории обучающегося. </vt:lpstr>
      <vt:lpstr>Текстами диагностических работ Краснодарского края, пользуются учителя из всех регионов нашей страны</vt:lpstr>
      <vt:lpstr>Открытый банк заданий</vt:lpstr>
      <vt:lpstr>Дистанционная обучающая система для подготовки к экзамену Дмитрия Гущина </vt:lpstr>
      <vt:lpstr>Бесплатные возможности для прохождения тренировочных работ обучающимися: </vt:lpstr>
      <vt:lpstr>Помощниками в работе учителя стали страницы сайта: </vt:lpstr>
      <vt:lpstr>Помощниками в работе учителя стали страницы сайта: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Краснодарский краевой институт дополнительного профессионального педагогического образования</dc:title>
  <dc:creator>Учитель</dc:creator>
  <cp:lastModifiedBy>Admin</cp:lastModifiedBy>
  <cp:revision>88</cp:revision>
  <dcterms:created xsi:type="dcterms:W3CDTF">2014-03-16T21:42:56Z</dcterms:created>
  <dcterms:modified xsi:type="dcterms:W3CDTF">2014-04-13T09:37:19Z</dcterms:modified>
</cp:coreProperties>
</file>