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9" r:id="rId3"/>
    <p:sldId id="261" r:id="rId4"/>
    <p:sldId id="267" r:id="rId5"/>
    <p:sldId id="269" r:id="rId6"/>
    <p:sldId id="262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0648"/>
            <a:ext cx="7795592" cy="3744416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ru-RU" sz="4800" dirty="0" smtClean="0"/>
              <a:t>Фрагмент проекта рабочей программы </a:t>
            </a:r>
            <a:br>
              <a:rPr lang="ru-RU" sz="4800" dirty="0" smtClean="0"/>
            </a:br>
            <a:r>
              <a:rPr lang="ru-RU" sz="4800" dirty="0" smtClean="0"/>
              <a:t>по английскому языку</a:t>
            </a:r>
            <a:br>
              <a:rPr lang="ru-RU" sz="4800" dirty="0" smtClean="0"/>
            </a:br>
            <a:r>
              <a:rPr lang="ru-RU" sz="4800" dirty="0" smtClean="0"/>
              <a:t> для 5 класса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ru-RU" sz="4400" dirty="0" smtClean="0"/>
              <a:t>УМК </a:t>
            </a:r>
            <a:r>
              <a:rPr lang="en-US" sz="4800" dirty="0" smtClean="0"/>
              <a:t>K</a:t>
            </a:r>
            <a:r>
              <a:rPr lang="ru-RU" sz="4800" dirty="0" smtClean="0"/>
              <a:t>.Кауфман</a:t>
            </a:r>
            <a:r>
              <a:rPr lang="en-US" sz="4800" dirty="0" smtClean="0"/>
              <a:t>,</a:t>
            </a:r>
            <a:r>
              <a:rPr lang="ru-RU" sz="4800" dirty="0" smtClean="0"/>
              <a:t> М</a:t>
            </a:r>
            <a:r>
              <a:rPr lang="ru-RU" sz="4800" dirty="0"/>
              <a:t>. Кауфман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509120"/>
            <a:ext cx="7406640" cy="1728192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Составители: учителя иностранного </a:t>
            </a:r>
            <a:r>
              <a:rPr lang="ru-RU" dirty="0" smtClean="0"/>
              <a:t>языка</a:t>
            </a:r>
            <a:endParaRPr lang="ru-RU" dirty="0" smtClean="0"/>
          </a:p>
          <a:p>
            <a:pPr algn="r"/>
            <a:r>
              <a:rPr lang="ru-RU" dirty="0" smtClean="0"/>
              <a:t>Королевская </a:t>
            </a:r>
            <a:r>
              <a:rPr lang="ru-RU" dirty="0" smtClean="0"/>
              <a:t>И.В.</a:t>
            </a:r>
          </a:p>
          <a:p>
            <a:pPr algn="r"/>
            <a:r>
              <a:rPr lang="ru-RU" dirty="0" smtClean="0"/>
              <a:t>Белоусова М.В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Содержание рабочей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05164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Пояснительная записка</a:t>
            </a:r>
          </a:p>
          <a:p>
            <a:pPr lvl="1"/>
            <a:r>
              <a:rPr lang="ru-RU" dirty="0" smtClean="0"/>
              <a:t>Общая характеристика учебного предмета</a:t>
            </a:r>
          </a:p>
          <a:p>
            <a:pPr lvl="1"/>
            <a:r>
              <a:rPr lang="ru-RU" dirty="0" smtClean="0"/>
              <a:t>Место учебного предмета в учебном плане</a:t>
            </a:r>
          </a:p>
          <a:p>
            <a:pPr lvl="1"/>
            <a:r>
              <a:rPr lang="ru-RU" dirty="0" smtClean="0"/>
              <a:t>Описание ценностных ориентиров содержания учебных предметов</a:t>
            </a:r>
          </a:p>
          <a:p>
            <a:pPr lvl="1"/>
            <a:r>
              <a:rPr lang="ru-RU" dirty="0" smtClean="0">
                <a:solidFill>
                  <a:srgbClr val="C00000"/>
                </a:solidFill>
              </a:rPr>
              <a:t>Планируемые результаты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Тематический план</a:t>
            </a:r>
          </a:p>
          <a:p>
            <a:pPr lvl="1"/>
            <a:r>
              <a:rPr lang="ru-RU" dirty="0" smtClean="0"/>
              <a:t>Содержание учебного предмета</a:t>
            </a:r>
          </a:p>
          <a:p>
            <a:pPr lvl="1"/>
            <a:r>
              <a:rPr lang="ru-RU" dirty="0" smtClean="0"/>
              <a:t>Перечень контрольных работ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Критерии и нормы оценки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Список литературы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Приложение </a:t>
            </a:r>
            <a:r>
              <a:rPr lang="ru-RU" sz="2800" dirty="0" smtClean="0"/>
              <a:t>(на усмотрение педагогического коллектива)</a:t>
            </a:r>
          </a:p>
          <a:p>
            <a:pPr marL="658368" lvl="2" indent="0">
              <a:buNone/>
            </a:pPr>
            <a:endParaRPr lang="ru-RU" sz="21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498080" cy="1412776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Планируемые результаты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828600" y="1772816"/>
            <a:ext cx="9762288" cy="4475584"/>
          </a:xfrm>
        </p:spPr>
        <p:txBody>
          <a:bodyPr>
            <a:normAutofit/>
          </a:bodyPr>
          <a:lstStyle/>
          <a:p>
            <a:pPr lvl="8"/>
            <a:r>
              <a:rPr lang="ru-RU" sz="5100" b="1" dirty="0" smtClean="0"/>
              <a:t> </a:t>
            </a:r>
            <a:r>
              <a:rPr lang="ru-RU" sz="4800" dirty="0" smtClean="0"/>
              <a:t>Личностные результаты</a:t>
            </a:r>
          </a:p>
          <a:p>
            <a:pPr lvl="8"/>
            <a:r>
              <a:rPr lang="ru-RU" sz="4400" dirty="0" smtClean="0"/>
              <a:t> </a:t>
            </a:r>
            <a:r>
              <a:rPr lang="ru-RU" sz="4400" dirty="0" err="1" smtClean="0"/>
              <a:t>Метапредметные</a:t>
            </a:r>
            <a:r>
              <a:rPr lang="ru-RU" sz="4400" dirty="0" smtClean="0"/>
              <a:t> результаты </a:t>
            </a:r>
          </a:p>
          <a:p>
            <a:pPr lvl="8"/>
            <a:r>
              <a:rPr lang="ru-RU" sz="4400" dirty="0" smtClean="0"/>
              <a:t> Предметные результаты</a:t>
            </a:r>
            <a:br>
              <a:rPr lang="ru-RU" sz="4400" dirty="0" smtClean="0"/>
            </a:br>
            <a:endParaRPr lang="ru-RU" sz="28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88640"/>
            <a:ext cx="7406640" cy="93610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Предметные результаты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124744"/>
            <a:ext cx="7406640" cy="5256584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ru-RU" sz="3200" dirty="0" smtClean="0">
                <a:solidFill>
                  <a:srgbClr val="C00000"/>
                </a:solidFill>
              </a:rPr>
              <a:t>            </a:t>
            </a:r>
            <a:r>
              <a:rPr lang="ru-RU" sz="3200" dirty="0" smtClean="0">
                <a:solidFill>
                  <a:schemeClr val="tx1"/>
                </a:solidFill>
              </a:rPr>
              <a:t>в следующих сферах:</a:t>
            </a:r>
            <a:endParaRPr lang="en-US" sz="32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rgbClr val="C00000"/>
                </a:solidFill>
              </a:rPr>
              <a:t>   </a:t>
            </a:r>
            <a:r>
              <a:rPr lang="ru-RU" sz="3200" b="1" dirty="0" smtClean="0">
                <a:solidFill>
                  <a:srgbClr val="C00000"/>
                </a:solidFill>
              </a:rPr>
              <a:t>коммуникативной сфере;</a:t>
            </a:r>
          </a:p>
          <a:p>
            <a:r>
              <a:rPr lang="ru-RU" sz="2000" dirty="0" smtClean="0"/>
              <a:t>(т. е. владении иностранным языком как средством общения)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  </a:t>
            </a:r>
            <a:r>
              <a:rPr lang="ru-RU" sz="3200" dirty="0" smtClean="0"/>
              <a:t> познавательной ;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/>
              <a:t>  </a:t>
            </a:r>
            <a:r>
              <a:rPr lang="ru-RU" sz="3200" dirty="0"/>
              <a:t> </a:t>
            </a:r>
            <a:r>
              <a:rPr lang="ru-RU" sz="3200" dirty="0" smtClean="0"/>
              <a:t>ценностно-ориентационной;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/>
              <a:t>   эстетической;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/>
              <a:t>  </a:t>
            </a:r>
            <a:r>
              <a:rPr lang="ru-RU" sz="3200" dirty="0"/>
              <a:t> </a:t>
            </a:r>
            <a:r>
              <a:rPr lang="ru-RU" sz="3200" dirty="0" smtClean="0"/>
              <a:t>трудовой;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/>
              <a:t>  </a:t>
            </a:r>
            <a:r>
              <a:rPr lang="ru-RU" sz="3200" dirty="0"/>
              <a:t> </a:t>
            </a:r>
            <a:r>
              <a:rPr lang="ru-RU" sz="3200" dirty="0" smtClean="0"/>
              <a:t>физической.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Коммуникативные умения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Говорение. Диалогическая речь: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82296" indent="0">
              <a:buNone/>
            </a:pPr>
            <a:r>
              <a:rPr lang="en-US" dirty="0" smtClean="0"/>
              <a:t>	- </a:t>
            </a:r>
            <a:r>
              <a:rPr lang="ru-RU" sz="2600" dirty="0" smtClean="0"/>
              <a:t>диалог </a:t>
            </a:r>
            <a:r>
              <a:rPr lang="ru-RU" sz="2600" dirty="0"/>
              <a:t>этикетного </a:t>
            </a:r>
            <a:r>
              <a:rPr lang="ru-RU" sz="2600" dirty="0" smtClean="0"/>
              <a:t>характера;</a:t>
            </a:r>
            <a:endParaRPr lang="en-US" sz="2600" dirty="0" smtClean="0"/>
          </a:p>
          <a:p>
            <a:pPr marL="82296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- </a:t>
            </a:r>
            <a:r>
              <a:rPr lang="ru-RU" sz="2600" dirty="0" smtClean="0"/>
              <a:t>диалог-расспрос</a:t>
            </a:r>
            <a:r>
              <a:rPr lang="ru-RU" sz="2600" dirty="0"/>
              <a:t>;</a:t>
            </a:r>
          </a:p>
          <a:p>
            <a:pPr marL="402336" lvl="1" indent="0">
              <a:buNone/>
            </a:pPr>
            <a:r>
              <a:rPr lang="en-US" sz="2600" dirty="0" smtClean="0"/>
              <a:t>  	-  </a:t>
            </a:r>
            <a:r>
              <a:rPr lang="ru-RU" sz="2600" dirty="0" smtClean="0"/>
              <a:t>диалог-побуждение </a:t>
            </a:r>
            <a:r>
              <a:rPr lang="ru-RU" sz="2600" dirty="0"/>
              <a:t>к действию</a:t>
            </a:r>
            <a:r>
              <a:rPr lang="ru-RU" sz="2200" dirty="0"/>
              <a:t>;</a:t>
            </a:r>
          </a:p>
          <a:p>
            <a:pPr marL="82296" indent="0">
              <a:buNone/>
            </a:pPr>
            <a:r>
              <a:rPr lang="en-US" sz="2600" dirty="0" smtClean="0"/>
              <a:t>	- </a:t>
            </a:r>
            <a:r>
              <a:rPr lang="ru-RU" sz="2600" dirty="0" smtClean="0"/>
              <a:t> </a:t>
            </a:r>
            <a:r>
              <a:rPr lang="ru-RU" sz="2600" dirty="0"/>
              <a:t>диалог- обмен мнениями;</a:t>
            </a:r>
          </a:p>
          <a:p>
            <a:pPr marL="82296" indent="0">
              <a:buNone/>
            </a:pPr>
            <a:r>
              <a:rPr lang="en-US" sz="2600" dirty="0" smtClean="0"/>
              <a:t>	</a:t>
            </a:r>
            <a:r>
              <a:rPr lang="ru-RU" sz="2600" dirty="0" smtClean="0"/>
              <a:t> </a:t>
            </a:r>
            <a:r>
              <a:rPr lang="en-US" sz="2600" dirty="0" smtClean="0"/>
              <a:t>- </a:t>
            </a:r>
            <a:r>
              <a:rPr lang="ru-RU" sz="2600" dirty="0" smtClean="0"/>
              <a:t>комбинированный диалог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Говорение. Монологическая речь</a:t>
            </a:r>
          </a:p>
          <a:p>
            <a:r>
              <a:rPr lang="ru-RU" dirty="0" err="1" smtClean="0"/>
              <a:t>Аудирование</a:t>
            </a:r>
            <a:endParaRPr lang="ru-RU" dirty="0" smtClean="0"/>
          </a:p>
          <a:p>
            <a:r>
              <a:rPr lang="ru-RU" dirty="0" smtClean="0"/>
              <a:t>Чтение</a:t>
            </a:r>
          </a:p>
          <a:p>
            <a:r>
              <a:rPr lang="ru-RU" dirty="0" smtClean="0"/>
              <a:t>Письменная речь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108012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Говорение. </a:t>
            </a:r>
            <a:br>
              <a:rPr lang="ru-RU" sz="3200" b="1" dirty="0" smtClean="0"/>
            </a:br>
            <a:r>
              <a:rPr lang="ru-RU" sz="3200" b="1" dirty="0" smtClean="0"/>
              <a:t>Диалогическая речь</a:t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08720"/>
            <a:ext cx="7498080" cy="5832648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начинать, вести/поддерживать и заканчивать различные виды диалогов в стандартных ситуациях общения, соблюдая нормы речевого этикета, при необходимости переспрашивая, уточняя;</a:t>
            </a:r>
          </a:p>
          <a:p>
            <a:r>
              <a:rPr lang="ru-RU" sz="2400" dirty="0" smtClean="0"/>
              <a:t>расспрашивать собеседника и отвечать на его вопросы, высказывая свое мнение, просьбу, отвечать на предложение собеседника; согласием/отказом в пределах изученной тематики и усвоенного лексико-грамматического материала;</a:t>
            </a:r>
          </a:p>
          <a:p>
            <a:r>
              <a:rPr lang="ru-RU" sz="2400" dirty="0" smtClean="0"/>
              <a:t>переходить с позиции спрашивающего на позицию отвечающего.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Предметное содержание: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Знакомство</a:t>
            </a:r>
          </a:p>
          <a:p>
            <a:r>
              <a:rPr lang="ru-RU" dirty="0" smtClean="0"/>
              <a:t>Я и моя семья</a:t>
            </a:r>
          </a:p>
          <a:p>
            <a:r>
              <a:rPr lang="ru-RU" dirty="0" smtClean="0"/>
              <a:t>Мир моих увлечений</a:t>
            </a:r>
          </a:p>
          <a:p>
            <a:r>
              <a:rPr lang="ru-RU" dirty="0" smtClean="0"/>
              <a:t>Я и мои друзья</a:t>
            </a:r>
          </a:p>
          <a:p>
            <a:r>
              <a:rPr lang="ru-RU" dirty="0" smtClean="0"/>
              <a:t>Моя школа</a:t>
            </a:r>
          </a:p>
          <a:p>
            <a:r>
              <a:rPr lang="ru-RU" dirty="0" smtClean="0"/>
              <a:t>Мир вокруг меня</a:t>
            </a:r>
          </a:p>
          <a:p>
            <a:r>
              <a:rPr lang="ru-RU" dirty="0" smtClean="0"/>
              <a:t>Страна / Страны изучаемого языка и родная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222</TotalTime>
  <Words>199</Words>
  <Application>Microsoft Office PowerPoint</Application>
  <PresentationFormat>Экран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  Фрагмент проекта рабочей программы  по английскому языку  для 5 класса  УМК K.Кауфман, М. Кауфман</vt:lpstr>
      <vt:lpstr>Содержание рабочей программы</vt:lpstr>
      <vt:lpstr>Планируемые результаты</vt:lpstr>
      <vt:lpstr>Предметные результаты </vt:lpstr>
      <vt:lpstr> Коммуникативные умения</vt:lpstr>
      <vt:lpstr>  Говорение.  Диалогическая речь  </vt:lpstr>
      <vt:lpstr>Предметное содержание: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teacher</cp:lastModifiedBy>
  <cp:revision>28</cp:revision>
  <dcterms:created xsi:type="dcterms:W3CDTF">2014-04-17T22:13:06Z</dcterms:created>
  <dcterms:modified xsi:type="dcterms:W3CDTF">2014-04-20T09:00:22Z</dcterms:modified>
</cp:coreProperties>
</file>