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84" r:id="rId4"/>
    <p:sldId id="268" r:id="rId5"/>
    <p:sldId id="257" r:id="rId6"/>
    <p:sldId id="270" r:id="rId7"/>
    <p:sldId id="258" r:id="rId8"/>
    <p:sldId id="267" r:id="rId9"/>
    <p:sldId id="263" r:id="rId10"/>
    <p:sldId id="264" r:id="rId11"/>
    <p:sldId id="265" r:id="rId12"/>
    <p:sldId id="266" r:id="rId13"/>
    <p:sldId id="261" r:id="rId14"/>
    <p:sldId id="271" r:id="rId15"/>
    <p:sldId id="260" r:id="rId16"/>
    <p:sldId id="273" r:id="rId17"/>
    <p:sldId id="274" r:id="rId18"/>
    <p:sldId id="275" r:id="rId19"/>
    <p:sldId id="276" r:id="rId20"/>
    <p:sldId id="277" r:id="rId21"/>
    <p:sldId id="283" r:id="rId22"/>
    <p:sldId id="281" r:id="rId23"/>
    <p:sldId id="278" r:id="rId24"/>
    <p:sldId id="279" r:id="rId25"/>
    <p:sldId id="280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A42C"/>
    <a:srgbClr val="FEA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slide" Target="../slides/slide23.xml"/><Relationship Id="rId1" Type="http://schemas.openxmlformats.org/officeDocument/2006/relationships/slide" Target="../slides/slide22.xml"/><Relationship Id="rId4" Type="http://schemas.openxmlformats.org/officeDocument/2006/relationships/slide" Target="../slides/slide1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F31DBD-8A53-4975-BA4E-9CB288ACF0C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AAE9906-29F0-4C7D-9F83-2F6A9C87D212}">
      <dgm:prSet phldrT="[Текст]"/>
      <dgm:spPr/>
      <dgm:t>
        <a:bodyPr/>
        <a:lstStyle/>
        <a:p>
          <a:r>
            <a:rPr lang="ru-RU" b="1" dirty="0" smtClean="0"/>
            <a:t>1. Титульный лист</a:t>
          </a:r>
          <a:endParaRPr lang="ru-RU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A07F069D-EBEA-4E04-B146-7DEE6A091876}" type="parTrans" cxnId="{AD6AB9DD-0384-456F-8C7C-8F3117F9A3EA}">
      <dgm:prSet/>
      <dgm:spPr/>
      <dgm:t>
        <a:bodyPr/>
        <a:lstStyle/>
        <a:p>
          <a:endParaRPr lang="ru-RU"/>
        </a:p>
      </dgm:t>
    </dgm:pt>
    <dgm:pt modelId="{5C188FF8-1C28-49FF-B169-3D942B2B0A46}" type="sibTrans" cxnId="{AD6AB9DD-0384-456F-8C7C-8F3117F9A3EA}">
      <dgm:prSet/>
      <dgm:spPr/>
      <dgm:t>
        <a:bodyPr/>
        <a:lstStyle/>
        <a:p>
          <a:endParaRPr lang="ru-RU"/>
        </a:p>
      </dgm:t>
    </dgm:pt>
    <dgm:pt modelId="{E634685D-E575-470C-862A-F2840F8D379E}">
      <dgm:prSet phldrT="[Текст]"/>
      <dgm:spPr/>
      <dgm:t>
        <a:bodyPr/>
        <a:lstStyle/>
        <a:p>
          <a:r>
            <a:rPr lang="ru-RU" b="1" dirty="0" smtClean="0"/>
            <a:t>2. А</a:t>
          </a:r>
          <a:r>
            <a:rPr lang="ru-RU" b="1" i="0" dirty="0" smtClean="0"/>
            <a:t>ннотация</a:t>
          </a:r>
          <a:endParaRPr lang="ru-RU" b="1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68828381-9A26-4CA3-8A7A-016B538E5980}" type="parTrans" cxnId="{05482A24-8706-4D50-89E4-100AD71C55A3}">
      <dgm:prSet/>
      <dgm:spPr/>
      <dgm:t>
        <a:bodyPr/>
        <a:lstStyle/>
        <a:p>
          <a:endParaRPr lang="ru-RU"/>
        </a:p>
      </dgm:t>
    </dgm:pt>
    <dgm:pt modelId="{BB74E954-F317-4A67-B742-DC0AEE369A1E}" type="sibTrans" cxnId="{05482A24-8706-4D50-89E4-100AD71C55A3}">
      <dgm:prSet/>
      <dgm:spPr/>
      <dgm:t>
        <a:bodyPr/>
        <a:lstStyle/>
        <a:p>
          <a:endParaRPr lang="ru-RU"/>
        </a:p>
      </dgm:t>
    </dgm:pt>
    <dgm:pt modelId="{12FF8655-F474-46C4-85A1-8A8CB3FACF06}">
      <dgm:prSet phldrT="[Текст]"/>
      <dgm:spPr/>
      <dgm:t>
        <a:bodyPr/>
        <a:lstStyle/>
        <a:p>
          <a:r>
            <a:rPr lang="ru-RU" dirty="0" smtClean="0"/>
            <a:t>3. </a:t>
          </a:r>
          <a:r>
            <a:rPr lang="ru-RU" b="1" i="0" dirty="0" smtClean="0"/>
            <a:t>Пояснительная  записка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0BE23225-3C9F-41F5-A9F2-830014BB3F30}" type="parTrans" cxnId="{C10778FE-FAA4-47B1-9940-88414505441B}">
      <dgm:prSet/>
      <dgm:spPr/>
      <dgm:t>
        <a:bodyPr/>
        <a:lstStyle/>
        <a:p>
          <a:endParaRPr lang="ru-RU"/>
        </a:p>
      </dgm:t>
    </dgm:pt>
    <dgm:pt modelId="{33C3E19D-F31F-486B-AFD7-E951D9F60406}" type="sibTrans" cxnId="{C10778FE-FAA4-47B1-9940-88414505441B}">
      <dgm:prSet/>
      <dgm:spPr/>
      <dgm:t>
        <a:bodyPr/>
        <a:lstStyle/>
        <a:p>
          <a:endParaRPr lang="ru-RU"/>
        </a:p>
      </dgm:t>
    </dgm:pt>
    <dgm:pt modelId="{D2E9EC80-7AE4-4E0B-B942-756F94CC3D2C}">
      <dgm:prSet phldrT="[Текст]"/>
      <dgm:spPr/>
      <dgm:t>
        <a:bodyPr/>
        <a:lstStyle/>
        <a:p>
          <a:r>
            <a:rPr lang="ru-RU" dirty="0" smtClean="0"/>
            <a:t>4. С</a:t>
          </a:r>
          <a:r>
            <a:rPr lang="ru-RU" b="1" i="0" dirty="0" smtClean="0"/>
            <a:t>одержание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2798099A-D2B8-4383-A8A3-EA17D491D051}" type="parTrans" cxnId="{A27AF00E-3459-4486-A611-40A999912C76}">
      <dgm:prSet/>
      <dgm:spPr/>
      <dgm:t>
        <a:bodyPr/>
        <a:lstStyle/>
        <a:p>
          <a:endParaRPr lang="ru-RU"/>
        </a:p>
      </dgm:t>
    </dgm:pt>
    <dgm:pt modelId="{07CD52CB-9FE0-4A76-8D54-43381A4E7272}" type="sibTrans" cxnId="{A27AF00E-3459-4486-A611-40A999912C76}">
      <dgm:prSet/>
      <dgm:spPr/>
      <dgm:t>
        <a:bodyPr/>
        <a:lstStyle/>
        <a:p>
          <a:endParaRPr lang="ru-RU"/>
        </a:p>
      </dgm:t>
    </dgm:pt>
    <dgm:pt modelId="{9761A2AA-5292-4FAD-9BD6-B11D616CE96B}">
      <dgm:prSet phldrT="[Текст]"/>
      <dgm:spPr/>
      <dgm:t>
        <a:bodyPr/>
        <a:lstStyle/>
        <a:p>
          <a:r>
            <a:rPr lang="ru-RU" b="1" i="0" dirty="0" smtClean="0"/>
            <a:t>5. Список рекомендуемой литературы по данной теме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2D823A1D-ACAF-4D0B-AC45-5917A6FC4D06}" type="parTrans" cxnId="{F4843C4D-CAEB-4A24-BCB1-5665E1309DF3}">
      <dgm:prSet/>
      <dgm:spPr/>
      <dgm:t>
        <a:bodyPr/>
        <a:lstStyle/>
        <a:p>
          <a:endParaRPr lang="ru-RU"/>
        </a:p>
      </dgm:t>
    </dgm:pt>
    <dgm:pt modelId="{76F2D0FA-A375-4951-9392-DE2BFD270D17}" type="sibTrans" cxnId="{F4843C4D-CAEB-4A24-BCB1-5665E1309DF3}">
      <dgm:prSet/>
      <dgm:spPr/>
      <dgm:t>
        <a:bodyPr/>
        <a:lstStyle/>
        <a:p>
          <a:endParaRPr lang="ru-RU"/>
        </a:p>
      </dgm:t>
    </dgm:pt>
    <dgm:pt modelId="{A3EDE7F7-7527-4AEF-85A6-3B3A71BE696E}">
      <dgm:prSet phldrT="[Текст]"/>
      <dgm:spPr/>
      <dgm:t>
        <a:bodyPr/>
        <a:lstStyle/>
        <a:p>
          <a:r>
            <a:rPr lang="ru-RU" b="1" i="0" dirty="0" smtClean="0"/>
            <a:t>6. Приложения (при необходимости)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4" action="ppaction://hlinksldjump"/>
          </dgm14:cNvPr>
        </a:ext>
      </dgm:extLst>
    </dgm:pt>
    <dgm:pt modelId="{111BEAD0-9243-43AF-80D1-053404A3EEB7}" type="parTrans" cxnId="{C4D81C9C-BB47-4B05-B675-2C96A4CB85E3}">
      <dgm:prSet/>
      <dgm:spPr/>
      <dgm:t>
        <a:bodyPr/>
        <a:lstStyle/>
        <a:p>
          <a:endParaRPr lang="ru-RU"/>
        </a:p>
      </dgm:t>
    </dgm:pt>
    <dgm:pt modelId="{BC856A0A-C504-45E0-A420-1013A126A9E5}" type="sibTrans" cxnId="{C4D81C9C-BB47-4B05-B675-2C96A4CB85E3}">
      <dgm:prSet/>
      <dgm:spPr/>
      <dgm:t>
        <a:bodyPr/>
        <a:lstStyle/>
        <a:p>
          <a:endParaRPr lang="ru-RU"/>
        </a:p>
      </dgm:t>
    </dgm:pt>
    <dgm:pt modelId="{4983B70B-94A9-4F1A-B86A-6BBE23194F75}" type="pres">
      <dgm:prSet presAssocID="{5AF31DBD-8A53-4975-BA4E-9CB288ACF0C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6D84B7-4CB8-4E72-88E6-19F715176405}" type="pres">
      <dgm:prSet presAssocID="{5AAE9906-29F0-4C7D-9F83-2F6A9C87D212}" presName="node" presStyleLbl="node1" presStyleIdx="0" presStyleCnt="6" custScaleX="1307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0F1DF-6575-45E6-879A-B9A00F6DC269}" type="pres">
      <dgm:prSet presAssocID="{5C188FF8-1C28-49FF-B169-3D942B2B0A46}" presName="sibTrans" presStyleCnt="0"/>
      <dgm:spPr/>
    </dgm:pt>
    <dgm:pt modelId="{921E7658-F9E6-4542-AD24-C4689F468545}" type="pres">
      <dgm:prSet presAssocID="{E634685D-E575-470C-862A-F2840F8D379E}" presName="node" presStyleLbl="node1" presStyleIdx="1" presStyleCnt="6" custScaleX="1300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067A7D-EC6C-4245-A214-28E9B3CE76B8}" type="pres">
      <dgm:prSet presAssocID="{BB74E954-F317-4A67-B742-DC0AEE369A1E}" presName="sibTrans" presStyleCnt="0"/>
      <dgm:spPr/>
    </dgm:pt>
    <dgm:pt modelId="{F7B24540-B9E9-4D32-9C7F-8115DDEF6B56}" type="pres">
      <dgm:prSet presAssocID="{12FF8655-F474-46C4-85A1-8A8CB3FACF06}" presName="node" presStyleLbl="node1" presStyleIdx="2" presStyleCnt="6" custScaleX="130715" custScaleY="1002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E9BE0-488E-45C2-AABB-D19B096B4845}" type="pres">
      <dgm:prSet presAssocID="{33C3E19D-F31F-486B-AFD7-E951D9F60406}" presName="sibTrans" presStyleCnt="0"/>
      <dgm:spPr/>
    </dgm:pt>
    <dgm:pt modelId="{5B6B3617-B6BB-4D17-8090-66983C986DA0}" type="pres">
      <dgm:prSet presAssocID="{D2E9EC80-7AE4-4E0B-B942-756F94CC3D2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260F28-AA6C-41FE-9E7C-9C3922B47CE5}" type="pres">
      <dgm:prSet presAssocID="{07CD52CB-9FE0-4A76-8D54-43381A4E7272}" presName="sibTrans" presStyleCnt="0"/>
      <dgm:spPr/>
    </dgm:pt>
    <dgm:pt modelId="{02530995-E17C-4A11-BFB9-4A610B60D9A9}" type="pres">
      <dgm:prSet presAssocID="{9761A2AA-5292-4FAD-9BD6-B11D616CE96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9D642-5766-4BE4-8884-D5065D0C134C}" type="pres">
      <dgm:prSet presAssocID="{76F2D0FA-A375-4951-9392-DE2BFD270D17}" presName="sibTrans" presStyleCnt="0"/>
      <dgm:spPr/>
    </dgm:pt>
    <dgm:pt modelId="{D9DEE590-FD37-4C65-85BA-5B953B809F26}" type="pres">
      <dgm:prSet presAssocID="{A3EDE7F7-7527-4AEF-85A6-3B3A71BE696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77E20D-F9E1-4C7F-AC33-739708DA9BC9}" type="presOf" srcId="{12FF8655-F474-46C4-85A1-8A8CB3FACF06}" destId="{F7B24540-B9E9-4D32-9C7F-8115DDEF6B56}" srcOrd="0" destOrd="0" presId="urn:microsoft.com/office/officeart/2005/8/layout/default"/>
    <dgm:cxn modelId="{C10778FE-FAA4-47B1-9940-88414505441B}" srcId="{5AF31DBD-8A53-4975-BA4E-9CB288ACF0C6}" destId="{12FF8655-F474-46C4-85A1-8A8CB3FACF06}" srcOrd="2" destOrd="0" parTransId="{0BE23225-3C9F-41F5-A9F2-830014BB3F30}" sibTransId="{33C3E19D-F31F-486B-AFD7-E951D9F60406}"/>
    <dgm:cxn modelId="{172D15B4-C920-4342-84C0-04B2CBAA4666}" type="presOf" srcId="{5AF31DBD-8A53-4975-BA4E-9CB288ACF0C6}" destId="{4983B70B-94A9-4F1A-B86A-6BBE23194F75}" srcOrd="0" destOrd="0" presId="urn:microsoft.com/office/officeart/2005/8/layout/default"/>
    <dgm:cxn modelId="{15964232-5DB7-44C8-8239-28EEFDCAA6C5}" type="presOf" srcId="{9761A2AA-5292-4FAD-9BD6-B11D616CE96B}" destId="{02530995-E17C-4A11-BFB9-4A610B60D9A9}" srcOrd="0" destOrd="0" presId="urn:microsoft.com/office/officeart/2005/8/layout/default"/>
    <dgm:cxn modelId="{AD6AB9DD-0384-456F-8C7C-8F3117F9A3EA}" srcId="{5AF31DBD-8A53-4975-BA4E-9CB288ACF0C6}" destId="{5AAE9906-29F0-4C7D-9F83-2F6A9C87D212}" srcOrd="0" destOrd="0" parTransId="{A07F069D-EBEA-4E04-B146-7DEE6A091876}" sibTransId="{5C188FF8-1C28-49FF-B169-3D942B2B0A46}"/>
    <dgm:cxn modelId="{A27AF00E-3459-4486-A611-40A999912C76}" srcId="{5AF31DBD-8A53-4975-BA4E-9CB288ACF0C6}" destId="{D2E9EC80-7AE4-4E0B-B942-756F94CC3D2C}" srcOrd="3" destOrd="0" parTransId="{2798099A-D2B8-4383-A8A3-EA17D491D051}" sibTransId="{07CD52CB-9FE0-4A76-8D54-43381A4E7272}"/>
    <dgm:cxn modelId="{5CBDF40C-30BB-4D77-A444-15BA9EE1FB52}" type="presOf" srcId="{5AAE9906-29F0-4C7D-9F83-2F6A9C87D212}" destId="{956D84B7-4CB8-4E72-88E6-19F715176405}" srcOrd="0" destOrd="0" presId="urn:microsoft.com/office/officeart/2005/8/layout/default"/>
    <dgm:cxn modelId="{90B75CF3-A017-48AE-B580-480C40494F32}" type="presOf" srcId="{E634685D-E575-470C-862A-F2840F8D379E}" destId="{921E7658-F9E6-4542-AD24-C4689F468545}" srcOrd="0" destOrd="0" presId="urn:microsoft.com/office/officeart/2005/8/layout/default"/>
    <dgm:cxn modelId="{5F9CF0D5-0DE1-4B6B-A36B-BC7D85A09865}" type="presOf" srcId="{A3EDE7F7-7527-4AEF-85A6-3B3A71BE696E}" destId="{D9DEE590-FD37-4C65-85BA-5B953B809F26}" srcOrd="0" destOrd="0" presId="urn:microsoft.com/office/officeart/2005/8/layout/default"/>
    <dgm:cxn modelId="{05482A24-8706-4D50-89E4-100AD71C55A3}" srcId="{5AF31DBD-8A53-4975-BA4E-9CB288ACF0C6}" destId="{E634685D-E575-470C-862A-F2840F8D379E}" srcOrd="1" destOrd="0" parTransId="{68828381-9A26-4CA3-8A7A-016B538E5980}" sibTransId="{BB74E954-F317-4A67-B742-DC0AEE369A1E}"/>
    <dgm:cxn modelId="{F4843C4D-CAEB-4A24-BCB1-5665E1309DF3}" srcId="{5AF31DBD-8A53-4975-BA4E-9CB288ACF0C6}" destId="{9761A2AA-5292-4FAD-9BD6-B11D616CE96B}" srcOrd="4" destOrd="0" parTransId="{2D823A1D-ACAF-4D0B-AC45-5917A6FC4D06}" sibTransId="{76F2D0FA-A375-4951-9392-DE2BFD270D17}"/>
    <dgm:cxn modelId="{626E7918-5B6E-49E6-99BF-B8F6108DF294}" type="presOf" srcId="{D2E9EC80-7AE4-4E0B-B942-756F94CC3D2C}" destId="{5B6B3617-B6BB-4D17-8090-66983C986DA0}" srcOrd="0" destOrd="0" presId="urn:microsoft.com/office/officeart/2005/8/layout/default"/>
    <dgm:cxn modelId="{C4D81C9C-BB47-4B05-B675-2C96A4CB85E3}" srcId="{5AF31DBD-8A53-4975-BA4E-9CB288ACF0C6}" destId="{A3EDE7F7-7527-4AEF-85A6-3B3A71BE696E}" srcOrd="5" destOrd="0" parTransId="{111BEAD0-9243-43AF-80D1-053404A3EEB7}" sibTransId="{BC856A0A-C504-45E0-A420-1013A126A9E5}"/>
    <dgm:cxn modelId="{46887CD6-6B02-4E35-A78B-F877930F5B61}" type="presParOf" srcId="{4983B70B-94A9-4F1A-B86A-6BBE23194F75}" destId="{956D84B7-4CB8-4E72-88E6-19F715176405}" srcOrd="0" destOrd="0" presId="urn:microsoft.com/office/officeart/2005/8/layout/default"/>
    <dgm:cxn modelId="{E1A0993A-0787-4E44-9E3A-44FC84603A0C}" type="presParOf" srcId="{4983B70B-94A9-4F1A-B86A-6BBE23194F75}" destId="{40A0F1DF-6575-45E6-879A-B9A00F6DC269}" srcOrd="1" destOrd="0" presId="urn:microsoft.com/office/officeart/2005/8/layout/default"/>
    <dgm:cxn modelId="{E4A3332C-A766-4845-A83B-BCABB6758612}" type="presParOf" srcId="{4983B70B-94A9-4F1A-B86A-6BBE23194F75}" destId="{921E7658-F9E6-4542-AD24-C4689F468545}" srcOrd="2" destOrd="0" presId="urn:microsoft.com/office/officeart/2005/8/layout/default"/>
    <dgm:cxn modelId="{576F7BFD-0794-425F-9621-F05C0949B46F}" type="presParOf" srcId="{4983B70B-94A9-4F1A-B86A-6BBE23194F75}" destId="{38067A7D-EC6C-4245-A214-28E9B3CE76B8}" srcOrd="3" destOrd="0" presId="urn:microsoft.com/office/officeart/2005/8/layout/default"/>
    <dgm:cxn modelId="{18EC204C-5175-4CF1-9453-854D9AD7D009}" type="presParOf" srcId="{4983B70B-94A9-4F1A-B86A-6BBE23194F75}" destId="{F7B24540-B9E9-4D32-9C7F-8115DDEF6B56}" srcOrd="4" destOrd="0" presId="urn:microsoft.com/office/officeart/2005/8/layout/default"/>
    <dgm:cxn modelId="{AFEF738B-9AC6-48C7-81DF-116F70D7C3C5}" type="presParOf" srcId="{4983B70B-94A9-4F1A-B86A-6BBE23194F75}" destId="{E5EE9BE0-488E-45C2-AABB-D19B096B4845}" srcOrd="5" destOrd="0" presId="urn:microsoft.com/office/officeart/2005/8/layout/default"/>
    <dgm:cxn modelId="{D241F673-0295-4F08-BBA3-7758C79245B5}" type="presParOf" srcId="{4983B70B-94A9-4F1A-B86A-6BBE23194F75}" destId="{5B6B3617-B6BB-4D17-8090-66983C986DA0}" srcOrd="6" destOrd="0" presId="urn:microsoft.com/office/officeart/2005/8/layout/default"/>
    <dgm:cxn modelId="{0936FFA5-D4B5-4978-9D19-567A144C4E09}" type="presParOf" srcId="{4983B70B-94A9-4F1A-B86A-6BBE23194F75}" destId="{FF260F28-AA6C-41FE-9E7C-9C3922B47CE5}" srcOrd="7" destOrd="0" presId="urn:microsoft.com/office/officeart/2005/8/layout/default"/>
    <dgm:cxn modelId="{2E1E5626-4FA8-4F2A-AEF1-6F736C4F3983}" type="presParOf" srcId="{4983B70B-94A9-4F1A-B86A-6BBE23194F75}" destId="{02530995-E17C-4A11-BFB9-4A610B60D9A9}" srcOrd="8" destOrd="0" presId="urn:microsoft.com/office/officeart/2005/8/layout/default"/>
    <dgm:cxn modelId="{3674F01E-2EFE-485A-AF55-09C43B58F968}" type="presParOf" srcId="{4983B70B-94A9-4F1A-B86A-6BBE23194F75}" destId="{1559D642-5766-4BE4-8884-D5065D0C134C}" srcOrd="9" destOrd="0" presId="urn:microsoft.com/office/officeart/2005/8/layout/default"/>
    <dgm:cxn modelId="{39E5C4FF-8DA1-46EB-BF51-AB1331F0AB7C}" type="presParOf" srcId="{4983B70B-94A9-4F1A-B86A-6BBE23194F75}" destId="{D9DEE590-FD37-4C65-85BA-5B953B809F26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D84B7-4CB8-4E72-88E6-19F715176405}">
      <dsp:nvSpPr>
        <dsp:cNvPr id="0" name=""/>
        <dsp:cNvSpPr/>
      </dsp:nvSpPr>
      <dsp:spPr>
        <a:xfrm>
          <a:off x="299308" y="169"/>
          <a:ext cx="2653534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1. Титульный лист</a:t>
          </a:r>
          <a:endParaRPr lang="ru-RU" sz="1800" b="1" kern="1200" dirty="0"/>
        </a:p>
      </dsp:txBody>
      <dsp:txXfrm>
        <a:off x="299308" y="169"/>
        <a:ext cx="2653534" cy="1218009"/>
      </dsp:txXfrm>
    </dsp:sp>
    <dsp:sp modelId="{921E7658-F9E6-4542-AD24-C4689F468545}">
      <dsp:nvSpPr>
        <dsp:cNvPr id="0" name=""/>
        <dsp:cNvSpPr/>
      </dsp:nvSpPr>
      <dsp:spPr>
        <a:xfrm>
          <a:off x="3155844" y="169"/>
          <a:ext cx="2640847" cy="12180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2. А</a:t>
          </a:r>
          <a:r>
            <a:rPr lang="ru-RU" sz="1800" b="1" i="0" kern="1200" dirty="0" smtClean="0"/>
            <a:t>ннотация</a:t>
          </a:r>
          <a:endParaRPr lang="ru-RU" sz="1800" b="1" kern="1200" dirty="0"/>
        </a:p>
      </dsp:txBody>
      <dsp:txXfrm>
        <a:off x="3155844" y="169"/>
        <a:ext cx="2640847" cy="1218009"/>
      </dsp:txXfrm>
    </dsp:sp>
    <dsp:sp modelId="{F7B24540-B9E9-4D32-9C7F-8115DDEF6B56}">
      <dsp:nvSpPr>
        <dsp:cNvPr id="0" name=""/>
        <dsp:cNvSpPr/>
      </dsp:nvSpPr>
      <dsp:spPr>
        <a:xfrm>
          <a:off x="604723" y="1421180"/>
          <a:ext cx="2653534" cy="122163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3. </a:t>
          </a:r>
          <a:r>
            <a:rPr lang="ru-RU" sz="1800" b="1" i="0" kern="1200" dirty="0" smtClean="0"/>
            <a:t>Пояснительная  записка</a:t>
          </a:r>
          <a:endParaRPr lang="ru-RU" sz="1800" kern="1200" dirty="0"/>
        </a:p>
      </dsp:txBody>
      <dsp:txXfrm>
        <a:off x="604723" y="1421180"/>
        <a:ext cx="2653534" cy="1221639"/>
      </dsp:txXfrm>
    </dsp:sp>
    <dsp:sp modelId="{5B6B3617-B6BB-4D17-8090-66983C986DA0}">
      <dsp:nvSpPr>
        <dsp:cNvPr id="0" name=""/>
        <dsp:cNvSpPr/>
      </dsp:nvSpPr>
      <dsp:spPr>
        <a:xfrm>
          <a:off x="3461260" y="1422995"/>
          <a:ext cx="2030015" cy="121800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С</a:t>
          </a:r>
          <a:r>
            <a:rPr lang="ru-RU" sz="1800" b="1" i="0" kern="1200" dirty="0" smtClean="0"/>
            <a:t>одержание</a:t>
          </a:r>
          <a:endParaRPr lang="ru-RU" sz="1800" kern="1200" dirty="0"/>
        </a:p>
      </dsp:txBody>
      <dsp:txXfrm>
        <a:off x="3461260" y="1422995"/>
        <a:ext cx="2030015" cy="1218009"/>
      </dsp:txXfrm>
    </dsp:sp>
    <dsp:sp modelId="{02530995-E17C-4A11-BFB9-4A610B60D9A9}">
      <dsp:nvSpPr>
        <dsp:cNvPr id="0" name=""/>
        <dsp:cNvSpPr/>
      </dsp:nvSpPr>
      <dsp:spPr>
        <a:xfrm>
          <a:off x="916483" y="2845821"/>
          <a:ext cx="2030015" cy="121800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5. Список рекомендуемой литературы по данной теме</a:t>
          </a:r>
          <a:endParaRPr lang="ru-RU" sz="1800" kern="1200" dirty="0"/>
        </a:p>
      </dsp:txBody>
      <dsp:txXfrm>
        <a:off x="916483" y="2845821"/>
        <a:ext cx="2030015" cy="1218009"/>
      </dsp:txXfrm>
    </dsp:sp>
    <dsp:sp modelId="{D9DEE590-FD37-4C65-85BA-5B953B809F26}">
      <dsp:nvSpPr>
        <dsp:cNvPr id="0" name=""/>
        <dsp:cNvSpPr/>
      </dsp:nvSpPr>
      <dsp:spPr>
        <a:xfrm>
          <a:off x="3149500" y="2845821"/>
          <a:ext cx="2030015" cy="121800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6. Приложения (при необходимости)</a:t>
          </a:r>
          <a:endParaRPr lang="ru-RU" sz="1800" kern="1200" dirty="0"/>
        </a:p>
      </dsp:txBody>
      <dsp:txXfrm>
        <a:off x="3149500" y="2845821"/>
        <a:ext cx="2030015" cy="12180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177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564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782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920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033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9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053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8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89735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560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11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89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10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&#1076;&#1077;&#1083;&#1086;&#1074;&#1072;&#1103;%20&#1087;&#1072;&#1087;&#1082;&#1072;%20&#1084;&#1077;&#1090;&#1086;&#1076;&#1080;&#1089;&#1090;&#1072;.doc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6.xml"/><Relationship Id="rId6" Type="http://schemas.openxmlformats.org/officeDocument/2006/relationships/slide" Target="slide9.xml"/><Relationship Id="rId5" Type="http://schemas.openxmlformats.org/officeDocument/2006/relationships/slide" Target="slide11.xml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705" y="4497935"/>
            <a:ext cx="4419295" cy="12216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Основные направления </a:t>
            </a:r>
            <a:r>
              <a:rPr lang="ru-RU" dirty="0" smtClean="0"/>
              <a:t>работы методиста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872280"/>
            <a:ext cx="6400800" cy="458115"/>
          </a:xfrm>
        </p:spPr>
        <p:txBody>
          <a:bodyPr>
            <a:noAutofit/>
          </a:bodyPr>
          <a:lstStyle/>
          <a:p>
            <a:r>
              <a:rPr lang="kk-KZ" sz="1800" dirty="0" smtClean="0"/>
              <a:t>Методист по информатике Насымбаева А.,</a:t>
            </a:r>
          </a:p>
          <a:p>
            <a:r>
              <a:rPr lang="kk-KZ" sz="1800" dirty="0" smtClean="0"/>
              <a:t> Жангалинский район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17900" y="2207361"/>
            <a:ext cx="7177135" cy="2748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2060"/>
                </a:solidFill>
              </a:rPr>
              <a:t>Она порождается </a:t>
            </a:r>
            <a:r>
              <a:rPr lang="ru-RU" sz="2400" dirty="0">
                <a:solidFill>
                  <a:srgbClr val="002060"/>
                </a:solidFill>
              </a:rPr>
              <a:t>теми затруднениями, с которыми </a:t>
            </a:r>
            <a:r>
              <a:rPr lang="ru-RU" sz="2400" dirty="0" smtClean="0">
                <a:solidFill>
                  <a:srgbClr val="002060"/>
                </a:solidFill>
              </a:rPr>
              <a:t>сталкиваются педагоги.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Методист должен </a:t>
            </a:r>
            <a:r>
              <a:rPr lang="ru-RU" sz="2400" dirty="0">
                <a:solidFill>
                  <a:srgbClr val="002060"/>
                </a:solidFill>
              </a:rPr>
              <a:t>им помочь в поисках решений </a:t>
            </a:r>
            <a:r>
              <a:rPr lang="ru-RU" sz="2400" dirty="0" smtClean="0">
                <a:solidFill>
                  <a:srgbClr val="002060"/>
                </a:solidFill>
              </a:rPr>
              <a:t>имеющихся и возникающих проблем.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Исследовательская задача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Выгнутая вправо стрелка 4">
            <a:hlinkClick r:id="rId3" action="ppaction://hlinksldjump"/>
          </p:cNvPr>
          <p:cNvSpPr/>
          <p:nvPr/>
        </p:nvSpPr>
        <p:spPr>
          <a:xfrm>
            <a:off x="296260" y="54141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92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70605" y="1749245"/>
            <a:ext cx="6710784" cy="30541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Результатом </a:t>
            </a:r>
            <a:r>
              <a:rPr lang="ru-RU" sz="2400" dirty="0">
                <a:solidFill>
                  <a:srgbClr val="002060"/>
                </a:solidFill>
              </a:rPr>
              <a:t>инновационной деятельности в образовательном учреждении становится множество продуктов, которые должны быть подвергнуты экспертной оценке. 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	Методист </a:t>
            </a:r>
            <a:r>
              <a:rPr lang="ru-RU" sz="2400" dirty="0">
                <a:solidFill>
                  <a:srgbClr val="002060"/>
                </a:solidFill>
              </a:rPr>
              <a:t>здесь играет важную роль  — он носитель критериев, и это накладывает на него большую профессиональную ответственность.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Экспертная задача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Выгнутая вправо стрелка 4">
            <a:hlinkClick r:id="rId3" action="ppaction://hlinksldjump"/>
          </p:cNvPr>
          <p:cNvSpPr/>
          <p:nvPr/>
        </p:nvSpPr>
        <p:spPr>
          <a:xfrm>
            <a:off x="296260" y="54141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3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195" y="222195"/>
            <a:ext cx="8229600" cy="5846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Методическая работа включает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6260" y="985720"/>
            <a:ext cx="8551481" cy="37985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100" dirty="0" smtClean="0"/>
              <a:t>·   </a:t>
            </a:r>
            <a:r>
              <a:rPr lang="ru-RU" sz="2100" dirty="0"/>
              <a:t> </a:t>
            </a:r>
            <a:r>
              <a:rPr lang="ru-RU" sz="2100" u="sng" dirty="0"/>
              <a:t> программно-методическое обеспечение образовательного процесса</a:t>
            </a:r>
            <a:r>
              <a:rPr lang="ru-RU" sz="2100" u="sng" dirty="0" smtClean="0"/>
              <a:t>; </a:t>
            </a:r>
            <a:r>
              <a:rPr lang="ru-RU" sz="1800" u="sng" dirty="0" smtClean="0">
                <a:solidFill>
                  <a:srgbClr val="C00000"/>
                </a:solidFill>
              </a:rPr>
              <a:t>(компьютерные программы, программы курсов, методички)</a:t>
            </a:r>
            <a:endParaRPr lang="ru-RU" sz="1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100" dirty="0" smtClean="0"/>
              <a:t>·   </a:t>
            </a:r>
            <a:r>
              <a:rPr lang="ru-RU" sz="2100" dirty="0"/>
              <a:t> </a:t>
            </a:r>
            <a:r>
              <a:rPr lang="ru-RU" sz="2100" u="sng" dirty="0"/>
              <a:t> разработку учебно-методических документов</a:t>
            </a:r>
            <a:r>
              <a:rPr lang="ru-RU" sz="1800" u="sng" dirty="0" smtClean="0">
                <a:solidFill>
                  <a:srgbClr val="C00000"/>
                </a:solidFill>
              </a:rPr>
              <a:t>;(авторская программа, современный урок, рекомендации по оформлению документов, Открытие электронной почты. Правила </a:t>
            </a:r>
            <a:r>
              <a:rPr lang="ru-RU" sz="1800" u="sng" dirty="0" err="1" smtClean="0">
                <a:solidFill>
                  <a:srgbClr val="C00000"/>
                </a:solidFill>
              </a:rPr>
              <a:t>сэтикета</a:t>
            </a:r>
            <a:r>
              <a:rPr lang="ru-RU" sz="1800" u="sng" dirty="0" smtClean="0">
                <a:solidFill>
                  <a:srgbClr val="C00000"/>
                </a:solidFill>
              </a:rPr>
              <a:t>, </a:t>
            </a:r>
            <a:r>
              <a:rPr lang="ru-RU" sz="1800" u="sng" dirty="0">
                <a:solidFill>
                  <a:srgbClr val="C00000"/>
                </a:solidFill>
              </a:rPr>
              <a:t>Ч</a:t>
            </a:r>
            <a:r>
              <a:rPr lang="ru-RU" sz="1800" u="sng" dirty="0" smtClean="0">
                <a:solidFill>
                  <a:srgbClr val="C00000"/>
                </a:solidFill>
              </a:rPr>
              <a:t>то такое УМК. Элементы создания Интерактивного УМК, Возможности применения программы Актив </a:t>
            </a:r>
            <a:r>
              <a:rPr lang="ru-RU" sz="1800" u="sng" dirty="0" err="1" smtClean="0">
                <a:solidFill>
                  <a:srgbClr val="C00000"/>
                </a:solidFill>
              </a:rPr>
              <a:t>студио</a:t>
            </a:r>
            <a:r>
              <a:rPr lang="ru-RU" sz="1800" u="sng" dirty="0" smtClean="0">
                <a:solidFill>
                  <a:srgbClr val="C00000"/>
                </a:solidFill>
              </a:rPr>
              <a:t> на уроках английского языка)</a:t>
            </a:r>
            <a:endParaRPr lang="ru-RU" sz="1800" u="sng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100" dirty="0"/>
              <a:t>·    </a:t>
            </a:r>
            <a:r>
              <a:rPr lang="ru-RU" sz="2100" dirty="0" smtClean="0">
                <a:solidFill>
                  <a:srgbClr val="00B050"/>
                </a:solidFill>
              </a:rPr>
              <a:t>прогнозирование </a:t>
            </a:r>
            <a:r>
              <a:rPr lang="ru-RU" sz="2100" dirty="0">
                <a:solidFill>
                  <a:srgbClr val="00B050"/>
                </a:solidFill>
              </a:rPr>
              <a:t>образовательного и воспитательного процессов;</a:t>
            </a:r>
          </a:p>
          <a:p>
            <a:pPr marL="0" indent="0">
              <a:buNone/>
            </a:pPr>
            <a:r>
              <a:rPr lang="ru-RU" sz="2100" dirty="0"/>
              <a:t>·    </a:t>
            </a:r>
            <a:r>
              <a:rPr lang="ru-RU" sz="2100" dirty="0" smtClean="0">
                <a:solidFill>
                  <a:srgbClr val="00B050"/>
                </a:solidFill>
              </a:rPr>
              <a:t>создание </a:t>
            </a:r>
            <a:r>
              <a:rPr lang="ru-RU" sz="2100" dirty="0">
                <a:solidFill>
                  <a:srgbClr val="00B050"/>
                </a:solidFill>
              </a:rPr>
              <a:t>базы данных передового педагогического опыта, прогрессивных методик, новых технологий обучения;</a:t>
            </a:r>
          </a:p>
          <a:p>
            <a:pPr marL="0" indent="0">
              <a:buNone/>
            </a:pPr>
            <a:r>
              <a:rPr lang="ru-RU" sz="2100" dirty="0"/>
              <a:t>·    </a:t>
            </a:r>
            <a:r>
              <a:rPr lang="ru-RU" sz="2100" u="sng" dirty="0"/>
              <a:t> создание банка данных учебно-методической литературы по </a:t>
            </a:r>
            <a:r>
              <a:rPr lang="ru-RU" sz="2100" u="sng" dirty="0" smtClean="0"/>
              <a:t>предмету;</a:t>
            </a:r>
            <a:endParaRPr lang="ru-RU" sz="2100" u="sng" dirty="0"/>
          </a:p>
          <a:p>
            <a:pPr marL="0" indent="0">
              <a:buNone/>
            </a:pPr>
            <a:r>
              <a:rPr lang="ru-RU" sz="2100" dirty="0"/>
              <a:t>·     </a:t>
            </a:r>
            <a:r>
              <a:rPr lang="ru-RU" sz="2100" dirty="0" smtClean="0">
                <a:solidFill>
                  <a:srgbClr val="00B050"/>
                </a:solidFill>
              </a:rPr>
              <a:t>редакционно-издательскую </a:t>
            </a:r>
            <a:r>
              <a:rPr lang="ru-RU" sz="2100" dirty="0">
                <a:solidFill>
                  <a:srgbClr val="00B050"/>
                </a:solidFill>
              </a:rPr>
              <a:t>деятельность;</a:t>
            </a:r>
          </a:p>
          <a:p>
            <a:pPr marL="0" indent="0">
              <a:buNone/>
            </a:pPr>
            <a:r>
              <a:rPr lang="ru-RU" sz="2100" dirty="0"/>
              <a:t>·   </a:t>
            </a:r>
            <a:r>
              <a:rPr lang="ru-RU" sz="2100" u="sng" dirty="0" smtClean="0"/>
              <a:t>организацию </a:t>
            </a:r>
            <a:r>
              <a:rPr lang="ru-RU" sz="2100" u="sng" dirty="0"/>
              <a:t>проведения методических советов, педсоветов, объединений.</a:t>
            </a:r>
          </a:p>
          <a:p>
            <a:pPr marL="0" indent="0">
              <a:buNone/>
            </a:pPr>
            <a:endParaRPr lang="ru-RU" sz="2100" dirty="0"/>
          </a:p>
        </p:txBody>
      </p:sp>
      <p:pic>
        <p:nvPicPr>
          <p:cNvPr id="5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215" y="5108755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7070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17900" y="222195"/>
            <a:ext cx="6710784" cy="86378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Формы работы методиста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508750" y="1138424"/>
            <a:ext cx="7635250" cy="5719575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 </a:t>
            </a:r>
            <a:r>
              <a:rPr lang="ru-RU" sz="2400" dirty="0" smtClean="0"/>
              <a:t>Консультации; </a:t>
            </a:r>
            <a:r>
              <a:rPr lang="ru-RU" sz="1900" dirty="0" smtClean="0">
                <a:solidFill>
                  <a:srgbClr val="C00000"/>
                </a:solidFill>
              </a:rPr>
              <a:t>(тетрадь)</a:t>
            </a:r>
            <a:endParaRPr lang="ru-RU" sz="1900" dirty="0">
              <a:solidFill>
                <a:srgbClr val="C00000"/>
              </a:solidFill>
            </a:endParaRPr>
          </a:p>
          <a:p>
            <a:r>
              <a:rPr lang="ru-RU" sz="2400" dirty="0"/>
              <a:t> </a:t>
            </a:r>
            <a:r>
              <a:rPr lang="ru-RU" sz="2400" dirty="0" smtClean="0"/>
              <a:t>Проблемные </a:t>
            </a:r>
            <a:r>
              <a:rPr lang="ru-RU" sz="2400" dirty="0"/>
              <a:t>семинары</a:t>
            </a:r>
            <a:r>
              <a:rPr lang="ru-RU" sz="2400" dirty="0" smtClean="0"/>
              <a:t>; </a:t>
            </a:r>
            <a:r>
              <a:rPr lang="ru-RU" sz="1900" dirty="0" smtClean="0">
                <a:solidFill>
                  <a:srgbClr val="C00000"/>
                </a:solidFill>
              </a:rPr>
              <a:t>(февраль - развитие профессионально-личностных качеств педагога) мои педагоги «уснули»</a:t>
            </a:r>
            <a:endParaRPr lang="ru-RU" sz="1900" dirty="0">
              <a:solidFill>
                <a:srgbClr val="C00000"/>
              </a:solidFill>
            </a:endParaRPr>
          </a:p>
          <a:p>
            <a:r>
              <a:rPr lang="ru-RU" sz="2400" dirty="0"/>
              <a:t> </a:t>
            </a:r>
            <a:r>
              <a:rPr lang="ru-RU" sz="2400" dirty="0" smtClean="0"/>
              <a:t>Семинары-практикумы; </a:t>
            </a:r>
            <a:r>
              <a:rPr lang="ru-RU" sz="2100" dirty="0" smtClean="0">
                <a:solidFill>
                  <a:srgbClr val="C00000"/>
                </a:solidFill>
              </a:rPr>
              <a:t>(для учителей естественного цикла и </a:t>
            </a:r>
            <a:r>
              <a:rPr lang="ru-RU" sz="2100" dirty="0" err="1" smtClean="0">
                <a:solidFill>
                  <a:srgbClr val="C00000"/>
                </a:solidFill>
              </a:rPr>
              <a:t>анг</a:t>
            </a:r>
            <a:r>
              <a:rPr lang="ru-RU" sz="2100" dirty="0" smtClean="0">
                <a:solidFill>
                  <a:srgbClr val="C00000"/>
                </a:solidFill>
              </a:rPr>
              <a:t>.)</a:t>
            </a:r>
            <a:endParaRPr lang="ru-RU" sz="2100" dirty="0">
              <a:solidFill>
                <a:srgbClr val="C00000"/>
              </a:solidFill>
            </a:endParaRPr>
          </a:p>
          <a:p>
            <a:r>
              <a:rPr lang="ru-RU" sz="2400" dirty="0"/>
              <a:t> </a:t>
            </a:r>
            <a:r>
              <a:rPr lang="ru-RU" sz="2400" dirty="0" smtClean="0">
                <a:solidFill>
                  <a:srgbClr val="002060"/>
                </a:solidFill>
              </a:rPr>
              <a:t>Педагогические </a:t>
            </a:r>
            <a:r>
              <a:rPr lang="ru-RU" sz="2400" dirty="0">
                <a:solidFill>
                  <a:srgbClr val="002060"/>
                </a:solidFill>
              </a:rPr>
              <a:t>чтения;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Круглые </a:t>
            </a:r>
            <a:r>
              <a:rPr lang="ru-RU" sz="2400" dirty="0"/>
              <a:t>столы</a:t>
            </a:r>
            <a:r>
              <a:rPr lang="ru-RU" sz="2400" dirty="0" smtClean="0"/>
              <a:t>; </a:t>
            </a:r>
            <a:r>
              <a:rPr lang="ru-RU" sz="2100" dirty="0" smtClean="0">
                <a:solidFill>
                  <a:srgbClr val="C00000"/>
                </a:solidFill>
              </a:rPr>
              <a:t>(февраль  - Выполнение стандартов по информатике, в помощь молодому учителю)</a:t>
            </a:r>
            <a:endParaRPr lang="ru-RU" sz="2100" dirty="0">
              <a:solidFill>
                <a:srgbClr val="C00000"/>
              </a:solidFill>
            </a:endParaRPr>
          </a:p>
          <a:p>
            <a:r>
              <a:rPr lang="ru-RU" sz="2400" dirty="0"/>
              <a:t> </a:t>
            </a:r>
            <a:r>
              <a:rPr lang="ru-RU" sz="2400" dirty="0" smtClean="0"/>
              <a:t>Творческие </a:t>
            </a:r>
            <a:r>
              <a:rPr lang="ru-RU" sz="2400" dirty="0"/>
              <a:t>конкурсы;</a:t>
            </a:r>
          </a:p>
          <a:p>
            <a:r>
              <a:rPr lang="ru-RU" sz="2400" dirty="0"/>
              <a:t> </a:t>
            </a:r>
            <a:r>
              <a:rPr lang="ru-RU" sz="2400" dirty="0" smtClean="0"/>
              <a:t>Конкурсы </a:t>
            </a:r>
            <a:r>
              <a:rPr lang="ru-RU" sz="2400" dirty="0"/>
              <a:t>методических </a:t>
            </a:r>
            <a:r>
              <a:rPr lang="ru-RU" sz="2400" dirty="0" smtClean="0"/>
              <a:t>разработок </a:t>
            </a:r>
            <a:r>
              <a:rPr lang="ru-RU" sz="2100" dirty="0">
                <a:solidFill>
                  <a:srgbClr val="C00000"/>
                </a:solidFill>
              </a:rPr>
              <a:t>(апрель -лучший информатик)</a:t>
            </a:r>
            <a:endParaRPr lang="ru-RU" sz="2100" dirty="0" smtClean="0">
              <a:solidFill>
                <a:srgbClr val="C00000"/>
              </a:solidFill>
            </a:endParaRPr>
          </a:p>
          <a:p>
            <a:r>
              <a:rPr lang="ru-RU" sz="2400" dirty="0" smtClean="0"/>
              <a:t>Проведение олимпиад, турниров </a:t>
            </a:r>
            <a:r>
              <a:rPr lang="ru-RU" sz="2100" dirty="0" smtClean="0">
                <a:solidFill>
                  <a:srgbClr val="C00000"/>
                </a:solidFill>
              </a:rPr>
              <a:t>(апрель -лучший информатик)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О</a:t>
            </a:r>
            <a:r>
              <a:rPr lang="ru-RU" sz="2400" dirty="0" smtClean="0">
                <a:solidFill>
                  <a:srgbClr val="002060"/>
                </a:solidFill>
              </a:rPr>
              <a:t>рганизация </a:t>
            </a:r>
            <a:r>
              <a:rPr lang="ru-RU" sz="2400" dirty="0">
                <a:solidFill>
                  <a:srgbClr val="002060"/>
                </a:solidFill>
              </a:rPr>
              <a:t>методических или индивидуальных выставок педагогов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Работа с молодыми педагогами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осещение </a:t>
            </a:r>
            <a:r>
              <a:rPr lang="ru-RU" sz="2400" dirty="0"/>
              <a:t>занятия педагогов </a:t>
            </a:r>
            <a:endParaRPr lang="ru-RU" sz="2400" dirty="0" smtClean="0"/>
          </a:p>
          <a:p>
            <a:r>
              <a:rPr lang="ru-RU" sz="2400" dirty="0" smtClean="0"/>
              <a:t>Разработка методических материалов (рекомендации по составлению авторских программ, современный урок, какой он?</a:t>
            </a:r>
            <a:endParaRPr lang="ru-RU" sz="2400" dirty="0"/>
          </a:p>
        </p:txBody>
      </p:sp>
      <p:pic>
        <p:nvPicPr>
          <p:cNvPr id="4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65" y="202380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0216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0457" y="374900"/>
            <a:ext cx="900044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Выводы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Методисты в образовательных учреждениях сегодня фактически работают больше как организаторы; причем степень их профессиональной зависимости от руководителей велика. От них требуется практически полное подчинение, и редко допускаются индивидуальные импровизации. Сегодняшний методист, к сожалению, пока еще не является субъектом собственной деятельности, т. е. он зачастую не видит определенных и конкретных целей своей деятельности, не может сформулировать основные типовые задачи, которые он должен выполнять как методист, слабо владеет профессиональными средствами.</a:t>
            </a:r>
            <a:br>
              <a:rPr lang="ru-RU" dirty="0"/>
            </a:br>
            <a:r>
              <a:rPr lang="ru-RU" dirty="0">
                <a:solidFill>
                  <a:srgbClr val="002060"/>
                </a:solidFill>
              </a:rPr>
              <a:t>2. Методисты, работающие в образовательном </a:t>
            </a:r>
            <a:r>
              <a:rPr lang="ru-RU" dirty="0" smtClean="0">
                <a:solidFill>
                  <a:srgbClr val="002060"/>
                </a:solidFill>
              </a:rPr>
              <a:t>учреждении не </a:t>
            </a:r>
            <a:r>
              <a:rPr lang="ru-RU" dirty="0">
                <a:solidFill>
                  <a:srgbClr val="002060"/>
                </a:solidFill>
              </a:rPr>
              <a:t>имеют специальной подготовки, которая обеспечила бы им возможность профессионального осуществления методической деятельности.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/>
              <a:t>4</a:t>
            </a:r>
            <a:r>
              <a:rPr lang="ru-RU" dirty="0"/>
              <a:t>. Основная концептуальная идея нового методического </a:t>
            </a:r>
            <a:r>
              <a:rPr lang="ru-RU" dirty="0" smtClean="0"/>
              <a:t>профессионализма </a:t>
            </a:r>
            <a:r>
              <a:rPr lang="ru-RU" dirty="0"/>
              <a:t>лежит в оппозиции к традиционному пониманию труда методиста как человека, который выполняет «все», что связано с образовательным процессом. Тогда как методический профессионализм включает:</a:t>
            </a:r>
            <a:br>
              <a:rPr lang="ru-RU" dirty="0"/>
            </a:br>
            <a:r>
              <a:rPr lang="ru-RU" dirty="0"/>
              <a:t>	</a:t>
            </a:r>
            <a:r>
              <a:rPr lang="ru-RU" b="1" dirty="0" smtClean="0"/>
              <a:t>- осознание </a:t>
            </a:r>
            <a:r>
              <a:rPr lang="ru-RU" b="1" dirty="0"/>
              <a:t>методистом себя как субъекта методической деятельности</a:t>
            </a:r>
            <a:r>
              <a:rPr lang="ru-RU" b="1" dirty="0" smtClean="0"/>
              <a:t>;</a:t>
            </a:r>
            <a:r>
              <a:rPr lang="ru-RU" dirty="0"/>
              <a:t> </a:t>
            </a:r>
            <a:r>
              <a:rPr lang="ru-RU" dirty="0" smtClean="0"/>
              <a:t>(человек</a:t>
            </a:r>
            <a:r>
              <a:rPr lang="ru-RU" dirty="0"/>
              <a:t>, познающий и </a:t>
            </a:r>
            <a:r>
              <a:rPr lang="ru-RU" dirty="0" smtClean="0"/>
              <a:t>изменяющий)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	</a:t>
            </a:r>
            <a:r>
              <a:rPr lang="ru-RU" b="1" dirty="0" smtClean="0"/>
              <a:t>- </a:t>
            </a:r>
            <a:r>
              <a:rPr lang="ru-RU" b="1" dirty="0"/>
              <a:t>владение средствами собственно методической (технологической) деятельности, а также и сопровождающих ее деятельностей (педагогической, исследовательской, экспертной и управленческой).</a:t>
            </a:r>
          </a:p>
        </p:txBody>
      </p:sp>
    </p:spTree>
    <p:extLst>
      <p:ext uri="{BB962C8B-B14F-4D97-AF65-F5344CB8AC3E}">
        <p14:creationId xmlns:p14="http://schemas.microsoft.com/office/powerpoint/2010/main" val="237639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59785" y="374900"/>
            <a:ext cx="6710784" cy="8637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Какой же он, идеальный методист?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291130"/>
            <a:ext cx="8093366" cy="42757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«Методист </a:t>
            </a:r>
            <a:r>
              <a:rPr lang="ru-RU" dirty="0">
                <a:solidFill>
                  <a:srgbClr val="002060"/>
                </a:solidFill>
              </a:rPr>
              <a:t>должен иметь в обязательном </a:t>
            </a:r>
            <a:r>
              <a:rPr lang="ru-RU" dirty="0" smtClean="0">
                <a:solidFill>
                  <a:srgbClr val="002060"/>
                </a:solidFill>
              </a:rPr>
              <a:t>порядке соответствующие </a:t>
            </a:r>
            <a:r>
              <a:rPr lang="ru-RU" dirty="0">
                <a:solidFill>
                  <a:srgbClr val="002060"/>
                </a:solidFill>
              </a:rPr>
              <a:t>психофизические качества личности: </a:t>
            </a:r>
            <a:r>
              <a:rPr lang="ru-RU" dirty="0">
                <a:solidFill>
                  <a:srgbClr val="C00000"/>
                </a:solidFill>
              </a:rPr>
              <a:t>хорошие организаторские навыки,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способность быть лидером, </a:t>
            </a:r>
            <a:r>
              <a:rPr lang="ru-RU" dirty="0"/>
              <a:t>умение заинтересовать и сплотить практиков, </a:t>
            </a:r>
            <a:r>
              <a:rPr lang="ru-RU" dirty="0">
                <a:solidFill>
                  <a:srgbClr val="C00000"/>
                </a:solidFill>
              </a:rPr>
              <a:t>публично выступать, </a:t>
            </a:r>
            <a:r>
              <a:rPr lang="ru-RU" dirty="0">
                <a:solidFill>
                  <a:srgbClr val="002060"/>
                </a:solidFill>
              </a:rPr>
              <a:t>отчетливо и доступно донести наработанное, рекомендуемое.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</a:t>
            </a:r>
            <a:r>
              <a:rPr lang="ru-RU" u="sng" dirty="0" smtClean="0">
                <a:solidFill>
                  <a:srgbClr val="002060"/>
                </a:solidFill>
              </a:rPr>
              <a:t>Главное </a:t>
            </a:r>
            <a:r>
              <a:rPr lang="ru-RU" u="sng" dirty="0">
                <a:solidFill>
                  <a:srgbClr val="002060"/>
                </a:solidFill>
              </a:rPr>
              <a:t>в труде методиста, </a:t>
            </a:r>
            <a:r>
              <a:rPr lang="ru-RU" dirty="0">
                <a:solidFill>
                  <a:srgbClr val="002060"/>
                </a:solidFill>
              </a:rPr>
              <a:t>его </a:t>
            </a:r>
            <a:r>
              <a:rPr lang="ru-RU" dirty="0" smtClean="0">
                <a:solidFill>
                  <a:srgbClr val="002060"/>
                </a:solidFill>
              </a:rPr>
              <a:t>взаимоотношениях </a:t>
            </a:r>
            <a:r>
              <a:rPr lang="ru-RU" dirty="0">
                <a:solidFill>
                  <a:srgbClr val="002060"/>
                </a:solidFill>
              </a:rPr>
              <a:t>с практиками – не только умение донести до учителя профессиональные знания, но и желание постоянно заниматься самообразованием.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В </a:t>
            </a:r>
            <a:r>
              <a:rPr lang="ru-RU" dirty="0">
                <a:solidFill>
                  <a:srgbClr val="002060"/>
                </a:solidFill>
              </a:rPr>
              <a:t>наше время методист должен владеть новыми информационными технологиями, отыскивать информацию в </a:t>
            </a:r>
            <a:r>
              <a:rPr lang="ru-RU" dirty="0" smtClean="0">
                <a:solidFill>
                  <a:srgbClr val="002060"/>
                </a:solidFill>
              </a:rPr>
              <a:t> Интернете </a:t>
            </a:r>
            <a:r>
              <a:rPr lang="ru-RU" dirty="0">
                <a:solidFill>
                  <a:srgbClr val="002060"/>
                </a:solidFill>
              </a:rPr>
              <a:t>по интересующему его вопросу.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3600" dirty="0" smtClean="0"/>
              <a:t>Идеальный  образ не так </a:t>
            </a:r>
            <a:r>
              <a:rPr lang="ru-RU" sz="3600" dirty="0"/>
              <a:t>уж </a:t>
            </a:r>
            <a:r>
              <a:rPr lang="ru-RU" sz="3600" dirty="0" smtClean="0"/>
              <a:t>недостижим…»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0038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900" y="69490"/>
            <a:ext cx="6710784" cy="8637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Советы методиста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833015"/>
            <a:ext cx="8704185" cy="51919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600" b="1" dirty="0">
                <a:solidFill>
                  <a:srgbClr val="002060"/>
                </a:solidFill>
              </a:rPr>
              <a:t>МЕТОДИЧЕСКИЕ МАТЕРИАЛЫ</a:t>
            </a:r>
          </a:p>
          <a:p>
            <a:pPr marL="0" indent="0">
              <a:buNone/>
            </a:pPr>
            <a:r>
              <a:rPr lang="ru-RU" sz="1600" dirty="0"/>
              <a:t>Все методические материалы делятся на две большие группы</a:t>
            </a:r>
            <a:r>
              <a:rPr lang="ru-RU" sz="1600" dirty="0" smtClean="0"/>
              <a:t>: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dirty="0">
                <a:solidFill>
                  <a:srgbClr val="C00000"/>
                </a:solidFill>
              </a:rPr>
              <a:t>Дидактические</a:t>
            </a:r>
            <a:r>
              <a:rPr lang="ru-RU" sz="1600" dirty="0"/>
              <a:t> - </a:t>
            </a:r>
            <a:r>
              <a:rPr lang="ru-RU" sz="1600" dirty="0">
                <a:solidFill>
                  <a:srgbClr val="002060"/>
                </a:solidFill>
              </a:rPr>
              <a:t>материалы, которые используются в </a:t>
            </a:r>
            <a:r>
              <a:rPr lang="ru-RU" sz="1600" dirty="0" err="1">
                <a:solidFill>
                  <a:srgbClr val="002060"/>
                </a:solidFill>
              </a:rPr>
              <a:t>воспитательно</a:t>
            </a:r>
            <a:r>
              <a:rPr lang="ru-RU" sz="1600" dirty="0">
                <a:solidFill>
                  <a:srgbClr val="002060"/>
                </a:solidFill>
              </a:rPr>
              <a:t> - образовательном процессе и предлагаются обучающимся (карточки с заданиями, иллюстративный материал, образцы и т.д.) в </a:t>
            </a:r>
            <a:r>
              <a:rPr lang="ru-RU" sz="1600" dirty="0" err="1">
                <a:solidFill>
                  <a:srgbClr val="002060"/>
                </a:solidFill>
              </a:rPr>
              <a:t>воспитательно</a:t>
            </a:r>
            <a:r>
              <a:rPr lang="ru-RU" sz="1600" dirty="0">
                <a:solidFill>
                  <a:srgbClr val="002060"/>
                </a:solidFill>
              </a:rPr>
              <a:t> – образовательном процессе.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2060"/>
                </a:solidFill>
              </a:rPr>
              <a:t>Собственно</a:t>
            </a:r>
            <a:r>
              <a:rPr lang="ru-RU" sz="1600" dirty="0"/>
              <a:t> - </a:t>
            </a:r>
            <a:r>
              <a:rPr lang="ru-RU" sz="1600" dirty="0">
                <a:solidFill>
                  <a:srgbClr val="C00000"/>
                </a:solidFill>
              </a:rPr>
              <a:t>методические  - разработки</a:t>
            </a:r>
            <a:r>
              <a:rPr lang="ru-RU" sz="1600" dirty="0"/>
              <a:t>, </a:t>
            </a:r>
            <a:r>
              <a:rPr lang="ru-RU" sz="1600" dirty="0">
                <a:solidFill>
                  <a:srgbClr val="002060"/>
                </a:solidFill>
              </a:rPr>
              <a:t>которые показывают, как использовать дидактический материал</a:t>
            </a:r>
            <a:r>
              <a:rPr lang="ru-RU" sz="16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ru-RU" sz="16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ТЕХНОЛОГИЯ РАЗРАБОТКИ МЕТОДИЧЕСКОЙ ПРОДУКЦИИ</a:t>
            </a:r>
          </a:p>
          <a:p>
            <a:pPr marL="0" indent="0" algn="ctr">
              <a:buNone/>
            </a:pPr>
            <a:endParaRPr lang="ru-RU" sz="1600" b="1" dirty="0" smtClean="0">
              <a:solidFill>
                <a:srgbClr val="002060"/>
              </a:solidFill>
            </a:endParaRPr>
          </a:p>
          <a:p>
            <a:r>
              <a:rPr lang="ru-RU" sz="1600" dirty="0" smtClean="0"/>
              <a:t>Выявление </a:t>
            </a:r>
            <a:r>
              <a:rPr lang="ru-RU" sz="1600" dirty="0"/>
              <a:t>проблемы и постановка вопроса, отражающего педагогическое затруднение.</a:t>
            </a:r>
          </a:p>
          <a:p>
            <a:r>
              <a:rPr lang="ru-RU" sz="1600" dirty="0"/>
              <a:t>Выявление возможных путей разрешения проблемы и выдвижение гипотезы.</a:t>
            </a:r>
          </a:p>
          <a:p>
            <a:r>
              <a:rPr lang="ru-RU" sz="1600" dirty="0"/>
              <a:t>Изучение уже имеющегося опыта по данной проблеме, сбор методического материала.</a:t>
            </a:r>
          </a:p>
          <a:p>
            <a:r>
              <a:rPr lang="ru-RU" sz="1600" dirty="0"/>
              <a:t>Определение вида методической продукции.</a:t>
            </a:r>
          </a:p>
          <a:p>
            <a:r>
              <a:rPr lang="ru-RU" sz="1600" dirty="0"/>
              <a:t>Формулировка цели создания методической продукции.</a:t>
            </a:r>
          </a:p>
          <a:p>
            <a:r>
              <a:rPr lang="ru-RU" sz="1600" dirty="0"/>
              <a:t>Авторская корректировка путей решения отраженной проблемы.</a:t>
            </a:r>
          </a:p>
          <a:p>
            <a:r>
              <a:rPr lang="ru-RU" sz="1600" dirty="0"/>
              <a:t>Трансформация (преобразование) данных предложенных в методическом материале в соответствующую цели и виду методическую продукцию.</a:t>
            </a:r>
          </a:p>
          <a:p>
            <a:r>
              <a:rPr lang="ru-RU" sz="1600" dirty="0"/>
              <a:t>Написание и оформление методической продукции.</a:t>
            </a:r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4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5" y="202380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7901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7125" y="69490"/>
            <a:ext cx="8856890" cy="54973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ВИДЫ МЕТОДИЧЕСКИХ МАТЕРИАЛОВ</a:t>
            </a:r>
          </a:p>
          <a:p>
            <a:pPr marL="0" indent="0" algn="ctr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r>
              <a:rPr lang="ru-RU" sz="1600" i="1" dirty="0" smtClean="0">
                <a:solidFill>
                  <a:srgbClr val="C00000"/>
                </a:solidFill>
              </a:rPr>
              <a:t>Бюллетень </a:t>
            </a:r>
            <a:r>
              <a:rPr lang="ru-RU" sz="1600" i="1" dirty="0"/>
              <a:t>- </a:t>
            </a:r>
            <a:r>
              <a:rPr lang="ru-RU" sz="1600" dirty="0"/>
              <a:t>регулярно - публикуемые краткие официальные материалы о новостях в деятельности учреждения, преподносимые в качестве должностной информации.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Инструкция</a:t>
            </a:r>
            <a:r>
              <a:rPr lang="ru-RU" sz="1600" i="1" dirty="0"/>
              <a:t> </a:t>
            </a:r>
            <a:r>
              <a:rPr lang="ru-RU" sz="1600" dirty="0"/>
              <a:t> - пошаговая последовательность действий, операций; например, при описании условий дидактических игр.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Методическая записка</a:t>
            </a:r>
            <a:r>
              <a:rPr lang="ru-RU" sz="1600" i="1" dirty="0"/>
              <a:t> </a:t>
            </a:r>
            <a:r>
              <a:rPr lang="ru-RU" sz="1600" dirty="0"/>
              <a:t>- пояснение к последующим методическим материалам, изложенным более сжато: планам, графикам, таблицам.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Методическая разработка</a:t>
            </a:r>
            <a:r>
              <a:rPr lang="ru-RU" sz="1600" i="1" dirty="0"/>
              <a:t> </a:t>
            </a:r>
            <a:r>
              <a:rPr lang="ru-RU" sz="1600" dirty="0"/>
              <a:t>- логично структурированный и подробно описанный ход проведения учебного занятия, мероприятия. Описание последовательности действий должно также включать поставленные цели, средства их достижения, ожидаемые результаты и сопровождаться соответствующими методическими советами.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Методическое пособие</a:t>
            </a:r>
            <a:r>
              <a:rPr lang="ru-RU" sz="1600" i="1" dirty="0"/>
              <a:t> </a:t>
            </a:r>
            <a:r>
              <a:rPr lang="ru-RU" sz="1600" dirty="0"/>
              <a:t>- комплексный вид методической продукции, включающий в себя систематизированный материал, раскрывающий суть, отличительные особенности и методики какого - либо образовательного курса, либо направления дополнительного образовательного учреждения детей. Как правило, методическое пособие, помимо теоретического содержит обширный дидактический материал.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Памятка</a:t>
            </a:r>
            <a:r>
              <a:rPr lang="ru-RU" sz="1600" dirty="0"/>
              <a:t> - краткие, наиболее важные сведения о сути и порядке осуществления, какого - либо дела.</a:t>
            </a:r>
          </a:p>
          <a:p>
            <a:r>
              <a:rPr lang="ru-RU" sz="1600" i="1" dirty="0">
                <a:solidFill>
                  <a:srgbClr val="C00000"/>
                </a:solidFill>
              </a:rPr>
              <a:t>Тематическая подборка материала </a:t>
            </a:r>
            <a:r>
              <a:rPr lang="ru-RU" sz="1600" dirty="0"/>
              <a:t>- подбор текстового и наглядно иллюстративного материала по определенной теме.</a:t>
            </a:r>
          </a:p>
          <a:p>
            <a:endParaRPr lang="ru-RU" sz="1600" dirty="0"/>
          </a:p>
        </p:txBody>
      </p:sp>
      <p:pic>
        <p:nvPicPr>
          <p:cNvPr id="4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4215" y="5414165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864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4" y="222194"/>
            <a:ext cx="8704186" cy="47338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/>
              <a:t> </a:t>
            </a:r>
            <a:r>
              <a:rPr lang="ru-RU" b="1" dirty="0" smtClean="0">
                <a:solidFill>
                  <a:srgbClr val="C00000"/>
                </a:solidFill>
              </a:rPr>
              <a:t>МЕТОДИЧЕСКАЯ РЕКОМЕНДАЦИЯ</a:t>
            </a:r>
          </a:p>
          <a:p>
            <a:pPr marL="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Один </a:t>
            </a:r>
            <a:r>
              <a:rPr lang="ru-RU" dirty="0"/>
              <a:t>из видов методической продукции, раскрывающий порядок, логику и акценты изучения какой - либо темы, проведения занятия, мероприятия.</a:t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dirty="0" smtClean="0">
                <a:solidFill>
                  <a:srgbClr val="002060"/>
                </a:solidFill>
              </a:rPr>
              <a:t>Задача </a:t>
            </a:r>
            <a:r>
              <a:rPr lang="ru-RU" dirty="0">
                <a:solidFill>
                  <a:srgbClr val="002060"/>
                </a:solidFill>
              </a:rPr>
              <a:t>методической рекомендации </a:t>
            </a:r>
            <a:r>
              <a:rPr lang="ru-RU" dirty="0"/>
              <a:t>- пропагандировать наиболее эффективные, рациональные варианты действий применительно к определенному виду деятельности.</a:t>
            </a:r>
            <a:br>
              <a:rPr lang="ru-RU" dirty="0"/>
            </a:br>
            <a:r>
              <a:rPr lang="ru-RU" dirty="0" smtClean="0"/>
              <a:t>	Методические </a:t>
            </a:r>
            <a:r>
              <a:rPr lang="ru-RU" dirty="0"/>
              <a:t>рекомендации должны иметь точный адрес (указание на то, кому они адресованы: педагогам, методистам, классным руководителям и т.д.). Соответственно этому регламентируется терминология, стиль, объем методической рекомендации.</a:t>
            </a:r>
          </a:p>
          <a:p>
            <a:endParaRPr lang="ru-RU" dirty="0"/>
          </a:p>
        </p:txBody>
      </p:sp>
      <p:pic>
        <p:nvPicPr>
          <p:cNvPr id="4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8805" y="5261460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256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5195" y="374900"/>
            <a:ext cx="6710784" cy="8637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Структура методической рекомендации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568102894"/>
              </p:ext>
            </p:extLst>
          </p:nvPr>
        </p:nvGraphicFramePr>
        <p:xfrm>
          <a:off x="1524000" y="18082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510" y="5261460"/>
            <a:ext cx="916230" cy="1296005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218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СОДЕРЖАНИЕ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Методист – это</a:t>
            </a:r>
          </a:p>
          <a:p>
            <a:r>
              <a:rPr lang="ru-RU" dirty="0" smtClean="0"/>
              <a:t>Цели работы методиста</a:t>
            </a:r>
          </a:p>
          <a:p>
            <a:r>
              <a:rPr lang="ru-RU" dirty="0" smtClean="0"/>
              <a:t>Задачи работы методиста</a:t>
            </a:r>
          </a:p>
          <a:p>
            <a:r>
              <a:rPr lang="ru-RU" dirty="0" smtClean="0"/>
              <a:t>Основные работы методиста</a:t>
            </a:r>
          </a:p>
          <a:p>
            <a:r>
              <a:rPr lang="ru-RU" dirty="0" smtClean="0"/>
              <a:t>Основные формы работы методиста</a:t>
            </a:r>
          </a:p>
          <a:p>
            <a:r>
              <a:rPr lang="ru-RU" dirty="0" smtClean="0"/>
              <a:t>Примерный перечень содержания </a:t>
            </a:r>
            <a:r>
              <a:rPr lang="ru-RU" smtClean="0"/>
              <a:t>папки методиста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99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hlinkClick r:id="rId2" action="ppaction://hlinkfile"/>
          </p:cNvPr>
          <p:cNvSpPr/>
          <p:nvPr/>
        </p:nvSpPr>
        <p:spPr>
          <a:xfrm>
            <a:off x="754375" y="1565450"/>
            <a:ext cx="7177135" cy="1527050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7550" y="2107097"/>
            <a:ext cx="6710784" cy="8637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Примерный перечень содержания папки методиста 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1180" y="4497935"/>
            <a:ext cx="5182821" cy="21378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успехов в работе! Спасибо за внимание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021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4375" y="374900"/>
            <a:ext cx="6710784" cy="8637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ТИТУЛЬНЫЙ ЛИСТ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7080" y="1596540"/>
            <a:ext cx="6710784" cy="427574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название учреждение;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фамилия, имя, отчество разработчика, составителя;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название (с пометкой о виде методической продукции - методические рекомендации);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название города;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год разработки.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7626100" y="4956050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5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785" y="69490"/>
            <a:ext cx="6710784" cy="8637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 АННОТАЦИЯ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833015"/>
            <a:ext cx="9000445" cy="42757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	</a:t>
            </a:r>
            <a:r>
              <a:rPr lang="ru-RU" sz="2400" b="1" dirty="0" smtClean="0">
                <a:solidFill>
                  <a:srgbClr val="C00000"/>
                </a:solidFill>
              </a:rPr>
              <a:t>располагается </a:t>
            </a:r>
            <a:r>
              <a:rPr lang="ru-RU" sz="2400" b="1" dirty="0">
                <a:solidFill>
                  <a:srgbClr val="C00000"/>
                </a:solidFill>
              </a:rPr>
              <a:t>на втором листе сверху и включает лаконичные сведения о: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сути рассматриваемых вопросов (чему посвящена рекомендация);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предназначении (какую помощь и кому призвана оказать);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источнике практического опыта, положенного в основу рекомендации (на базе какого опыта разработаны)</a:t>
            </a:r>
          </a:p>
          <a:p>
            <a:r>
              <a:rPr lang="ru-RU" sz="2400" dirty="0">
                <a:solidFill>
                  <a:srgbClr val="002060"/>
                </a:solidFill>
              </a:rPr>
              <a:t>возможных сферах применения данной методической продукции.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сведения об авторе (помещаются внизу второго листа. Здесь указываются Ф.И.О. автора, должность, место работы, квалификационная категория или научная степень).</a:t>
            </a: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7931510" y="53440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7900" y="69490"/>
            <a:ext cx="6710784" cy="8637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ПОЯСНИТЕЛЬНАЯ  ЗАПИСКА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55" y="1291130"/>
            <a:ext cx="8085129" cy="4275740"/>
          </a:xfrm>
        </p:spPr>
        <p:txBody>
          <a:bodyPr>
            <a:normAutofit fontScale="92500" lnSpcReduction="20000"/>
          </a:bodyPr>
          <a:lstStyle/>
          <a:p>
            <a:r>
              <a:rPr lang="ru-RU" sz="2600" dirty="0">
                <a:solidFill>
                  <a:srgbClr val="002060"/>
                </a:solidFill>
              </a:rPr>
              <a:t>Обоснование актуальности разработки данной методической рекомендации.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Для кого предназначена и в какой направленности дополнительного образования используется.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Обоснование особенностей и  новизны предлагаемой работы в сравнении с другими разработками, существующими в данной области.</a:t>
            </a:r>
          </a:p>
          <a:p>
            <a:r>
              <a:rPr lang="ru-RU" sz="2600" dirty="0">
                <a:solidFill>
                  <a:srgbClr val="002060"/>
                </a:solidFill>
              </a:rPr>
              <a:t>Цель и задачи методической разработки.</a:t>
            </a:r>
          </a:p>
          <a:p>
            <a:r>
              <a:rPr lang="ru-RU" sz="2600" dirty="0">
                <a:solidFill>
                  <a:srgbClr val="002060"/>
                </a:solidFill>
              </a:rPr>
              <a:t>Другая информация необходимая для восприятия данного </a:t>
            </a:r>
            <a:r>
              <a:rPr lang="ru-RU" sz="2600" dirty="0" smtClean="0">
                <a:solidFill>
                  <a:srgbClr val="002060"/>
                </a:solidFill>
              </a:rPr>
              <a:t>ви</a:t>
            </a:r>
            <a:r>
              <a:rPr lang="ru-RU" sz="2600" dirty="0">
                <a:solidFill>
                  <a:srgbClr val="002060"/>
                </a:solidFill>
              </a:rPr>
              <a:t>да методической продукции (область применения, краткое описание ожидаемого результата и т.д.).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Выгнутая вправо стрелка 3">
            <a:hlinkClick r:id="rId2" action="ppaction://hlinksldjump"/>
          </p:cNvPr>
          <p:cNvSpPr/>
          <p:nvPr/>
        </p:nvSpPr>
        <p:spPr>
          <a:xfrm>
            <a:off x="7778805" y="510875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6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1180" y="4497935"/>
            <a:ext cx="5182821" cy="213787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Желаю успехов в работе! Спасибо за внимание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840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601670" y="985721"/>
            <a:ext cx="1374345" cy="519197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Обозначения</a:t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6203" y="1138425"/>
            <a:ext cx="815352" cy="980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1010735" y="1202347"/>
            <a:ext cx="610820" cy="916230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8720" y="1532618"/>
            <a:ext cx="244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НАЗАД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02" y="3878804"/>
            <a:ext cx="815353" cy="924541"/>
          </a:xfrm>
          <a:prstGeom prst="rect">
            <a:avLst/>
          </a:prstGeom>
          <a:solidFill>
            <a:srgbClr val="C00000"/>
          </a:solidFill>
        </p:spPr>
      </p:pic>
      <p:sp>
        <p:nvSpPr>
          <p:cNvPr id="10" name="TextBox 9"/>
          <p:cNvSpPr txBox="1"/>
          <p:nvPr/>
        </p:nvSpPr>
        <p:spPr>
          <a:xfrm>
            <a:off x="2128720" y="4281308"/>
            <a:ext cx="244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«НА ЗАМЕТКУ»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7" name="Picture 3" descr="C:\Users\анар\Desktop\методист работа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03" y="5048338"/>
            <a:ext cx="815352" cy="97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28719" y="5502948"/>
            <a:ext cx="2901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ИСТОЧНИК ИНФОРМАЦИИ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55253" y="2448849"/>
            <a:ext cx="815352" cy="98015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гнутая влево стрелка 10"/>
          <p:cNvSpPr/>
          <p:nvPr/>
        </p:nvSpPr>
        <p:spPr>
          <a:xfrm>
            <a:off x="830727" y="2512770"/>
            <a:ext cx="790828" cy="916231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8720" y="2754258"/>
            <a:ext cx="2443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ДАЛЕЕ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6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27605"/>
            <a:ext cx="8543245" cy="584623"/>
          </a:xfrm>
        </p:spPr>
        <p:txBody>
          <a:bodyPr>
            <a:normAutofit fontScale="90000"/>
          </a:bodyPr>
          <a:lstStyle/>
          <a:p>
            <a:pPr algn="l"/>
            <a:r>
              <a:rPr lang="kk-KZ" dirty="0" smtClean="0">
                <a:solidFill>
                  <a:srgbClr val="C00000"/>
                </a:solidFill>
              </a:rPr>
              <a:t>Методист – это </a:t>
            </a:r>
            <a:r>
              <a:rPr lang="kk-KZ" sz="2200" dirty="0" smtClean="0">
                <a:solidFill>
                  <a:schemeClr val="tx1"/>
                </a:solidFill>
              </a:rPr>
              <a:t>(вопрос поставленный одним из участников сетевого образовательного сообщества)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8" y="1443835"/>
            <a:ext cx="8785252" cy="4525963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002060"/>
                </a:solidFill>
              </a:rPr>
              <a:t>«От </a:t>
            </a:r>
            <a:r>
              <a:rPr lang="ru-RU" sz="2200" dirty="0">
                <a:solidFill>
                  <a:srgbClr val="002060"/>
                </a:solidFill>
              </a:rPr>
              <a:t>греч.</a:t>
            </a:r>
            <a:r>
              <a:rPr lang="ru-RU" sz="2200" i="1" dirty="0">
                <a:solidFill>
                  <a:srgbClr val="002060"/>
                </a:solidFill>
              </a:rPr>
              <a:t> </a:t>
            </a:r>
            <a:r>
              <a:rPr lang="ru-RU" sz="2200" i="1" dirty="0" err="1">
                <a:solidFill>
                  <a:srgbClr val="002060"/>
                </a:solidFill>
              </a:rPr>
              <a:t>methodos</a:t>
            </a:r>
            <a:r>
              <a:rPr lang="ru-RU" sz="2200" dirty="0">
                <a:solidFill>
                  <a:srgbClr val="002060"/>
                </a:solidFill>
              </a:rPr>
              <a:t> – следование </a:t>
            </a:r>
            <a:r>
              <a:rPr lang="ru-RU" sz="2200" dirty="0" smtClean="0">
                <a:solidFill>
                  <a:srgbClr val="002060"/>
                </a:solidFill>
              </a:rPr>
              <a:t>чему-нибудь…»</a:t>
            </a:r>
          </a:p>
          <a:p>
            <a:r>
              <a:rPr lang="ru-RU" sz="2200" dirty="0" smtClean="0"/>
              <a:t>«Это </a:t>
            </a:r>
            <a:r>
              <a:rPr lang="ru-RU" sz="2200" dirty="0"/>
              <a:t>педагог, который на несколько шагов идет впереди своих </a:t>
            </a:r>
            <a:r>
              <a:rPr lang="ru-RU" sz="2200" dirty="0" smtClean="0"/>
              <a:t>коллег…»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«Слово </a:t>
            </a:r>
            <a:r>
              <a:rPr lang="ru-RU" sz="2200" dirty="0">
                <a:solidFill>
                  <a:srgbClr val="002060"/>
                </a:solidFill>
              </a:rPr>
              <a:t>методист обозначает, по </a:t>
            </a:r>
            <a:r>
              <a:rPr lang="ru-RU" sz="2200" dirty="0" err="1">
                <a:solidFill>
                  <a:srgbClr val="002060"/>
                </a:solidFill>
              </a:rPr>
              <a:t>С.И.Ожегову</a:t>
            </a:r>
            <a:r>
              <a:rPr lang="ru-RU" sz="2200" dirty="0">
                <a:solidFill>
                  <a:srgbClr val="002060"/>
                </a:solidFill>
              </a:rPr>
              <a:t>, специалист по методике. А методика, в свою очередь, – это совокупность методов обучения чему-нибудь, практического выполнения </a:t>
            </a:r>
            <a:r>
              <a:rPr lang="ru-RU" sz="2200" dirty="0" smtClean="0">
                <a:solidFill>
                  <a:srgbClr val="002060"/>
                </a:solidFill>
              </a:rPr>
              <a:t>чего-нибудь…»</a:t>
            </a:r>
          </a:p>
          <a:p>
            <a:r>
              <a:rPr lang="ru-RU" sz="2200" dirty="0" smtClean="0"/>
              <a:t>«Методист- </a:t>
            </a:r>
            <a:r>
              <a:rPr lang="ru-RU" sz="2200" dirty="0"/>
              <a:t>этот тот, кто посоветует учителю. Научит новый методикам, вооружит новыми инструментами. А</a:t>
            </a:r>
            <a:r>
              <a:rPr lang="ru-RU" sz="2200" dirty="0" smtClean="0"/>
              <a:t> </a:t>
            </a:r>
            <a:r>
              <a:rPr lang="ru-RU" sz="2200" dirty="0"/>
              <a:t>для этого он сам должен быть всегда в </a:t>
            </a:r>
            <a:r>
              <a:rPr lang="ru-RU" sz="2200" dirty="0" smtClean="0"/>
              <a:t>тонусе»</a:t>
            </a:r>
          </a:p>
          <a:p>
            <a:r>
              <a:rPr lang="ru-RU" sz="2200" dirty="0" smtClean="0">
                <a:solidFill>
                  <a:srgbClr val="002060"/>
                </a:solidFill>
              </a:rPr>
              <a:t>«Методист </a:t>
            </a:r>
            <a:r>
              <a:rPr lang="ru-RU" sz="2200" dirty="0">
                <a:solidFill>
                  <a:srgbClr val="002060"/>
                </a:solidFill>
              </a:rPr>
              <a:t>это генератор идей, непосредственный участник, теоретик, способный анализировать педагогические процессы, явления и делать выводы, существенные для повышения качества работы. </a:t>
            </a:r>
            <a:r>
              <a:rPr lang="ru-RU" sz="2200" dirty="0" smtClean="0">
                <a:solidFill>
                  <a:srgbClr val="002060"/>
                </a:solidFill>
              </a:rPr>
              <a:t>..»</a:t>
            </a:r>
            <a:endParaRPr lang="en-US" sz="2200" dirty="0" smtClean="0">
              <a:solidFill>
                <a:srgbClr val="002060"/>
              </a:solidFill>
            </a:endParaRPr>
          </a:p>
          <a:p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1" y="6211669"/>
            <a:ext cx="4733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Слайд 3,4 материалы с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://www.openclass.ru/blogs/30569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Picture 3" descr="C:\Users\анар\Desktop\методист работа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5" y="5924014"/>
            <a:ext cx="509942" cy="61082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Цели работы методиста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7900" y="1596540"/>
            <a:ext cx="6710784" cy="4275740"/>
          </a:xfrm>
        </p:spPr>
        <p:txBody>
          <a:bodyPr>
            <a:normAutofit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удовлетворить актуальные потребности педагогов </a:t>
            </a:r>
            <a:r>
              <a:rPr lang="ru-RU" sz="2200" dirty="0" smtClean="0">
                <a:solidFill>
                  <a:srgbClr val="002060"/>
                </a:solidFill>
              </a:rPr>
              <a:t>в </a:t>
            </a:r>
            <a:r>
              <a:rPr lang="ru-RU" sz="2200" dirty="0">
                <a:solidFill>
                  <a:srgbClr val="002060"/>
                </a:solidFill>
              </a:rPr>
              <a:t>реализации их профессиональной деятельности</a:t>
            </a:r>
            <a:r>
              <a:rPr lang="ru-RU" sz="2200" dirty="0" smtClean="0">
                <a:solidFill>
                  <a:srgbClr val="002060"/>
                </a:solidFill>
              </a:rPr>
              <a:t>;</a:t>
            </a:r>
          </a:p>
          <a:p>
            <a:endParaRPr lang="ru-RU" sz="2200" dirty="0">
              <a:solidFill>
                <a:srgbClr val="002060"/>
              </a:solidFill>
            </a:endParaRPr>
          </a:p>
          <a:p>
            <a:r>
              <a:rPr lang="ru-RU" sz="2200" dirty="0" smtClean="0">
                <a:solidFill>
                  <a:srgbClr val="002060"/>
                </a:solidFill>
              </a:rPr>
              <a:t>«</a:t>
            </a:r>
            <a:r>
              <a:rPr lang="ru-RU" sz="2200" dirty="0">
                <a:solidFill>
                  <a:srgbClr val="002060"/>
                </a:solidFill>
              </a:rPr>
              <a:t>вырастить» те потребности, которые находятся в «зоне ближайшего развития», т.е. необходимо не только обслуживать актуальные потребности своих подопечных, но и способствовать их развитию.</a:t>
            </a:r>
          </a:p>
          <a:p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1592" y="6162436"/>
            <a:ext cx="23928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Слайды 4-10 с сайта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http</a:t>
            </a:r>
            <a:r>
              <a:rPr lang="en-US" dirty="0">
                <a:solidFill>
                  <a:srgbClr val="FFFF00"/>
                </a:solidFill>
              </a:rPr>
              <a:t>://</a:t>
            </a:r>
            <a:r>
              <a:rPr lang="en-US" dirty="0" smtClean="0">
                <a:solidFill>
                  <a:srgbClr val="FFFF00"/>
                </a:solidFill>
              </a:rPr>
              <a:t>consul.apkpro.ru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Picture 3" descr="C:\Users\анар\Desktop\методист работа\images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5551616"/>
            <a:ext cx="509942" cy="61082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6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2195"/>
            <a:ext cx="8229600" cy="58462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ЗАДАЧИ МЕТОДИСТА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hlinkClick r:id="rId2" action="ppaction://hlinksldjump"/>
          </p:cNvPr>
          <p:cNvSpPr/>
          <p:nvPr/>
        </p:nvSpPr>
        <p:spPr>
          <a:xfrm>
            <a:off x="458394" y="1596540"/>
            <a:ext cx="2443280" cy="61082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6629" y="1443835"/>
            <a:ext cx="2435045" cy="63976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Технологическая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>
            <a:hlinkClick r:id="rId3" action="ppaction://hlinksldjump"/>
          </p:cNvPr>
          <p:cNvSpPr/>
          <p:nvPr/>
        </p:nvSpPr>
        <p:spPr>
          <a:xfrm>
            <a:off x="458394" y="3276295"/>
            <a:ext cx="2443280" cy="61082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 Placeholder 4"/>
          <p:cNvSpPr>
            <a:spLocks noGrp="1"/>
          </p:cNvSpPr>
          <p:nvPr>
            <p:ph type="body" idx="1"/>
          </p:nvPr>
        </p:nvSpPr>
        <p:spPr>
          <a:xfrm>
            <a:off x="497944" y="3123590"/>
            <a:ext cx="2435045" cy="639762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едагогическая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>
            <a:hlinkClick r:id="rId4" action="ppaction://hlinksldjump"/>
          </p:cNvPr>
          <p:cNvSpPr/>
          <p:nvPr/>
        </p:nvSpPr>
        <p:spPr>
          <a:xfrm>
            <a:off x="6099051" y="1596540"/>
            <a:ext cx="2721102" cy="61082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 Placeholder 4"/>
          <p:cNvSpPr>
            <a:spLocks noGrp="1"/>
          </p:cNvSpPr>
          <p:nvPr>
            <p:ph type="body" idx="1"/>
          </p:nvPr>
        </p:nvSpPr>
        <p:spPr>
          <a:xfrm>
            <a:off x="6099050" y="1443835"/>
            <a:ext cx="2901395" cy="639762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Исследовательская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Прямоугольник 16">
            <a:hlinkClick r:id="rId5" action="ppaction://hlinksldjump"/>
          </p:cNvPr>
          <p:cNvSpPr/>
          <p:nvPr/>
        </p:nvSpPr>
        <p:spPr>
          <a:xfrm>
            <a:off x="3350360" y="2360065"/>
            <a:ext cx="2595985" cy="61082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Экспертная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>
            <a:hlinkClick r:id="rId6" action="ppaction://hlinksldjump"/>
          </p:cNvPr>
          <p:cNvSpPr/>
          <p:nvPr/>
        </p:nvSpPr>
        <p:spPr>
          <a:xfrm>
            <a:off x="6224167" y="3403209"/>
            <a:ext cx="2595985" cy="610820"/>
          </a:xfrm>
          <a:prstGeom prst="rect">
            <a:avLst/>
          </a:prstGeom>
          <a:solidFill>
            <a:srgbClr val="C00000"/>
          </a:solidFill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Управленческая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" name="Выгнутая влево стрелка 1">
            <a:hlinkClick r:id="rId7" action="ppaction://hlinksldjump"/>
          </p:cNvPr>
          <p:cNvSpPr/>
          <p:nvPr/>
        </p:nvSpPr>
        <p:spPr>
          <a:xfrm>
            <a:off x="6862575" y="5261460"/>
            <a:ext cx="916230" cy="1068935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82431" y="1417340"/>
            <a:ext cx="7635250" cy="3233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dirty="0" smtClean="0"/>
              <a:t>	</a:t>
            </a:r>
            <a:r>
              <a:rPr lang="ru-RU" sz="2200" dirty="0" smtClean="0">
                <a:solidFill>
                  <a:srgbClr val="002060"/>
                </a:solidFill>
              </a:rPr>
              <a:t>Задача специфическая. </a:t>
            </a:r>
            <a:r>
              <a:rPr lang="ru-RU" sz="2200" dirty="0">
                <a:solidFill>
                  <a:srgbClr val="002060"/>
                </a:solidFill>
              </a:rPr>
              <a:t>Сущность </a:t>
            </a:r>
            <a:r>
              <a:rPr lang="ru-RU" sz="2200" dirty="0" smtClean="0">
                <a:solidFill>
                  <a:srgbClr val="002060"/>
                </a:solidFill>
              </a:rPr>
              <a:t>ее заключается  </a:t>
            </a:r>
            <a:r>
              <a:rPr lang="ru-RU" sz="2200" dirty="0">
                <a:solidFill>
                  <a:srgbClr val="002060"/>
                </a:solidFill>
              </a:rPr>
              <a:t>в том, </a:t>
            </a:r>
            <a:r>
              <a:rPr lang="ru-RU" sz="2200" dirty="0" smtClean="0">
                <a:solidFill>
                  <a:srgbClr val="002060"/>
                </a:solidFill>
              </a:rPr>
              <a:t>чтобы анализировать </a:t>
            </a:r>
            <a:r>
              <a:rPr lang="ru-RU" sz="2200" dirty="0">
                <a:solidFill>
                  <a:srgbClr val="002060"/>
                </a:solidFill>
              </a:rPr>
              <a:t>педагогическую деятельность и технологически оформляет ее в виде педагогического </a:t>
            </a:r>
            <a:r>
              <a:rPr lang="ru-RU" sz="2200" dirty="0" smtClean="0">
                <a:solidFill>
                  <a:srgbClr val="002060"/>
                </a:solidFill>
              </a:rPr>
              <a:t>опыта. Опыт представляет </a:t>
            </a:r>
            <a:r>
              <a:rPr lang="ru-RU" sz="2200" dirty="0">
                <a:solidFill>
                  <a:srgbClr val="002060"/>
                </a:solidFill>
              </a:rPr>
              <a:t>обобщенную </a:t>
            </a:r>
            <a:r>
              <a:rPr lang="ru-RU" sz="2200" dirty="0" smtClean="0">
                <a:solidFill>
                  <a:srgbClr val="002060"/>
                </a:solidFill>
              </a:rPr>
              <a:t>модель </a:t>
            </a:r>
            <a:r>
              <a:rPr lang="ru-RU" sz="2200" dirty="0">
                <a:solidFill>
                  <a:srgbClr val="002060"/>
                </a:solidFill>
              </a:rPr>
              <a:t>педагогической деятельности. </a:t>
            </a:r>
            <a:endParaRPr lang="ru-RU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002060"/>
                </a:solidFill>
              </a:rPr>
              <a:t>	</a:t>
            </a:r>
            <a:r>
              <a:rPr lang="ru-RU" sz="2200" dirty="0" smtClean="0">
                <a:solidFill>
                  <a:srgbClr val="C00000"/>
                </a:solidFill>
              </a:rPr>
              <a:t>Работа методиста</a:t>
            </a:r>
            <a:r>
              <a:rPr lang="ru-RU" sz="2200" dirty="0">
                <a:solidFill>
                  <a:srgbClr val="C00000"/>
                </a:solidFill>
              </a:rPr>
              <a:t>  в этом случае заключается в помощи педагогу создать «копилку» его профессиональных достижений и сделать ее доступной </a:t>
            </a:r>
            <a:r>
              <a:rPr lang="ru-RU" sz="2200" dirty="0" smtClean="0">
                <a:solidFill>
                  <a:srgbClr val="C00000"/>
                </a:solidFill>
              </a:rPr>
              <a:t>для </a:t>
            </a:r>
            <a:r>
              <a:rPr lang="ru-RU" sz="2200" dirty="0">
                <a:solidFill>
                  <a:srgbClr val="C00000"/>
                </a:solidFill>
              </a:rPr>
              <a:t>других </a:t>
            </a:r>
            <a:r>
              <a:rPr lang="ru-RU" sz="2200" dirty="0" smtClean="0">
                <a:solidFill>
                  <a:srgbClr val="C00000"/>
                </a:solidFill>
              </a:rPr>
              <a:t>педагогов.</a:t>
            </a:r>
          </a:p>
          <a:p>
            <a:pPr marL="0" indent="0">
              <a:buNone/>
            </a:pPr>
            <a:endParaRPr lang="ru-RU" sz="22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200" dirty="0" smtClean="0"/>
              <a:t>	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2200" dirty="0"/>
          </a:p>
        </p:txBody>
      </p:sp>
      <p:sp>
        <p:nvSpPr>
          <p:cNvPr id="3" name="Выгнутая вправо стрелка 2">
            <a:hlinkClick r:id="rId3" action="ppaction://hlinksldjump"/>
          </p:cNvPr>
          <p:cNvSpPr/>
          <p:nvPr/>
        </p:nvSpPr>
        <p:spPr>
          <a:xfrm>
            <a:off x="296260" y="54141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Технологическая задача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4130" y="4956050"/>
            <a:ext cx="670987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Осуществление технологической деятельности требует от методиста особых профессиональных умений, которые у него сегодня могут отсутствовать. Овладение этими умениями должно стать первоочередным шагом в профессиональной подготовке методистов нового типа. Отсюда возникает первая роль методиста — методист-технолог</a:t>
            </a:r>
          </a:p>
        </p:txBody>
      </p:sp>
      <p:pic>
        <p:nvPicPr>
          <p:cNvPr id="6" name="Picture 2" descr="C:\Users\анар\Desktop\методист работа\1275561319_97929655_1-BPM-33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148" y="4874163"/>
            <a:ext cx="763525" cy="1080004"/>
          </a:xfrm>
          <a:prstGeom prst="rect">
            <a:avLst/>
          </a:prstGeom>
          <a:solidFill>
            <a:srgbClr val="C00000"/>
          </a:solidFill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4423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212490" y="2054655"/>
            <a:ext cx="7787955" cy="32068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	</a:t>
            </a:r>
            <a:r>
              <a:rPr lang="ru-RU" sz="2200" dirty="0" smtClean="0">
                <a:solidFill>
                  <a:srgbClr val="C00000"/>
                </a:solidFill>
              </a:rPr>
              <a:t>Методист</a:t>
            </a:r>
            <a:r>
              <a:rPr lang="ru-RU" sz="2200" dirty="0" smtClean="0"/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своей деятельностью должен </a:t>
            </a:r>
            <a:r>
              <a:rPr lang="ru-RU" sz="2200" u="sng" dirty="0">
                <a:solidFill>
                  <a:srgbClr val="002060"/>
                </a:solidFill>
              </a:rPr>
              <a:t>способствовать</a:t>
            </a:r>
            <a:r>
              <a:rPr lang="ru-RU" sz="2200" dirty="0">
                <a:solidFill>
                  <a:srgbClr val="002060"/>
                </a:solidFill>
              </a:rPr>
              <a:t> профессиональному росту </a:t>
            </a:r>
            <a:r>
              <a:rPr lang="ru-RU" sz="2200" dirty="0" smtClean="0">
                <a:solidFill>
                  <a:srgbClr val="002060"/>
                </a:solidFill>
              </a:rPr>
              <a:t>педагогов, </a:t>
            </a:r>
            <a:r>
              <a:rPr lang="ru-RU" sz="2200" u="sng" dirty="0">
                <a:solidFill>
                  <a:srgbClr val="002060"/>
                </a:solidFill>
              </a:rPr>
              <a:t>мотивировать</a:t>
            </a: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dirty="0" smtClean="0">
                <a:solidFill>
                  <a:srgbClr val="002060"/>
                </a:solidFill>
              </a:rPr>
              <a:t>их </a:t>
            </a:r>
            <a:r>
              <a:rPr lang="ru-RU" sz="2200" dirty="0">
                <a:solidFill>
                  <a:srgbClr val="002060"/>
                </a:solidFill>
              </a:rPr>
              <a:t>к самосовершенствованию и </a:t>
            </a:r>
            <a:r>
              <a:rPr lang="ru-RU" sz="2200" u="sng" dirty="0">
                <a:solidFill>
                  <a:srgbClr val="002060"/>
                </a:solidFill>
              </a:rPr>
              <a:t>помогать</a:t>
            </a:r>
            <a:r>
              <a:rPr lang="ru-RU" sz="2200" dirty="0">
                <a:solidFill>
                  <a:srgbClr val="002060"/>
                </a:solidFill>
              </a:rPr>
              <a:t> им подняться на более высокую ступень педагогического мастерства.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Педагогическая задача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Выгнутая вправо стрелка 5">
            <a:hlinkClick r:id="rId3" action="ppaction://hlinksldjump"/>
          </p:cNvPr>
          <p:cNvSpPr/>
          <p:nvPr/>
        </p:nvSpPr>
        <p:spPr>
          <a:xfrm>
            <a:off x="296260" y="54141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0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17899" y="1291130"/>
            <a:ext cx="7626101" cy="42757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/>
              <a:t>	</a:t>
            </a:r>
            <a:r>
              <a:rPr lang="ru-RU" sz="2200" dirty="0" smtClean="0">
                <a:solidFill>
                  <a:srgbClr val="002060"/>
                </a:solidFill>
              </a:rPr>
              <a:t>Методист - управленец</a:t>
            </a:r>
            <a:r>
              <a:rPr lang="ru-RU" sz="2200" dirty="0">
                <a:solidFill>
                  <a:srgbClr val="002060"/>
                </a:solidFill>
              </a:rPr>
              <a:t>. Однако в отличие от администрации, которая обслуживает всю совокупность процессов, имеющих место в образовательном учреждении, </a:t>
            </a:r>
            <a:r>
              <a:rPr lang="ru-RU" sz="2200" u="sng" dirty="0">
                <a:solidFill>
                  <a:srgbClr val="002060"/>
                </a:solidFill>
              </a:rPr>
              <a:t>методист управляет </a:t>
            </a:r>
            <a:r>
              <a:rPr lang="ru-RU" sz="2200" dirty="0">
                <a:solidFill>
                  <a:srgbClr val="002060"/>
                </a:solidFill>
              </a:rPr>
              <a:t>базовым учебно-воспитательным </a:t>
            </a:r>
            <a:r>
              <a:rPr lang="ru-RU" sz="2200" dirty="0" smtClean="0">
                <a:solidFill>
                  <a:srgbClr val="002060"/>
                </a:solidFill>
              </a:rPr>
              <a:t>процессом. Он осуществляет </a:t>
            </a:r>
            <a:r>
              <a:rPr lang="ru-RU" sz="2200" u="sng" dirty="0" smtClean="0">
                <a:solidFill>
                  <a:srgbClr val="002060"/>
                </a:solidFill>
              </a:rPr>
              <a:t>управленческую функцию </a:t>
            </a:r>
            <a:r>
              <a:rPr lang="ru-RU" sz="2200" dirty="0" smtClean="0">
                <a:solidFill>
                  <a:srgbClr val="002060"/>
                </a:solidFill>
              </a:rPr>
              <a:t>контроля </a:t>
            </a:r>
            <a:r>
              <a:rPr lang="ru-RU" sz="2200" dirty="0" smtClean="0">
                <a:solidFill>
                  <a:srgbClr val="C00000"/>
                </a:solidFill>
              </a:rPr>
              <a:t>(проверяет – выявляет недочеты-проводит работы по их устранению – проверяет устранены ли недочёты)</a:t>
            </a:r>
            <a:endParaRPr lang="ru-RU" sz="2200" u="sng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200" dirty="0" smtClean="0"/>
              <a:t> 	</a:t>
            </a:r>
            <a:r>
              <a:rPr lang="ru-RU" sz="2200" dirty="0" smtClean="0">
                <a:solidFill>
                  <a:srgbClr val="002060"/>
                </a:solidFill>
              </a:rPr>
              <a:t>Педагогические </a:t>
            </a:r>
            <a:r>
              <a:rPr lang="ru-RU" sz="2200" dirty="0">
                <a:solidFill>
                  <a:srgbClr val="002060"/>
                </a:solidFill>
              </a:rPr>
              <a:t>чтения, научно-практические конференции и другая организационная работа — это тоже управление. Кроме того, научно-методическое и информационное обеспечение также остаются в зоне деятельности методиста.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Управленческая задача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Выгнутая вправо стрелка 5">
            <a:hlinkClick r:id="rId3" action="ppaction://hlinksldjump"/>
          </p:cNvPr>
          <p:cNvSpPr/>
          <p:nvPr/>
        </p:nvSpPr>
        <p:spPr>
          <a:xfrm>
            <a:off x="296260" y="5414165"/>
            <a:ext cx="916230" cy="1443835"/>
          </a:xfrm>
          <a:prstGeom prst="curved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70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441</Words>
  <Application>Microsoft Office PowerPoint</Application>
  <PresentationFormat>Экран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Office Theme</vt:lpstr>
      <vt:lpstr>1_Office Theme</vt:lpstr>
      <vt:lpstr>Основные направления работы методиста</vt:lpstr>
      <vt:lpstr>СОДЕРЖАНИЕ</vt:lpstr>
      <vt:lpstr>Обозначения </vt:lpstr>
      <vt:lpstr>Методист – это (вопрос поставленный одним из участников сетевого образовательного сообщества)</vt:lpstr>
      <vt:lpstr>Цели работы методиста</vt:lpstr>
      <vt:lpstr>ЗАДАЧИ МЕТОДИСТА</vt:lpstr>
      <vt:lpstr>Технологическая задача</vt:lpstr>
      <vt:lpstr>Педагогическая задача</vt:lpstr>
      <vt:lpstr>Управленческая задача</vt:lpstr>
      <vt:lpstr>Исследовательская задача</vt:lpstr>
      <vt:lpstr>Экспертная задача</vt:lpstr>
      <vt:lpstr>Методическая работа включает: </vt:lpstr>
      <vt:lpstr>Формы работы методиста</vt:lpstr>
      <vt:lpstr>Презентация PowerPoint</vt:lpstr>
      <vt:lpstr>Какой же он, идеальный методист?</vt:lpstr>
      <vt:lpstr>Советы методиста</vt:lpstr>
      <vt:lpstr>Презентация PowerPoint</vt:lpstr>
      <vt:lpstr>Презентация PowerPoint</vt:lpstr>
      <vt:lpstr>Структура методической рекомендации</vt:lpstr>
      <vt:lpstr>Примерный перечень содержания папки методиста  </vt:lpstr>
      <vt:lpstr>Желаю успехов в работе! Спасибо за внимание</vt:lpstr>
      <vt:lpstr>ТИТУЛЬНЫЙ ЛИСТ</vt:lpstr>
      <vt:lpstr> АННОТАЦИЯ</vt:lpstr>
      <vt:lpstr>ПОЯСНИТЕЛЬНАЯ  ЗАПИСКА</vt:lpstr>
      <vt:lpstr>Желаю успехов в работе! 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анар</cp:lastModifiedBy>
  <cp:revision>104</cp:revision>
  <dcterms:created xsi:type="dcterms:W3CDTF">2013-08-21T19:17:07Z</dcterms:created>
  <dcterms:modified xsi:type="dcterms:W3CDTF">2014-02-06T10:06:09Z</dcterms:modified>
</cp:coreProperties>
</file>