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BB3D8-2F3F-4B4E-A709-F49E5E4CDE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88AE4-772A-48C4-B05A-3DF55FF35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CBAD9-9978-4418-9739-86DA4ED1DD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BD690-62E8-4F52-BA3A-27F1F6567E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2E1E-2595-4E87-A3BF-C5EE9C5159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87225-96AA-48DA-89E9-E312435D65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63880-19F3-4828-8445-57E2CE52A7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502738-96E7-48C5-860E-7811C7EEDB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39537-9D98-4A87-835C-937A3EEAD0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29578CFC-99BB-44E8-942C-58A179AC9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DA069-D242-4403-9CA4-D72B79695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B18D413-E69E-41B3-9865-EFE55C9E2B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71802" y="2643182"/>
            <a:ext cx="5600711" cy="285752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sz="5300" b="1" dirty="0" smtClean="0">
                <a:latin typeface="Bookman Old Style" pitchFamily="18" charset="0"/>
              </a:rPr>
              <a:t>«Пивной» </a:t>
            </a:r>
            <a:br>
              <a:rPr lang="ru-RU" sz="5300" b="1" dirty="0" smtClean="0">
                <a:latin typeface="Bookman Old Style" pitchFamily="18" charset="0"/>
              </a:rPr>
            </a:br>
            <a:r>
              <a:rPr lang="ru-RU" sz="5300" b="1" dirty="0" smtClean="0">
                <a:latin typeface="Bookman Old Style" pitchFamily="18" charset="0"/>
              </a:rPr>
              <a:t>алкоголизм 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b="1" smtClean="0">
                <a:latin typeface="Bookman Old Style" pitchFamily="18" charset="0"/>
              </a:rPr>
              <a:t/>
            </a:r>
            <a:br>
              <a:rPr b="1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endParaRPr lang="ru-RU" b="1" dirty="0" smtClean="0">
              <a:latin typeface="Bookman Old Style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85729"/>
            <a:ext cx="8280400" cy="500066"/>
          </a:xfrm>
        </p:spPr>
        <p:txBody>
          <a:bodyPr>
            <a:normAutofit lnSpcReduction="10000"/>
          </a:bodyPr>
          <a:lstStyle/>
          <a:p>
            <a:pPr algn="r" eaLnBrk="1" hangingPunct="1">
              <a:defRPr/>
            </a:pPr>
            <a:r>
              <a:rPr lang="ru-RU" sz="3600" b="1" dirty="0" smtClean="0">
                <a:ln w="18000">
                  <a:solidFill>
                    <a:schemeClr val="bg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здоровый образ жизни</a:t>
            </a:r>
          </a:p>
        </p:txBody>
      </p:sp>
      <p:pic>
        <p:nvPicPr>
          <p:cNvPr id="3076" name="Рисунок 5" descr="2008102314525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2500313"/>
            <a:ext cx="29622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1857364"/>
            <a:ext cx="8572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Вредные привычки молодежи:</a:t>
            </a:r>
            <a:endParaRPr lang="ru-RU" sz="3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Bookman Old Style" pitchFamily="18" charset="0"/>
              </a:rPr>
              <a:t>Советы любителям пива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1442" y="1428737"/>
            <a:ext cx="5214938" cy="200026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Bookman Old Style" pitchFamily="18" charset="0"/>
              </a:rPr>
              <a:t>В – третьих,  половина из тех, кто пьет  пиво с детства – становится алкоголиком, а дети его склонны к алкоголизму еще до  рождения.</a:t>
            </a:r>
          </a:p>
        </p:txBody>
      </p:sp>
      <p:pic>
        <p:nvPicPr>
          <p:cNvPr id="13316" name="Рисунок 3" descr="1224430279_author_pho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071546"/>
            <a:ext cx="3860968" cy="286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4" descr="gaz.n.04.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3415552"/>
            <a:ext cx="2571768" cy="329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429000"/>
            <a:ext cx="3071834" cy="29382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57883" y="4071942"/>
            <a:ext cx="319805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4339" name="Содержимое 3" descr="dynamic59_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214313"/>
            <a:ext cx="4514850" cy="6357937"/>
          </a:xfrm>
        </p:spPr>
      </p:pic>
      <p:pic>
        <p:nvPicPr>
          <p:cNvPr id="14340" name="Рисунок 4" descr="oruzh_genotsida_image0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85728"/>
            <a:ext cx="402271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gaz.n.04.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180" y="5214950"/>
            <a:ext cx="3284669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5363" name="Содержимое 3" descr="dynamic59_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87850" y="285750"/>
            <a:ext cx="4460875" cy="6286500"/>
          </a:xfrm>
        </p:spPr>
      </p:pic>
      <p:pic>
        <p:nvPicPr>
          <p:cNvPr id="15364" name="Рисунок 4" descr="10862_490303f18088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571625"/>
            <a:ext cx="37861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Содержимое 3" descr="Rusl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86181" y="357166"/>
            <a:ext cx="5072099" cy="5072098"/>
          </a:xfrm>
        </p:spPr>
      </p:pic>
      <p:pic>
        <p:nvPicPr>
          <p:cNvPr id="5" name="Рисунок 3" descr="17183248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51576">
            <a:off x="289236" y="409490"/>
            <a:ext cx="4159174" cy="592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1979613" algn="l"/>
              </a:tabLst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Статистика употребления пива у школьников в возрасте от 1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4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до 17лет.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099" name="Содержимое 3" descr="26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1357313"/>
            <a:ext cx="6338887" cy="4357687"/>
          </a:xfrm>
        </p:spPr>
      </p:pic>
      <p:pic>
        <p:nvPicPr>
          <p:cNvPr id="4100" name="Рисунок 4" descr="221505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0" y="2714625"/>
            <a:ext cx="374015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23764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b="1" smtClean="0"/>
              <a:t>«</a:t>
            </a:r>
            <a:r>
              <a:rPr lang="ru-RU" sz="3200" b="1" smtClean="0">
                <a:latin typeface="Bookman Old Style" pitchFamily="18" charset="0"/>
              </a:rPr>
              <a:t>Пивной» алкоголизм</a:t>
            </a:r>
            <a:r>
              <a:rPr lang="ru-RU" sz="3200" smtClean="0">
                <a:latin typeface="Bookman Old Style" pitchFamily="18" charset="0"/>
              </a:rPr>
              <a:t> – это болезнь, которая развивается постепенно. Как показал опрос школьники начинают пить пиво по разным причинам:</a:t>
            </a:r>
            <a:endParaRPr lang="ru-RU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708275"/>
            <a:ext cx="8786812" cy="35290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Друзья все пьют,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	а я что - хуже;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Несчастье, которое они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   восприняли трагически;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Психологические проблемы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	(не хочется быть «белой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	вороной», неполноценность);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Слабохарактерный...</a:t>
            </a:r>
          </a:p>
        </p:txBody>
      </p:sp>
      <p:pic>
        <p:nvPicPr>
          <p:cNvPr id="5124" name="Рисунок 5" descr="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643188"/>
            <a:ext cx="29051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678893" cy="10715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Bookman Old Style" pitchFamily="18" charset="0"/>
              </a:rPr>
              <a:t>Стадии пивного алкоголизма: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071563"/>
            <a:ext cx="6500827" cy="4000511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sz="2800" b="1" i="1" dirty="0" smtClean="0">
                <a:latin typeface="Bookman Old Style" pitchFamily="18" charset="0"/>
              </a:rPr>
              <a:t>Доалкогольная: </a:t>
            </a:r>
            <a:r>
              <a:rPr lang="ru-RU" sz="2800" dirty="0" smtClean="0">
                <a:latin typeface="Bookman Old Style" pitchFamily="18" charset="0"/>
              </a:rPr>
              <a:t>человек на этой стадии начинает пить чаще, но тяга к пиву у него пока не закрепилась.</a:t>
            </a:r>
          </a:p>
          <a:p>
            <a:pPr eaLnBrk="1" hangingPunct="1">
              <a:defRPr/>
            </a:pPr>
            <a:r>
              <a:rPr lang="ru-RU" sz="2800" b="1" i="1" dirty="0" smtClean="0">
                <a:latin typeface="Bookman Old Style" pitchFamily="18" charset="0"/>
              </a:rPr>
              <a:t>Пороговая: </a:t>
            </a:r>
            <a:r>
              <a:rPr lang="ru-RU" sz="2800" dirty="0" smtClean="0">
                <a:latin typeface="Bookman Old Style" pitchFamily="18" charset="0"/>
              </a:rPr>
              <a:t>угрожающая стадия, когда человек уже пристрастился </a:t>
            </a:r>
          </a:p>
          <a:p>
            <a:pPr eaLnBrk="1" hangingPunct="1"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	к пиву, но пока ещё может остановиться.</a:t>
            </a:r>
          </a:p>
          <a:p>
            <a:pPr eaLnBrk="1" hangingPunct="1">
              <a:defRPr/>
            </a:pPr>
            <a:r>
              <a:rPr lang="ru-RU" sz="2800" b="1" i="1" dirty="0" smtClean="0">
                <a:latin typeface="Bookman Old Style" pitchFamily="18" charset="0"/>
              </a:rPr>
              <a:t>Критическая: </a:t>
            </a:r>
            <a:r>
              <a:rPr lang="ru-RU" sz="2800" dirty="0" smtClean="0">
                <a:latin typeface="Bookman Old Style" pitchFamily="18" charset="0"/>
              </a:rPr>
              <a:t>тяга к пиву </a:t>
            </a:r>
          </a:p>
          <a:p>
            <a:pPr eaLnBrk="1" hangingPunct="1"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	становится потребностью, </a:t>
            </a:r>
          </a:p>
          <a:p>
            <a:pPr eaLnBrk="1" hangingPunct="1"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	которая в дальнейшем может </a:t>
            </a:r>
          </a:p>
          <a:p>
            <a:pPr eaLnBrk="1" hangingPunct="1"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	быть необратимой. </a:t>
            </a:r>
          </a:p>
        </p:txBody>
      </p:sp>
      <p:pic>
        <p:nvPicPr>
          <p:cNvPr id="6148" name="Рисунок 4" descr="narcopivo_ru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214554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pivo_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286375"/>
            <a:ext cx="86471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569325" cy="1295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4000" u="sng" dirty="0" smtClean="0">
                <a:latin typeface="Bookman Old Style" pitchFamily="18" charset="0"/>
              </a:rPr>
              <a:t>Хроническая стадия означает полный пивной алкоголизм. </a:t>
            </a:r>
            <a:r>
              <a:rPr lang="en-US" sz="4000" u="sng" dirty="0" smtClean="0">
                <a:latin typeface="Bookman Old Style" pitchFamily="18" charset="0"/>
              </a:rPr>
              <a:t/>
            </a:r>
            <a:br>
              <a:rPr lang="en-US" sz="4000" u="sng" dirty="0" smtClean="0">
                <a:latin typeface="Bookman Old Style" pitchFamily="18" charset="0"/>
              </a:rPr>
            </a:br>
            <a:r>
              <a:rPr lang="ru-RU" sz="2800" u="sng" dirty="0" smtClean="0">
                <a:latin typeface="Bookman Old Style" pitchFamily="18" charset="0"/>
              </a:rPr>
              <a:t>Его признаки</a:t>
            </a:r>
            <a:r>
              <a:rPr lang="ru-RU" sz="4000" u="sng" dirty="0" smtClean="0">
                <a:latin typeface="Bookman Old Style" pitchFamily="18" charset="0"/>
              </a:rPr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" y="2060575"/>
            <a:ext cx="5072065" cy="439261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Bookman Old Style" pitchFamily="18" charset="0"/>
              </a:rPr>
              <a:t>Сильное опьянение вызывает меньшая, чем прежде, доза пива;</a:t>
            </a:r>
          </a:p>
          <a:p>
            <a:pPr eaLnBrk="1" hangingPunct="1">
              <a:defRPr/>
            </a:pPr>
            <a:r>
              <a:rPr lang="ru-RU" sz="2800" dirty="0" smtClean="0">
                <a:latin typeface="Bookman Old Style" pitchFamily="18" charset="0"/>
              </a:rPr>
              <a:t>Появление болезненных симптомов;</a:t>
            </a:r>
          </a:p>
          <a:p>
            <a:pPr eaLnBrk="1" hangingPunct="1">
              <a:defRPr/>
            </a:pPr>
            <a:r>
              <a:rPr lang="ru-RU" sz="2800" dirty="0" smtClean="0">
                <a:latin typeface="Bookman Old Style" pitchFamily="18" charset="0"/>
              </a:rPr>
              <a:t>Мысли о самоубийстве;</a:t>
            </a:r>
          </a:p>
          <a:p>
            <a:pPr eaLnBrk="1" hangingPunct="1">
              <a:defRPr/>
            </a:pPr>
            <a:r>
              <a:rPr lang="ru-RU" sz="2800" dirty="0" smtClean="0">
                <a:latin typeface="Bookman Old Style" pitchFamily="18" charset="0"/>
              </a:rPr>
              <a:t>В особо тяжёлых случаях человек теряет сознание </a:t>
            </a:r>
          </a:p>
          <a:p>
            <a:pPr eaLnBrk="1" hangingPunct="1"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    и может произойти остановка дыхания.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6338" y="1285860"/>
            <a:ext cx="26251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1408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3714752"/>
            <a:ext cx="400052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14313"/>
            <a:ext cx="8569325" cy="6429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u="sng" dirty="0" smtClean="0">
                <a:latin typeface="Bookman Old Style" pitchFamily="18" charset="0"/>
              </a:rPr>
              <a:t>Ваши действия:</a:t>
            </a:r>
          </a:p>
        </p:txBody>
      </p:sp>
      <p:pic>
        <p:nvPicPr>
          <p:cNvPr id="5" name="Рисунок 4" descr="image0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4071942"/>
            <a:ext cx="3833816" cy="2623426"/>
          </a:xfrm>
          <a:prstGeom prst="rect">
            <a:avLst/>
          </a:prstGeom>
        </p:spPr>
      </p:pic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28688"/>
            <a:ext cx="8640762" cy="42148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Если человек без сознания, очистите пальцем его рот, не вызывая рвоту;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Расстегните ему одежду, чтобы воздух свободно поступал в его лёгкие;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Проверьте положение языка, не запал ли он и не загородил ли путь в дыхательное горло;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Уложите пьяного на живот и поверните его голову в сторону;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Если все эти действия не помогли привести пьяного в чувство, необходимое вызвать скорую помощь.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  </a:t>
            </a:r>
          </a:p>
        </p:txBody>
      </p:sp>
      <p:pic>
        <p:nvPicPr>
          <p:cNvPr id="6" name="Рисунок 5" descr="image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4429132"/>
            <a:ext cx="4265623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4290"/>
            <a:ext cx="8424862" cy="71438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dirty="0" smtClean="0">
                <a:latin typeface="Bookman Old Style" pitchFamily="18" charset="0"/>
              </a:rPr>
              <a:t>     Похмельный синдром.</a:t>
            </a:r>
            <a:endParaRPr lang="ru-RU" sz="3600" dirty="0" smtClean="0">
              <a:latin typeface="Bookman Old Style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79388" y="928671"/>
            <a:ext cx="6892942" cy="135732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Bookman Old Style" pitchFamily="18" charset="0"/>
              </a:rPr>
              <a:t>Беспричинное беспокойство</a:t>
            </a:r>
          </a:p>
          <a:p>
            <a:pPr eaLnBrk="1" hangingPunct="1">
              <a:defRPr/>
            </a:pPr>
            <a:r>
              <a:rPr lang="ru-RU" sz="2400" dirty="0" smtClean="0">
                <a:latin typeface="Bookman Old Style" pitchFamily="18" charset="0"/>
              </a:rPr>
              <a:t>Повышенное потоотделение;</a:t>
            </a:r>
          </a:p>
          <a:p>
            <a:pPr eaLnBrk="1" hangingPunct="1">
              <a:defRPr/>
            </a:pPr>
            <a:r>
              <a:rPr lang="ru-RU" sz="2400" dirty="0" smtClean="0">
                <a:latin typeface="Bookman Old Style" pitchFamily="18" charset="0"/>
              </a:rPr>
              <a:t>Дрожание рук и тела.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42844" y="2285992"/>
            <a:ext cx="9001157" cy="2214571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Bookman Old Style" pitchFamily="18" charset="0"/>
              </a:rPr>
              <a:t>Чрезмерное возбуждение;</a:t>
            </a:r>
          </a:p>
          <a:p>
            <a:pPr eaLnBrk="1" hangingPunct="1">
              <a:defRPr/>
            </a:pPr>
            <a:r>
              <a:rPr lang="ru-RU" sz="2400" dirty="0" smtClean="0">
                <a:latin typeface="Bookman Old Style" pitchFamily="18" charset="0"/>
              </a:rPr>
              <a:t>Конвульсии и припадки;</a:t>
            </a:r>
          </a:p>
          <a:p>
            <a:pPr eaLnBrk="1" hangingPunct="1">
              <a:defRPr/>
            </a:pPr>
            <a:r>
              <a:rPr lang="ru-RU" sz="2400" dirty="0" smtClean="0">
                <a:latin typeface="Bookman Old Style" pitchFamily="18" charset="0"/>
              </a:rPr>
              <a:t>Галлюцинации. </a:t>
            </a:r>
          </a:p>
        </p:txBody>
      </p:sp>
      <p:pic>
        <p:nvPicPr>
          <p:cNvPr id="10245" name="Рисунок 4" descr="Pivo1-2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43314"/>
            <a:ext cx="406716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6" descr="833_0223_71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071678"/>
            <a:ext cx="3952878" cy="316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1"/>
            <a:ext cx="8642350" cy="135729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200" dirty="0" smtClean="0">
                <a:latin typeface="Bookman Old Style" pitchFamily="18" charset="0"/>
              </a:rPr>
              <a:t>Алкоголь вполне надёжное средство, когда требуется поубавить ума.</a:t>
            </a:r>
            <a:br>
              <a:rPr lang="ru-RU" sz="32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                                           (В.Я. Данилевский)</a:t>
            </a:r>
            <a:r>
              <a:rPr lang="ru-RU" sz="2800" dirty="0" smtClean="0"/>
              <a:t> 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28992" y="2071678"/>
            <a:ext cx="5500687" cy="4071948"/>
          </a:xfrm>
        </p:spPr>
        <p:txBody>
          <a:bodyPr>
            <a:normAutofit lnSpcReduction="10000"/>
          </a:bodyPr>
          <a:lstStyle/>
          <a:p>
            <a:pPr algn="l" eaLnBrk="1" hangingPunct="1">
              <a:defRPr/>
            </a:pPr>
            <a:r>
              <a:rPr lang="ru-RU" sz="2800" dirty="0" smtClean="0">
                <a:latin typeface="Bookman Old Style" pitchFamily="18" charset="0"/>
              </a:rPr>
              <a:t>Хмельное всегда протягивает нам руку, когда мы терпим неудачу, когда мы слабеем, когда мы утомлены. Но обещания его лживы: физическая сила, которую оно обещает, призрачна, душевный подъём обманчив.</a:t>
            </a:r>
          </a:p>
          <a:p>
            <a:pPr algn="l" eaLnBrk="1" hangingPunct="1">
              <a:defRPr/>
            </a:pPr>
            <a:r>
              <a:rPr lang="ru-RU" sz="2800" dirty="0" smtClean="0">
                <a:latin typeface="Bookman Old Style" pitchFamily="18" charset="0"/>
              </a:rPr>
              <a:t>                                              (Д. Лондон)</a:t>
            </a:r>
          </a:p>
          <a:p>
            <a:pPr algn="l" eaLnBrk="1" hangingPunct="1">
              <a:defRPr/>
            </a:pPr>
            <a:endParaRPr lang="ru-RU" sz="2800" dirty="0" smtClean="0">
              <a:latin typeface="Bookman Old Style" pitchFamily="18" charset="0"/>
            </a:endParaRPr>
          </a:p>
        </p:txBody>
      </p:sp>
      <p:pic>
        <p:nvPicPr>
          <p:cNvPr id="11268" name="Рисунок 4" descr="58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4214813"/>
            <a:ext cx="26717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3" descr="1218197843_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1585913"/>
            <a:ext cx="29289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Bookman Old Style" pitchFamily="18" charset="0"/>
              </a:rPr>
              <a:t>Советы любителям пива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341438"/>
            <a:ext cx="5500688" cy="5111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Во – первых, </a:t>
            </a:r>
            <a:r>
              <a:rPr lang="ru-RU" sz="2800" b="1" dirty="0" smtClean="0">
                <a:latin typeface="Bookman Old Style" pitchFamily="18" charset="0"/>
              </a:rPr>
              <a:t>запомните</a:t>
            </a:r>
            <a:r>
              <a:rPr lang="ru-RU" sz="2800" dirty="0" smtClean="0">
                <a:latin typeface="Bookman Old Style" pitchFamily="18" charset="0"/>
              </a:rPr>
              <a:t> 0,5л пива соответствует 60 – 80г водки.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Bookman Old Style" pitchFamily="18" charset="0"/>
              </a:rPr>
              <a:t>Во – вторых,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latin typeface="Bookman Old Style" pitchFamily="18" charset="0"/>
              </a:rPr>
              <a:t>	не забывайте</a:t>
            </a:r>
            <a:r>
              <a:rPr lang="ru-RU" sz="2800" dirty="0" smtClean="0">
                <a:latin typeface="Bookman Old Style" pitchFamily="18" charset="0"/>
              </a:rPr>
              <a:t>, что это очень калорийный напиток. Завсегдатаи пивных быстро толстеют, стенки желудка от пива растягиваются.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</a:t>
            </a:r>
          </a:p>
        </p:txBody>
      </p:sp>
      <p:pic>
        <p:nvPicPr>
          <p:cNvPr id="12292" name="Рисунок 3" descr="big_alkogol_zdorove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992563"/>
            <a:ext cx="328612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4" descr="lnp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6100" y="1357313"/>
            <a:ext cx="3089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</TotalTime>
  <Words>320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 «Пивной»  алкоголизм    </vt:lpstr>
      <vt:lpstr>Статистика употребления пива у школьников в возрасте от 14 до 17лет. </vt:lpstr>
      <vt:lpstr>«Пивной» алкоголизм – это болезнь, которая развивается постепенно. Как показал опрос школьники начинают пить пиво по разным причинам:</vt:lpstr>
      <vt:lpstr>Стадии пивного алкоголизма:</vt:lpstr>
      <vt:lpstr>Хроническая стадия означает полный пивной алкоголизм.  Его признаки:</vt:lpstr>
      <vt:lpstr>Ваши действия:</vt:lpstr>
      <vt:lpstr>     Похмельный синдром.</vt:lpstr>
      <vt:lpstr>Алкоголь вполне надёжное средство, когда требуется поубавить ума.                                            (В.Я. Данилевский) </vt:lpstr>
      <vt:lpstr>Советы любителям пива</vt:lpstr>
      <vt:lpstr>Советы любителям пива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Александр Драхлер</dc:creator>
  <cp:lastModifiedBy>Света</cp:lastModifiedBy>
  <cp:revision>22</cp:revision>
  <dcterms:created xsi:type="dcterms:W3CDTF">1601-01-01T00:00:00Z</dcterms:created>
  <dcterms:modified xsi:type="dcterms:W3CDTF">2001-12-31T21:52:11Z</dcterms:modified>
</cp:coreProperties>
</file>