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2" r:id="rId5"/>
    <p:sldId id="261" r:id="rId6"/>
    <p:sldId id="263" r:id="rId7"/>
    <p:sldId id="264" r:id="rId8"/>
    <p:sldId id="265" r:id="rId9"/>
    <p:sldId id="266" r:id="rId10"/>
    <p:sldId id="271" r:id="rId11"/>
    <p:sldId id="270" r:id="rId12"/>
    <p:sldId id="26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8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474E6-3C57-411E-89A2-11B947845CA1}" type="datetimeFigureOut">
              <a:rPr lang="ru-RU"/>
              <a:pPr>
                <a:defRPr/>
              </a:pPr>
              <a:t>07.10.2010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62405-DC96-46E5-BB0F-E38ED16CB7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BD476-5F2D-4AB5-983D-7E89552AD023}" type="datetimeFigureOut">
              <a:rPr lang="ru-RU"/>
              <a:pPr>
                <a:defRPr/>
              </a:pPr>
              <a:t>07.10.2010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E8BF7-D7A1-4614-92CE-B167499963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B2209-7199-41AA-8D0B-82711BAC8B90}" type="datetimeFigureOut">
              <a:rPr lang="ru-RU"/>
              <a:pPr>
                <a:defRPr/>
              </a:pPr>
              <a:t>07.10.2010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C8AB5-F349-472E-A51B-5950EFE91E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DC7E7-DD40-4850-8CAC-EB904B6D99DA}" type="datetimeFigureOut">
              <a:rPr lang="ru-RU"/>
              <a:pPr>
                <a:defRPr/>
              </a:pPr>
              <a:t>07.10.2010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45ADE-A39C-40B3-9568-6A74918927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2C201-41B1-467C-91B1-63BA9124D8E4}" type="datetimeFigureOut">
              <a:rPr lang="ru-RU"/>
              <a:pPr>
                <a:defRPr/>
              </a:pPr>
              <a:t>07.10.2010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59BC3-424E-45B4-B2C8-2102DED87B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C0E7B-9AC0-4FBA-B042-3D8CD5E9EEC5}" type="datetimeFigureOut">
              <a:rPr lang="ru-RU"/>
              <a:pPr>
                <a:defRPr/>
              </a:pPr>
              <a:t>07.10.2010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D6828-BEA1-4E62-9645-47A9126253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92D63-12F3-41B7-8199-1AE5D136ECAB}" type="datetimeFigureOut">
              <a:rPr lang="ru-RU"/>
              <a:pPr>
                <a:defRPr/>
              </a:pPr>
              <a:t>07.10.2010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7718D-143C-4614-9467-30B46940C2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424F5-AB6A-4637-967E-BFC5753F702D}" type="datetimeFigureOut">
              <a:rPr lang="ru-RU"/>
              <a:pPr>
                <a:defRPr/>
              </a:pPr>
              <a:t>07.10.2010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745C0-EBCB-4DFC-BD57-466C215EA1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325CE-0147-4A4D-AA85-A1A5586C977F}" type="datetimeFigureOut">
              <a:rPr lang="ru-RU"/>
              <a:pPr>
                <a:defRPr/>
              </a:pPr>
              <a:t>07.10.2010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3BB12-3890-495D-A5C2-75F3243B4E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E3CB7-A0E5-4932-A48B-74E7193D260F}" type="datetimeFigureOut">
              <a:rPr lang="ru-RU"/>
              <a:pPr>
                <a:defRPr/>
              </a:pPr>
              <a:t>07.10.2010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596F0-3E5B-46B2-9488-13A8D9AC51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3ED03-301C-412D-902A-24CDDBCA2B18}" type="datetimeFigureOut">
              <a:rPr lang="ru-RU"/>
              <a:pPr>
                <a:defRPr/>
              </a:pPr>
              <a:t>07.10.2010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E48FC-CC9E-4DA8-A7BB-2A4AD514C2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5F83D09-C263-420D-B626-2CE0BA3E59FE}" type="datetimeFigureOut">
              <a:rPr lang="ru-RU"/>
              <a:pPr>
                <a:defRPr/>
              </a:pPr>
              <a:t>07.10.2010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363CEF-7752-46C5-856B-3CA362A2DC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72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2;&#1086;&#1080;%20&#1076;&#1086;&#1082;&#1091;&#1084;&#1077;&#1085;&#1090;&#1099;\&#1056;&#1072;&#1073;&#1086;&#1095;&#1080;&#1081;%20&#1089;&#1090;&#1086;&#1083;\&#1091;&#1088;&#1086;&#1082;%205%20&#1084;&#1091;&#1079;&#1099;&#1082;&#1072;%20&#1086;&#1089;&#1077;&#1085;&#1080;\5%20%20&#1054;&#1082;&#1090;&#1103;&#1073;&#1088;&#1100;.%20&#1054;&#1089;&#1077;&#1085;&#1085;&#1103;&#1103;%20%20&#1087;&#1077;&#1089;&#1085;&#1103;..wma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Музыка осени</a:t>
            </a:r>
            <a:endParaRPr lang="ru-RU" dirty="0"/>
          </a:p>
        </p:txBody>
      </p:sp>
      <p:pic>
        <p:nvPicPr>
          <p:cNvPr id="13314" name="Содержимое 5" descr="осень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41438" y="1285875"/>
            <a:ext cx="6399212" cy="5286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скворец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5750" y="806450"/>
            <a:ext cx="3492500" cy="5245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z="3200" smtClean="0">
                <a:ln>
                  <a:noFill/>
                </a:ln>
                <a:solidFill>
                  <a:schemeClr val="tx1"/>
                </a:solidFill>
                <a:effectLst/>
              </a:rPr>
              <a:t>Скворушка прощается</a:t>
            </a:r>
            <a:br>
              <a:rPr lang="ru-RU" sz="320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ru-RU" sz="2800" smtClean="0">
                <a:ln>
                  <a:noFill/>
                </a:ln>
                <a:solidFill>
                  <a:schemeClr val="tx1"/>
                </a:solidFill>
                <a:effectLst/>
              </a:rPr>
              <a:t>музыка Т.Попатенко  слова М.Ивенсен.</a:t>
            </a:r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>
          <a:xfrm>
            <a:off x="539750" y="1773238"/>
            <a:ext cx="8229600" cy="47085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1800" smtClean="0">
                <a:latin typeface="Arial" charset="0"/>
              </a:rPr>
              <a:t>1.Осень непогодушка, тополь пожелтел.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Arial" charset="0"/>
              </a:rPr>
              <a:t>   Вдруг на ветке скворушка песенку запел.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Arial" charset="0"/>
              </a:rPr>
              <a:t>   Ветка чуть качается, дождик не кончается.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Arial" charset="0"/>
              </a:rPr>
              <a:t>   С нами старый скворушка до весны прощается.</a:t>
            </a:r>
          </a:p>
          <a:p>
            <a:pPr>
              <a:buFont typeface="Wingdings 2" pitchFamily="18" charset="2"/>
              <a:buNone/>
            </a:pPr>
            <a:endParaRPr lang="ru-RU" sz="1800" smtClean="0">
              <a:latin typeface="Arial" charset="0"/>
            </a:endParaRP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Arial" charset="0"/>
              </a:rPr>
              <a:t>2.В путь дорогу дальнюю скворушке лететь.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Arial" charset="0"/>
              </a:rPr>
              <a:t>   Песенку прощальную как ему не спеть?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Arial" charset="0"/>
              </a:rPr>
              <a:t>   Ветка чуть качается, дождик не кончается.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Arial" charset="0"/>
              </a:rPr>
              <a:t>   С нами старый скворушка до весны прощается.</a:t>
            </a:r>
          </a:p>
          <a:p>
            <a:pPr>
              <a:buFont typeface="Wingdings 2" pitchFamily="18" charset="2"/>
              <a:buNone/>
            </a:pPr>
            <a:endParaRPr lang="ru-RU" sz="1800" smtClean="0">
              <a:latin typeface="Arial" charset="0"/>
            </a:endParaRP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Arial" charset="0"/>
              </a:rPr>
              <a:t>3. Где ты солнце вешнее, ясный небосквод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Arial" charset="0"/>
              </a:rPr>
              <a:t>    Над пустой скворешнею скворушка поёт.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Arial" charset="0"/>
              </a:rPr>
              <a:t>    Ветка чуть качается, дождик не кончается.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Arial" charset="0"/>
              </a:rPr>
              <a:t>С нами старый скворушка до весны прощается.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mtClean="0">
                <a:ln>
                  <a:noFill/>
                </a:ln>
                <a:solidFill>
                  <a:schemeClr val="tx1"/>
                </a:solidFill>
                <a:effectLst/>
              </a:rPr>
              <a:t>Вопросы и задания.</a:t>
            </a:r>
          </a:p>
        </p:txBody>
      </p:sp>
      <p:sp>
        <p:nvSpPr>
          <p:cNvPr id="24578" name="Rectangl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mtClean="0">
                <a:latin typeface="Arial" charset="0"/>
              </a:rPr>
              <a:t>Какие стихи  были близки разученным песням?</a:t>
            </a:r>
          </a:p>
          <a:p>
            <a:pPr>
              <a:lnSpc>
                <a:spcPct val="90000"/>
              </a:lnSpc>
            </a:pPr>
            <a:r>
              <a:rPr lang="ru-RU" smtClean="0">
                <a:latin typeface="Arial" charset="0"/>
              </a:rPr>
              <a:t>В каком образе появилась знакомая нам муза? Как ты думаешь какое у неё настроение?</a:t>
            </a:r>
          </a:p>
          <a:p>
            <a:pPr>
              <a:lnSpc>
                <a:spcPct val="90000"/>
              </a:lnSpc>
            </a:pPr>
            <a:r>
              <a:rPr lang="ru-RU" smtClean="0">
                <a:latin typeface="Arial" charset="0"/>
              </a:rPr>
              <a:t>Какое из музыкальных произведений понравилось бы музе больше всего и почему?</a:t>
            </a:r>
          </a:p>
          <a:p>
            <a:pPr>
              <a:lnSpc>
                <a:spcPct val="90000"/>
              </a:lnSpc>
            </a:pPr>
            <a:r>
              <a:rPr lang="ru-RU" smtClean="0">
                <a:latin typeface="Arial" charset="0"/>
              </a:rPr>
              <a:t>Вспомни стихи, рассказы о приметах осени, с которыми ты познакомился на уроках чтения? В школе или дома с родителями?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ru-RU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0"/>
            <a:ext cx="91440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Скучная картина!</a:t>
            </a:r>
            <a:endParaRPr lang="ru-RU" sz="28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Тучи без конца,</a:t>
            </a:r>
            <a:endParaRPr lang="ru-RU" sz="28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 Дождик так и льётся,</a:t>
            </a:r>
            <a:endParaRPr lang="ru-RU" sz="28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 Лужи у крыльца…</a:t>
            </a:r>
            <a:endParaRPr lang="ru-RU" sz="28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</a:t>
            </a:r>
            <a:r>
              <a:rPr lang="ru-RU" sz="2800" i="1">
                <a:latin typeface="Calibri" pitchFamily="34" charset="0"/>
                <a:ea typeface="Calibri" pitchFamily="34" charset="0"/>
                <a:cs typeface="Times New Roman" pitchFamily="18" charset="0"/>
              </a:rPr>
              <a:t>А.Плещеев</a:t>
            </a:r>
            <a:endParaRPr lang="ru-RU" sz="28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714500" y="2214563"/>
            <a:ext cx="742950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i="1">
                <a:latin typeface="Calibri" pitchFamily="34" charset="0"/>
                <a:ea typeface="Calibri" pitchFamily="34" charset="0"/>
                <a:cs typeface="Times New Roman" pitchFamily="18" charset="0"/>
              </a:rPr>
              <a:t>Унылая пора! Очей очарованье!</a:t>
            </a:r>
            <a:endParaRPr lang="ru-RU" sz="280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800" i="1">
                <a:latin typeface="Calibri" pitchFamily="34" charset="0"/>
                <a:ea typeface="Calibri" pitchFamily="34" charset="0"/>
                <a:cs typeface="Times New Roman" pitchFamily="18" charset="0"/>
              </a:rPr>
              <a:t>Приятна мне твоя прощальная краса – </a:t>
            </a:r>
            <a:endParaRPr lang="ru-RU" sz="280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800" i="1">
                <a:latin typeface="Calibri" pitchFamily="34" charset="0"/>
                <a:ea typeface="Calibri" pitchFamily="34" charset="0"/>
                <a:cs typeface="Times New Roman" pitchFamily="18" charset="0"/>
              </a:rPr>
              <a:t>Люблю я пышное природы увяданье,</a:t>
            </a:r>
            <a:endParaRPr lang="ru-RU" sz="280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800" i="1">
                <a:latin typeface="Calibri" pitchFamily="34" charset="0"/>
                <a:ea typeface="Calibri" pitchFamily="34" charset="0"/>
                <a:cs typeface="Times New Roman" pitchFamily="18" charset="0"/>
              </a:rPr>
              <a:t>В багрец и в  золото одетые леса…</a:t>
            </a:r>
          </a:p>
          <a:p>
            <a:pPr algn="ctr" eaLnBrk="0" hangingPunct="0"/>
            <a:r>
              <a:rPr lang="ru-RU" sz="2800" i="1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А.Пушкин</a:t>
            </a:r>
            <a:endParaRPr lang="ru-RU" sz="28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339" name="Прямоугольник 10"/>
          <p:cNvSpPr>
            <a:spLocks noChangeArrowheads="1"/>
          </p:cNvSpPr>
          <p:nvPr/>
        </p:nvSpPr>
        <p:spPr bwMode="auto">
          <a:xfrm>
            <a:off x="357188" y="4429125"/>
            <a:ext cx="8072437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Осень, осень, в гости просим.</a:t>
            </a:r>
          </a:p>
          <a:p>
            <a:r>
              <a:rPr lang="ru-RU" sz="280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Осень, осень погости неделек восемь</a:t>
            </a:r>
            <a:endParaRPr lang="ru-RU" sz="2800">
              <a:solidFill>
                <a:srgbClr val="FFFFFF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80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 обильными хлебами, с высокими снопами,</a:t>
            </a:r>
            <a:endParaRPr lang="ru-RU" sz="2800">
              <a:solidFill>
                <a:srgbClr val="FFFFFF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80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 листопадом и дождём, с перелётным журавлём.</a:t>
            </a:r>
            <a:endParaRPr lang="ru-RU" sz="2800">
              <a:solidFill>
                <a:srgbClr val="FFFFFF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40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</a:t>
            </a:r>
            <a:r>
              <a:rPr lang="ru-RU" sz="2400" i="1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Из русского фольклора</a:t>
            </a:r>
            <a:endParaRPr lang="ru-RU" sz="2400">
              <a:solidFill>
                <a:srgbClr val="FFFFFF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6234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 noGrp="1" noRot="1" noChangeArrowheads="1"/>
          </p:cNvSpPr>
          <p:nvPr>
            <p:ph type="body" idx="1"/>
          </p:nvPr>
        </p:nvSpPr>
        <p:spPr>
          <a:xfrm flipH="1" flipV="1">
            <a:off x="1752600" y="6629400"/>
            <a:ext cx="76200" cy="76200"/>
          </a:xfrm>
        </p:spPr>
        <p:txBody>
          <a:bodyPr>
            <a:normAutofit fontScale="25000" lnSpcReduction="20000"/>
          </a:bodyPr>
          <a:lstStyle/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800"/>
          </a:p>
        </p:txBody>
      </p:sp>
      <p:pic>
        <p:nvPicPr>
          <p:cNvPr id="22534" name="Picture 6" descr="attach"/>
          <p:cNvPicPr>
            <a:picLocks noChangeAspect="1" noChangeArrowheads="1"/>
          </p:cNvPicPr>
          <p:nvPr/>
        </p:nvPicPr>
        <p:blipFill>
          <a:blip r:embed="rId3">
            <a:lum bright="36000" contrast="42000"/>
          </a:blip>
          <a:srcRect/>
          <a:stretch>
            <a:fillRect/>
          </a:stretch>
        </p:blipFill>
        <p:spPr bwMode="auto">
          <a:xfrm>
            <a:off x="-838200" y="-685800"/>
            <a:ext cx="10591800" cy="887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-685800" y="-533400"/>
            <a:ext cx="6477000" cy="15271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000" b="0">
                <a:solidFill>
                  <a:schemeClr val="bg1"/>
                </a:solidFill>
                <a:latin typeface="Times New Roman" pitchFamily="18" charset="0"/>
              </a:rPr>
              <a:t>           </a:t>
            </a:r>
            <a:r>
              <a:rPr lang="ru-RU" sz="3000" b="0">
                <a:solidFill>
                  <a:schemeClr val="folHlink"/>
                </a:solidFill>
                <a:latin typeface="Times New Roman" pitchFamily="18" charset="0"/>
              </a:rPr>
              <a:t>Исаак Ильич Левитан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86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7" name="Picture 4" descr="cc4127f771dc4976027b142509d7d49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10" name="Rectangle 7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1" name="Picture 8" descr="levitan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8763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4"/>
          <p:cNvSpPr>
            <a:spLocks noChangeArrowheads="1"/>
          </p:cNvSpPr>
          <p:nvPr/>
        </p:nvSpPr>
        <p:spPr bwMode="auto">
          <a:xfrm>
            <a:off x="11113" y="2471738"/>
            <a:ext cx="91217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400"/>
              <a:t>Послушай пьесу</a:t>
            </a:r>
          </a:p>
          <a:p>
            <a:pPr algn="ctr"/>
            <a:r>
              <a:rPr lang="ru-RU" sz="2400"/>
              <a:t> Какую осень нарисовал композитор музыкальными красками?</a:t>
            </a:r>
          </a:p>
          <a:p>
            <a:pPr algn="ctr"/>
            <a:endParaRPr lang="ru-RU" sz="2400"/>
          </a:p>
          <a:p>
            <a:pPr algn="ctr"/>
            <a:endParaRPr lang="ru-RU" sz="2400"/>
          </a:p>
          <a:p>
            <a:pPr algn="ctr"/>
            <a:r>
              <a:rPr lang="ru-RU" sz="2400"/>
              <a:t>Какое стихотворение по настроению близко этой музыке?</a:t>
            </a:r>
          </a:p>
        </p:txBody>
      </p:sp>
      <p:pic>
        <p:nvPicPr>
          <p:cNvPr id="5" name="5  Октябрь. Осенняя  песня.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429625" y="60721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5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mtClean="0">
                <a:ln>
                  <a:noFill/>
                </a:ln>
                <a:solidFill>
                  <a:schemeClr val="tx1"/>
                </a:solidFill>
                <a:effectLst/>
              </a:rPr>
              <a:t>П.И.  Чайковский</a:t>
            </a:r>
          </a:p>
        </p:txBody>
      </p:sp>
      <p:pic>
        <p:nvPicPr>
          <p:cNvPr id="5" name="Picture 2" descr="C:\Users\тс\Pictures\1226078013_550-2222222.jpg"/>
          <p:cNvPicPr>
            <a:picLocks noChangeAspect="1" noChangeArrowheads="1"/>
          </p:cNvPicPr>
          <p:nvPr/>
        </p:nvPicPr>
        <p:blipFill>
          <a:blip r:embed="rId2">
            <a:lum bright="-40000" contrast="40000"/>
          </a:blip>
          <a:srcRect l="4444" r="8889" b="14814"/>
          <a:stretch>
            <a:fillRect/>
          </a:stretch>
        </p:blipFill>
        <p:spPr bwMode="auto">
          <a:xfrm flipH="1">
            <a:off x="3209961" y="1638297"/>
            <a:ext cx="2644702" cy="3123789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2484438" y="5445125"/>
            <a:ext cx="4333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/>
              <a:t>Октябрь. Осенняя песнь.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mtClean="0">
                <a:ln>
                  <a:noFill/>
                </a:ln>
                <a:solidFill>
                  <a:schemeClr val="tx1"/>
                </a:solidFill>
                <a:effectLst/>
              </a:rPr>
              <a:t>скрипка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mtClean="0">
                <a:ln>
                  <a:noFill/>
                </a:ln>
                <a:solidFill>
                  <a:schemeClr val="tx1"/>
                </a:solidFill>
                <a:effectLst/>
              </a:rPr>
              <a:t>Календарь эмоций</a:t>
            </a:r>
          </a:p>
        </p:txBody>
      </p:sp>
      <p:sp>
        <p:nvSpPr>
          <p:cNvPr id="21506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708525"/>
          </a:xfrm>
        </p:spPr>
        <p:txBody>
          <a:bodyPr/>
          <a:lstStyle/>
          <a:p>
            <a:r>
              <a:rPr lang="ru-RU" sz="2800" smtClean="0"/>
              <a:t>золотая</a:t>
            </a:r>
          </a:p>
          <a:p>
            <a:r>
              <a:rPr lang="ru-RU" sz="2800" smtClean="0"/>
              <a:t>яркая</a:t>
            </a:r>
          </a:p>
          <a:p>
            <a:r>
              <a:rPr lang="ru-RU" sz="2800" smtClean="0"/>
              <a:t>солнечная</a:t>
            </a:r>
          </a:p>
        </p:txBody>
      </p:sp>
      <p:sp>
        <p:nvSpPr>
          <p:cNvPr id="21507" name="Rectangle 5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708525"/>
          </a:xfrm>
        </p:spPr>
        <p:txBody>
          <a:bodyPr/>
          <a:lstStyle/>
          <a:p>
            <a:r>
              <a:rPr lang="ru-RU" sz="2800" smtClean="0"/>
              <a:t>грустная</a:t>
            </a:r>
          </a:p>
          <a:p>
            <a:r>
              <a:rPr lang="ru-RU" sz="2800" smtClean="0"/>
              <a:t>тоскливая</a:t>
            </a:r>
          </a:p>
          <a:p>
            <a:r>
              <a:rPr lang="ru-RU" sz="2800" smtClean="0"/>
              <a:t>плачущая</a:t>
            </a:r>
          </a:p>
          <a:p>
            <a:r>
              <a:rPr lang="ru-RU" sz="2800" smtClean="0"/>
              <a:t>стонущая</a:t>
            </a:r>
          </a:p>
          <a:p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169</TotalTime>
  <Words>209</Words>
  <Application>Microsoft Office PowerPoint</Application>
  <PresentationFormat>Экран (4:3)</PresentationFormat>
  <Paragraphs>46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Times New Roman</vt:lpstr>
      <vt:lpstr>Wingdings 2</vt:lpstr>
      <vt:lpstr>Wingdings</vt:lpstr>
      <vt:lpstr>Wingdings 3</vt:lpstr>
      <vt:lpstr>Calibri</vt:lpstr>
      <vt:lpstr>Апекс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Sadko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 осени</dc:title>
  <dc:creator>Пользователь</dc:creator>
  <cp:lastModifiedBy>User</cp:lastModifiedBy>
  <cp:revision>8</cp:revision>
  <dcterms:created xsi:type="dcterms:W3CDTF">2010-10-06T10:25:14Z</dcterms:created>
  <dcterms:modified xsi:type="dcterms:W3CDTF">2010-10-07T04:24:04Z</dcterms:modified>
</cp:coreProperties>
</file>