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A4C114-B201-492F-90A4-0A21831E1B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E15326-088A-4175-B38D-68D5368364C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424847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Социализация  и профориентация учащихся  в учебно-воспитательном процессе</a:t>
            </a:r>
            <a:endParaRPr lang="ru-RU" sz="5400" dirty="0"/>
          </a:p>
        </p:txBody>
      </p:sp>
      <p:pic>
        <p:nvPicPr>
          <p:cNvPr id="1027" name="Picture 3" descr="E:\ФОТКИ\даша коррекционка\практика в СССР 10 кл\DSC0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79271"/>
            <a:ext cx="3613077" cy="27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8680"/>
            <a:ext cx="7406640" cy="3053984"/>
          </a:xfrm>
        </p:spPr>
        <p:txBody>
          <a:bodyPr>
            <a:normAutofit/>
          </a:bodyPr>
          <a:lstStyle/>
          <a:p>
            <a:r>
              <a:rPr lang="ru-RU" sz="3600" dirty="0"/>
              <a:t>Общешкольной задачей трудового обучения в нашей школе является подготовка учащихся к участию в производительном труде в составе обычных трудовых коллективов. </a:t>
            </a:r>
            <a:endParaRPr lang="ru-RU" sz="3600" dirty="0"/>
          </a:p>
        </p:txBody>
      </p:sp>
      <p:pic>
        <p:nvPicPr>
          <p:cNvPr id="2052" name="Picture 4" descr="E:\ФОТКИ\даша коррекционка\практика в СССР 10 кл\DSC0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8999"/>
            <a:ext cx="3888432" cy="2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76672"/>
            <a:ext cx="7406640" cy="3528392"/>
          </a:xfrm>
        </p:spPr>
        <p:txBody>
          <a:bodyPr>
            <a:normAutofit/>
          </a:bodyPr>
          <a:lstStyle/>
          <a:p>
            <a:r>
              <a:rPr lang="ru-RU" dirty="0"/>
              <a:t>В нашей школе создана хорошая материальная база по трудовой подготовке, учащиеся занимаются в учебных мастерских различных профилей:  швейная мастерская, столярная мастерская, штукатурно-малярная, обувное дело и младший обслуживающий персонал,  которые оснащены инструментами, техническими  устройствами. </a:t>
            </a:r>
            <a:endParaRPr lang="ru-RU" dirty="0"/>
          </a:p>
        </p:txBody>
      </p:sp>
      <p:pic>
        <p:nvPicPr>
          <p:cNvPr id="3074" name="Picture 2" descr="E:\ФОТКИ\даша коррекционка\труды\DSC03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8487"/>
            <a:ext cx="3816424" cy="25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КИ\даша коррекционка\труды\14-03-12 6 класс\DSC00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5941" r="16290"/>
          <a:stretch/>
        </p:blipFill>
        <p:spPr bwMode="auto">
          <a:xfrm>
            <a:off x="5652120" y="3446410"/>
            <a:ext cx="2903739" cy="2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8640"/>
            <a:ext cx="7406640" cy="3816424"/>
          </a:xfrm>
        </p:spPr>
        <p:txBody>
          <a:bodyPr>
            <a:normAutofit fontScale="92500"/>
          </a:bodyPr>
          <a:lstStyle/>
          <a:p>
            <a:r>
              <a:rPr lang="ru-RU" sz="3600" dirty="0"/>
              <a:t>Учащиеся старших классов применяют полученные теоретические знания на профессионально-трудовом обучении и практические умения во время производственной практики на предприятиях и организациях города.</a:t>
            </a:r>
          </a:p>
          <a:p>
            <a:endParaRPr lang="ru-RU" dirty="0"/>
          </a:p>
        </p:txBody>
      </p:sp>
      <p:pic>
        <p:nvPicPr>
          <p:cNvPr id="4098" name="Picture 2" descr="E:\ФОТКИ\даша коррекционка\труды\DSC03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7940" y="3774277"/>
            <a:ext cx="3368145" cy="22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КИ\даша коррекционка\10 класс практика\DSC05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9" y="3766267"/>
            <a:ext cx="4222069" cy="28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350100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риобщение </a:t>
            </a:r>
            <a:r>
              <a:rPr lang="ru-RU" dirty="0">
                <a:effectLst/>
              </a:rPr>
              <a:t>к профессии - дело трудное и кропотливое.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Это </a:t>
            </a:r>
            <a:r>
              <a:rPr lang="ru-RU" dirty="0">
                <a:effectLst/>
              </a:rPr>
              <a:t>не мероприятие, а </a:t>
            </a:r>
            <a:r>
              <a:rPr lang="ru-RU" dirty="0" smtClean="0">
                <a:effectLst/>
              </a:rPr>
              <a:t>                                             ежедневная </a:t>
            </a:r>
            <a:r>
              <a:rPr lang="ru-RU" dirty="0">
                <a:effectLst/>
              </a:rPr>
              <a:t>работа. </a:t>
            </a:r>
            <a:endParaRPr lang="ru-RU" dirty="0"/>
          </a:p>
        </p:txBody>
      </p:sp>
      <p:pic>
        <p:nvPicPr>
          <p:cNvPr id="5122" name="Picture 2" descr="E:\ФОТКИ\даша коррекционка\практика в СССР 10 кл\DSC000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2"/>
          <a:stretch/>
        </p:blipFill>
        <p:spPr bwMode="auto">
          <a:xfrm>
            <a:off x="2987824" y="3573016"/>
            <a:ext cx="4074791" cy="29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r>
              <a:rPr lang="ru-RU" sz="4000" dirty="0"/>
              <a:t>В настоящее время особого внимания заслуживает проблема социальной и профессиональной адаптации учащихся школы  </a:t>
            </a:r>
            <a:r>
              <a:rPr lang="en-US" sz="4000" dirty="0"/>
              <a:t>VIII</a:t>
            </a:r>
            <a:r>
              <a:rPr lang="ru-RU" sz="4000" dirty="0"/>
              <a:t> вида в современном </a:t>
            </a:r>
            <a:r>
              <a:rPr lang="ru-RU" sz="4000" dirty="0" smtClean="0"/>
              <a:t>социуме.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00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74642"/>
          </a:xfrm>
        </p:spPr>
        <p:txBody>
          <a:bodyPr>
            <a:noAutofit/>
          </a:bodyPr>
          <a:lstStyle/>
          <a:p>
            <a:r>
              <a:rPr lang="ru-RU" sz="4000" b="1" dirty="0">
                <a:effectLst/>
              </a:rPr>
              <a:t>Социализация</a:t>
            </a:r>
            <a:r>
              <a:rPr lang="ru-RU" sz="4000" dirty="0">
                <a:effectLst/>
              </a:rPr>
              <a:t> [от лат. </a:t>
            </a:r>
            <a:r>
              <a:rPr lang="ru-RU" sz="4000" dirty="0" err="1">
                <a:effectLst/>
              </a:rPr>
              <a:t>socialis</a:t>
            </a:r>
            <a:r>
              <a:rPr lang="ru-RU" sz="4000" dirty="0">
                <a:effectLst/>
              </a:rPr>
              <a:t> — общественный] </a:t>
            </a:r>
            <a:r>
              <a:rPr lang="ru-RU" sz="4000" dirty="0" smtClean="0">
                <a:effectLst/>
              </a:rPr>
              <a:t>—процесс </a:t>
            </a:r>
            <a:r>
              <a:rPr lang="ru-RU" sz="4000" dirty="0">
                <a:effectLst/>
              </a:rPr>
              <a:t>усвоения и овладения тем социальным опытом, который передается индивиду в ходе его взаимодействия и общения с социальным </a:t>
            </a:r>
            <a:r>
              <a:rPr lang="ru-RU" sz="4000" dirty="0" smtClean="0">
                <a:effectLst/>
              </a:rPr>
              <a:t>окружением.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6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507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Профессиональная ориентация</a:t>
            </a:r>
            <a:r>
              <a:rPr lang="ru-RU" dirty="0">
                <a:effectLst/>
              </a:rPr>
              <a:t>, </a:t>
            </a:r>
            <a:r>
              <a:rPr lang="ru-RU" b="1" dirty="0">
                <a:effectLst/>
              </a:rPr>
              <a:t>профориентация</a:t>
            </a:r>
            <a:r>
              <a:rPr lang="ru-RU" dirty="0">
                <a:effectLst/>
              </a:rPr>
              <a:t>, </a:t>
            </a:r>
            <a:r>
              <a:rPr lang="ru-RU" b="1" dirty="0">
                <a:effectLst/>
              </a:rPr>
              <a:t>выбор профессии</a:t>
            </a:r>
            <a:r>
              <a:rPr lang="ru-RU" dirty="0">
                <a:effectLst/>
              </a:rPr>
              <a:t> или </a:t>
            </a:r>
            <a:r>
              <a:rPr lang="ru-RU" b="1" dirty="0">
                <a:effectLst/>
              </a:rPr>
              <a:t>ориентация на профессию</a:t>
            </a:r>
            <a:r>
              <a:rPr lang="ru-RU" dirty="0">
                <a:effectLst/>
              </a:rPr>
              <a:t> (лат. </a:t>
            </a:r>
            <a:r>
              <a:rPr lang="ru-RU" dirty="0" err="1">
                <a:effectLst/>
              </a:rPr>
              <a:t>professio</a:t>
            </a:r>
            <a:r>
              <a:rPr lang="ru-RU" dirty="0">
                <a:effectLst/>
              </a:rPr>
              <a:t> — род занятий и </a:t>
            </a:r>
            <a:r>
              <a:rPr lang="ru-RU" u="sng" dirty="0">
                <a:effectLst/>
                <a:hlinkClick r:id="rId2" tooltip="Французский язык"/>
              </a:rPr>
              <a:t>фр.</a:t>
            </a:r>
            <a:r>
              <a:rPr lang="ru-RU" dirty="0">
                <a:effectLst/>
              </a:rPr>
              <a:t> </a:t>
            </a:r>
            <a:r>
              <a:rPr lang="fr-FR" i="1" dirty="0">
                <a:effectLst/>
              </a:rPr>
              <a:t>orientation</a:t>
            </a:r>
            <a:r>
              <a:rPr lang="ru-RU" dirty="0">
                <a:effectLst/>
              </a:rPr>
              <a:t> — установка) — система мер, направленных на оказание помощи молодежи в выборе </a:t>
            </a:r>
            <a:r>
              <a:rPr lang="ru-RU" dirty="0" smtClean="0">
                <a:effectLst/>
              </a:rPr>
              <a:t>профессии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4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r>
              <a:rPr lang="ru-RU" sz="3600" dirty="0"/>
              <a:t>В центре внимания находится социализация ребенка, его успешная интеграция в общество.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К </a:t>
            </a:r>
            <a:r>
              <a:rPr lang="ru-RU" sz="3600" dirty="0"/>
              <a:t>важнейшим задачам деятельности  педагога относится  помощь в развитии, воспитании, образовании, профессиональном становлении.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4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4664"/>
            <a:ext cx="7848872" cy="5843736"/>
          </a:xfrm>
        </p:spPr>
        <p:txBody>
          <a:bodyPr>
            <a:normAutofit/>
          </a:bodyPr>
          <a:lstStyle/>
          <a:p>
            <a:r>
              <a:rPr lang="ru-RU" dirty="0"/>
              <a:t>Ориентация на профессиональный труд и выбор своего </a:t>
            </a:r>
            <a:r>
              <a:rPr lang="ru-RU" dirty="0" smtClean="0"/>
              <a:t>профессионального </a:t>
            </a:r>
            <a:r>
              <a:rPr lang="ru-RU" dirty="0"/>
              <a:t>будущего должна выступать как неотъемлемая часть всего учебно-воспитательного процесса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Школа призвана помочь учащимся в их профессиональном определении и выбора профессии с учетом индивидуальных особенностей, склонностей и востребованности на рынке труда.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5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8640"/>
            <a:ext cx="7651576" cy="6552728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/>
              <a:t>Проблемы</a:t>
            </a:r>
            <a:r>
              <a:rPr lang="ru-RU" u="sng" dirty="0"/>
              <a:t>, которые являются характерными для всех учащихся с ОВЗ: </a:t>
            </a:r>
            <a:endParaRPr lang="ru-RU" u="sng" dirty="0"/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/>
              <a:t>заниженный уровень жизненных притязаний, низкую способность к условиям жизнедеятельности вне школы;</a:t>
            </a:r>
            <a:endParaRPr lang="ru-RU" dirty="0"/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/>
              <a:t>неадекватностью самооценки: у некоторых явно завышены профессиональная самооценка. Они претендуют даже на профессии, связанные с интеллектуальным трудом, вследствие этого профессиональные намерения расходятся с возможностями овладения профессией.</a:t>
            </a:r>
            <a:endParaRPr lang="ru-RU" dirty="0"/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/>
              <a:t>бедность жизненного опыта, ограниченностью знаний;</a:t>
            </a:r>
            <a:endParaRPr lang="ru-RU" dirty="0"/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 err="1"/>
              <a:t>несфомированность</a:t>
            </a:r>
            <a:r>
              <a:rPr lang="ru-RU" dirty="0"/>
              <a:t> социальных компетенций данной категории детей;</a:t>
            </a:r>
            <a:endParaRPr lang="ru-RU" dirty="0"/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/>
              <a:t>школьникам не известны собственные возможности и данные о профессиональной пригодности к тому или иному виду труда;</a:t>
            </a:r>
            <a:endParaRPr lang="ru-RU" dirty="0"/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dirty="0"/>
              <a:t>учащиеся не проявляют устойчивого интереса к изучаемой профессии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5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8640"/>
            <a:ext cx="7406640" cy="6552728"/>
          </a:xfrm>
        </p:spPr>
        <p:txBody>
          <a:bodyPr>
            <a:normAutofit/>
          </a:bodyPr>
          <a:lstStyle/>
          <a:p>
            <a:r>
              <a:rPr lang="ru-RU" b="1" dirty="0"/>
              <a:t>Формы и методы адаптации </a:t>
            </a:r>
            <a:r>
              <a:rPr lang="ru-RU" b="1" dirty="0" smtClean="0"/>
              <a:t>используемые </a:t>
            </a:r>
            <a:r>
              <a:rPr lang="ru-RU" b="1" dirty="0"/>
              <a:t>в учебно-воспитательном процессе:</a:t>
            </a:r>
            <a:endParaRPr lang="ru-RU" dirty="0"/>
          </a:p>
          <a:p>
            <a:pPr lvl="0"/>
            <a:r>
              <a:rPr lang="ru-RU" sz="3200" dirty="0"/>
              <a:t>тренинги;</a:t>
            </a:r>
            <a:endParaRPr lang="ru-RU" sz="3200" dirty="0"/>
          </a:p>
          <a:p>
            <a:pPr lvl="0"/>
            <a:r>
              <a:rPr lang="ru-RU" sz="3200" dirty="0"/>
              <a:t>индивидуальные задания;</a:t>
            </a:r>
            <a:endParaRPr lang="ru-RU" sz="3200" dirty="0"/>
          </a:p>
          <a:p>
            <a:pPr lvl="0"/>
            <a:r>
              <a:rPr lang="ru-RU" sz="3200" dirty="0"/>
              <a:t> </a:t>
            </a:r>
            <a:r>
              <a:rPr lang="ru-RU" sz="3200" dirty="0" err="1"/>
              <a:t>профдиагностика</a:t>
            </a:r>
            <a:r>
              <a:rPr lang="ru-RU" sz="3200" dirty="0"/>
              <a:t>;</a:t>
            </a:r>
            <a:endParaRPr lang="ru-RU" sz="3200" dirty="0"/>
          </a:p>
          <a:p>
            <a:pPr lvl="0"/>
            <a:r>
              <a:rPr lang="ru-RU" sz="3200" dirty="0" err="1"/>
              <a:t>профконсулътации</a:t>
            </a:r>
            <a:r>
              <a:rPr lang="ru-RU" sz="3200" dirty="0"/>
              <a:t>; </a:t>
            </a:r>
            <a:endParaRPr lang="ru-RU" sz="3200" dirty="0"/>
          </a:p>
          <a:p>
            <a:pPr lvl="0"/>
            <a:r>
              <a:rPr lang="ru-RU" sz="3200" dirty="0" err="1"/>
              <a:t>профориентационные</a:t>
            </a:r>
            <a:r>
              <a:rPr lang="ru-RU" sz="3200" dirty="0"/>
              <a:t> уроки;</a:t>
            </a:r>
            <a:endParaRPr lang="ru-RU" sz="3200" dirty="0"/>
          </a:p>
          <a:p>
            <a:pPr lvl="0"/>
            <a:r>
              <a:rPr lang="ru-RU" sz="3200" dirty="0" err="1"/>
              <a:t>профессиографические</a:t>
            </a:r>
            <a:r>
              <a:rPr lang="ru-RU" sz="3200" dirty="0"/>
              <a:t> игры;</a:t>
            </a:r>
            <a:endParaRPr lang="ru-RU" sz="3200" dirty="0"/>
          </a:p>
          <a:p>
            <a:pPr lvl="0"/>
            <a:r>
              <a:rPr lang="ru-RU" sz="3200" dirty="0" err="1"/>
              <a:t>профвстречи</a:t>
            </a:r>
            <a:r>
              <a:rPr lang="ru-RU" sz="3200" dirty="0"/>
              <a:t>;</a:t>
            </a:r>
            <a:endParaRPr lang="ru-RU" sz="3200" dirty="0"/>
          </a:p>
          <a:p>
            <a:pPr lvl="0"/>
            <a:r>
              <a:rPr lang="ru-RU" sz="3200" dirty="0" err="1"/>
              <a:t>профэкскурсии</a:t>
            </a:r>
            <a:r>
              <a:rPr lang="ru-RU" sz="3200" dirty="0"/>
              <a:t>; </a:t>
            </a:r>
            <a:endParaRPr lang="ru-RU" sz="3200" dirty="0"/>
          </a:p>
          <a:p>
            <a:pPr lvl="0"/>
            <a:r>
              <a:rPr lang="ru-RU" sz="3200" dirty="0"/>
              <a:t>профильное обучение;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0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8680"/>
            <a:ext cx="7406640" cy="2592288"/>
          </a:xfrm>
        </p:spPr>
        <p:txBody>
          <a:bodyPr/>
          <a:lstStyle/>
          <a:p>
            <a:r>
              <a:rPr lang="ru-RU" dirty="0"/>
              <a:t>В систему </a:t>
            </a:r>
            <a:r>
              <a:rPr lang="ru-RU" dirty="0" err="1"/>
              <a:t>профориентационной</a:t>
            </a:r>
            <a:r>
              <a:rPr lang="ru-RU" dirty="0"/>
              <a:t> деятельности школы входит также и работа с родителями по подготовке учащихся к правильному выбору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3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</TotalTime>
  <Words>383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Социализация  и профориентация учащихся  в учебно-воспитательном процессе</vt:lpstr>
      <vt:lpstr>Презентация PowerPoint</vt:lpstr>
      <vt:lpstr>Социализация [от лат. socialis — общественный] —процесс усвоения и овладения тем социальным опытом, который передается индивиду в ходе его взаимодействия и общения с социальным окружением.</vt:lpstr>
      <vt:lpstr>Профессиональная ориентация, профориентация, выбор профессии или ориентация на профессию (лат. professio — род занятий и фр. orientation — установка) — система мер, направленных на оказание помощи молодежи в выборе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Приобщение к профессии - дело трудное и кропотливое.   Это не мероприятие, а                                              ежедневная работа.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 и профориентация учащихся  в учебно-воспитательном процессе</dc:title>
  <dc:creator>RomSHu</dc:creator>
  <cp:lastModifiedBy>RomSHu</cp:lastModifiedBy>
  <cp:revision>7</cp:revision>
  <dcterms:created xsi:type="dcterms:W3CDTF">2014-03-23T06:46:38Z</dcterms:created>
  <dcterms:modified xsi:type="dcterms:W3CDTF">2014-03-23T11:02:46Z</dcterms:modified>
</cp:coreProperties>
</file>