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3" r:id="rId7"/>
    <p:sldId id="262" r:id="rId8"/>
    <p:sldId id="269" r:id="rId9"/>
    <p:sldId id="260" r:id="rId10"/>
    <p:sldId id="265" r:id="rId11"/>
    <p:sldId id="261" r:id="rId12"/>
    <p:sldId id="264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223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545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135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694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818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892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135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803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165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638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479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4000">
              <a:srgbClr val="99CCFF"/>
            </a:gs>
            <a:gs pos="42000">
              <a:srgbClr val="9966FF"/>
            </a:gs>
            <a:gs pos="48000">
              <a:srgbClr val="CC99FF"/>
            </a:gs>
            <a:gs pos="65000">
              <a:srgbClr val="99CCFF"/>
            </a:gs>
            <a:gs pos="100000">
              <a:srgbClr val="CCCC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7B1E3-59B3-4140-9A0A-EC6B97B4511B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0DD72-54E3-48F8-AE8E-039469022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797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28083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Модельный кодекс профессиональной этики педагогических работников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Y:\Мои документы\УРОК-2014\P102092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1604" y="2636912"/>
            <a:ext cx="5592684" cy="38639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7358082" y="4857760"/>
            <a:ext cx="1785918" cy="18573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Подготовила: Т.К. Сидоренко, руководитель ШМО естественного цикла МОБУ СОШ № 7 г. Тында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473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Педагогическим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работникам надлежит принимать меры по недопущению коррупционно опасного поведения педагогических работников, своим личным поведением подавать пример честности, беспристрастности и справедливости.</a:t>
            </a:r>
            <a:endParaRPr lang="ru-RU" sz="24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Педагогическим работникам следует быть образцом профессионализма, безупречной репутации, способствовать формированию благоприятного морально-психологического климата для эффективной работы.</a:t>
            </a:r>
          </a:p>
          <a:p>
            <a:endParaRPr lang="ru-RU" dirty="0"/>
          </a:p>
        </p:txBody>
      </p:sp>
      <p:pic>
        <p:nvPicPr>
          <p:cNvPr id="4" name="Рисунок 3" descr="C:\Documents and Settings\Kab2\Рабочий стол\vipusk_5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702" y="4143380"/>
            <a:ext cx="2214578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Трапеция 4"/>
          <p:cNvSpPr/>
          <p:nvPr/>
        </p:nvSpPr>
        <p:spPr>
          <a:xfrm>
            <a:off x="4857752" y="4214818"/>
            <a:ext cx="1428760" cy="2357454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Arial Black" pitchFamily="34" charset="0"/>
              </a:rPr>
              <a:t>?</a:t>
            </a:r>
            <a:endParaRPr lang="ru-RU" sz="96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386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При выполнении трудовых обязанностей педагогический работник не допускает: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а)  любого вида высказываний и действий дискриминационного характера по</a:t>
            </a:r>
            <a:br>
              <a:rPr lang="ru-RU" sz="2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признакам пола, возраста, расы, национальности, языка, гражданства, социального,</a:t>
            </a:r>
            <a:br>
              <a:rPr lang="ru-RU" sz="2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имущественного или семейного положения, политических или религиозных</a:t>
            </a:r>
            <a:br>
              <a:rPr lang="ru-RU" sz="2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предпочтений;</a:t>
            </a:r>
            <a:endParaRPr lang="ru-RU" sz="28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8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70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097880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б)  грубости, проявлений пренебрежительного тона, заносчивости, предвзятых</a:t>
            </a:r>
            <a:b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замечаний, предъявления неправомерных, незаслуженных обвинений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в)  угроз, оскорбительных выражений или реплик, действий, препятствующих</a:t>
            </a:r>
            <a:b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нормальному общению или провоцирующих противоправное поведение.</a:t>
            </a:r>
            <a:endParaRPr lang="ru-RU" sz="2800" dirty="0"/>
          </a:p>
        </p:txBody>
      </p:sp>
      <p:pic>
        <p:nvPicPr>
          <p:cNvPr id="4" name="Рисунок 3" descr="C:\Documents and Settings\Kab2\Рабочий стол\i (3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57818" y="1643050"/>
            <a:ext cx="1624014" cy="15716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C:\Documents and Settings\Kab2\Рабочий стол\i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3549" y="4653137"/>
            <a:ext cx="2902479" cy="2134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3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3400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Педагогическим работникам следует проявлять корректность, выдержку,</a:t>
            </a:r>
            <a:endParaRPr lang="ru-RU" sz="34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3400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такт и внимательность в обращении с участниками образовательных отношений, уважать их честь и достоинство, быть доступным для общения, открытым и доброжелательным.</a:t>
            </a:r>
            <a:endParaRPr lang="ru-RU" sz="34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3400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Педагогическим работникам рекомендуется соблюдать культуру речи, не допускать использования в присутствии всех участников образовательных отношений грубости, оскорбительных выражений или реплик.</a:t>
            </a:r>
            <a:endParaRPr lang="ru-RU" sz="34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3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1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47525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Внешний вид педагогического работника при выполнении им трудовых обязанностей должен способствовать уважительному отношению к педагогическим работникам и организациям, осуществляющим образовательную деятельность, соответствовать общепринятому деловому стилю, который отличают официальность, сдержанность, аккуратность.</a:t>
            </a:r>
            <a:endParaRPr lang="ru-RU" b="1" dirty="0">
              <a:ea typeface="Calibri"/>
              <a:cs typeface="Times New Roman"/>
            </a:endParaRPr>
          </a:p>
          <a:p>
            <a:endParaRPr lang="ru-RU" b="1" dirty="0"/>
          </a:p>
        </p:txBody>
      </p:sp>
      <p:pic>
        <p:nvPicPr>
          <p:cNvPr id="4" name="Рисунок 3" descr="DSCF37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0237" y="4941168"/>
            <a:ext cx="2112235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фотки 0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57192"/>
            <a:ext cx="2000264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Y:\Мои документы\Открытый урок в 11-б классе 30.11.11год фото\P1010919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797152"/>
            <a:ext cx="3024336" cy="20608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11440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2650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Кодекс профессиональной этики педагогических работников организаций, осуществляющих образовательную деятельность, разработан на основании положений Конституции Российской Федерации, Федерального закона от 29 декабря 2012 г. № 273-ФЗ «Об образовании в Российской Федерации», Указа Президента Российской Федерации от 7 мая 2012 г. № 597 «О мероприятиях по реализации государственной социальной политики» и иных нормативных правовых актов Российской Федерации.</a:t>
            </a:r>
            <a:endParaRPr lang="ru-RU" sz="2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6" name="Рисунок 5" descr="G:\ШМО 9.04.2014 год\ФОТКИ ШМО -2014\P102096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4357694"/>
            <a:ext cx="3430619" cy="22901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55934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и задачи кодекса: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1.Установление этических норм и правил поведения педагогических работников для выполнения ими своей профессиональной деятельности;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2.Содействие укреплению авторитета педагогических работников организаций, осуществляющих образовательную деятельность;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3.Обеспечение единых норм поведения педагогических работников.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0079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4.   Кодекс призван повысить эффективность выполнения педагогическими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работниками своих трудовых обязанностей.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5. Кодекс служит основой для формирования взаимоотношений в системе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5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образования, основанных на нормах морали, уважительном отношении к</a:t>
            </a:r>
            <a:br>
              <a:rPr lang="ru-RU" sz="35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5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педагогической деятельности в общественном сознании, самоконтроле</a:t>
            </a:r>
            <a:br>
              <a:rPr lang="ru-RU" sz="35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5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педагогических работников.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35416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Этические правила поведения педагогических работников при выполнении ими трудовых обязанностей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а) осуществлять свою деятельность на высоком профессиональном уровне;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б) соблюдать правовые, нравственные и этические нормы;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в)     уважать честь и достоинство обучающихся и других участников</a:t>
            </a:r>
            <a:b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образовательных отношений;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4" name="Рисунок 3" descr="F:\2 ШКОЛЬНЫЙ ДВОР\двор - 12\НАША КЛУМБА\школ. двор 2012\DSCF183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373216"/>
            <a:ext cx="1654175" cy="1371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992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20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г) развивать у обучающихся познавательную активность, самостоятельность,</a:t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инициативу, творческие способности, формировать гражданскую позицию,</a:t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способность к труду и жизни в условиях современного мира, формировать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 обучающихся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культуру здорового и безопасного образа жизни;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д)    применять педагогически обоснованные и обеспечивающие высокое</a:t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качество образования формы, методы обучения и воспитания;</a:t>
            </a:r>
          </a:p>
          <a:p>
            <a:pPr lvl="0"/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Y:\Мои документы\Сидоренко Т.К. ФОТО С УРОКОВ И ИССЛЕДОВАНИЕ\P10105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013176"/>
            <a:ext cx="2529453" cy="18448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6903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е)     учитывать особенности психофизического развития обучающихся и</a:t>
            </a:r>
            <a:b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состояние их здоровья, соблюдать специальные условия, необходимые для</a:t>
            </a:r>
            <a:b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получения образования лицами с ограниченными возможностями здоровья,</a:t>
            </a:r>
            <a:b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взаимодействовать при необходимости с медицинскими организациями;</a:t>
            </a:r>
          </a:p>
          <a:p>
            <a:endParaRPr lang="ru-RU" sz="2000" dirty="0"/>
          </a:p>
        </p:txBody>
      </p:sp>
      <p:pic>
        <p:nvPicPr>
          <p:cNvPr id="4" name="Picture 2" descr="E:\2 ШКОЛЬНЫЙ ДВОР\двор - 12\НАША КЛУМБА\Ревень\SAM_018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2198" y="4000504"/>
            <a:ext cx="2571768" cy="2643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89232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ж)      исключать действия, связанные с влиянием каких-либо личных,</a:t>
            </a:r>
            <a:b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имущественных (финансовых) и иных интересов, препятствующих</a:t>
            </a:r>
            <a:b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добросовестному исполнению трудовых обязанностей;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b="1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   проявлять корректность и внимательность к обучающимся, их родителям</a:t>
            </a:r>
            <a:b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(законным представителям) и коллегам;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и)  проявлять терпимость и уважение к обычаям и традициям народов России и</a:t>
            </a:r>
            <a:br>
              <a:rPr lang="ru-RU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других государств, учитывать культурные и иные особенности различных</a:t>
            </a:r>
            <a:br>
              <a:rPr lang="ru-RU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этнических, социальных групп и конфессий, способствовать межнациональному и</a:t>
            </a:r>
            <a:br>
              <a:rPr lang="ru-RU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межконфессиональному согласию обучающихся;</a:t>
            </a:r>
            <a:endParaRPr lang="ru-RU" sz="36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к) воздерживаться от поведения, которое могло бы вызвать сомнение в добросовестном исполнении педагогическим работником трудовых обязанностей, а также избегать конфликтных ситуаций, способных нанести ущерб его репутации или авторитету организации, осуществляющей образовательную деятельность.</a:t>
            </a:r>
            <a:endParaRPr lang="ru-RU" sz="36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08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325</Words>
  <Application>Microsoft Office PowerPoint</Application>
  <PresentationFormat>Экран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Модельный кодекс профессиональной этики педагогических работников</vt:lpstr>
      <vt:lpstr>Слайд 2</vt:lpstr>
      <vt:lpstr>Цели и задачи кодекса:</vt:lpstr>
      <vt:lpstr>Слайд 4</vt:lpstr>
      <vt:lpstr>Этические правила поведения педагогических работников при выполнении ими трудовых обязанностей </vt:lpstr>
      <vt:lpstr>Слайд 6</vt:lpstr>
      <vt:lpstr>Слайд 7</vt:lpstr>
      <vt:lpstr>Слайд 8</vt:lpstr>
      <vt:lpstr>Слайд 9</vt:lpstr>
      <vt:lpstr>Слайд 10</vt:lpstr>
      <vt:lpstr>При выполнении трудовых обязанностей педагогический работник не допускает: </vt:lpstr>
      <vt:lpstr>Слайд 12</vt:lpstr>
      <vt:lpstr>Слайд 13</vt:lpstr>
      <vt:lpstr>Слайд 14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Модельный кодекс профессиональной этики педагогических работников</dc:title>
  <dc:creator>Kab2</dc:creator>
  <cp:lastModifiedBy>DDD</cp:lastModifiedBy>
  <cp:revision>24</cp:revision>
  <dcterms:created xsi:type="dcterms:W3CDTF">2014-04-07T22:29:14Z</dcterms:created>
  <dcterms:modified xsi:type="dcterms:W3CDTF">2014-04-10T02:58:30Z</dcterms:modified>
</cp:coreProperties>
</file>