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96AA956-B71D-4772-87C6-3238A225356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204643-AA6C-4680-B0BE-66096B8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A956-B71D-4772-87C6-3238A225356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4643-AA6C-4680-B0BE-66096B8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A956-B71D-4772-87C6-3238A225356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4643-AA6C-4680-B0BE-66096B8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96AA956-B71D-4772-87C6-3238A225356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4643-AA6C-4680-B0BE-66096B8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96AA956-B71D-4772-87C6-3238A225356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3204643-AA6C-4680-B0BE-66096B8C34B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96AA956-B71D-4772-87C6-3238A225356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04643-AA6C-4680-B0BE-66096B8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96AA956-B71D-4772-87C6-3238A225356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3204643-AA6C-4680-B0BE-66096B8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A956-B71D-4772-87C6-3238A225356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4643-AA6C-4680-B0BE-66096B8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96AA956-B71D-4772-87C6-3238A225356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04643-AA6C-4680-B0BE-66096B8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96AA956-B71D-4772-87C6-3238A225356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3204643-AA6C-4680-B0BE-66096B8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96AA956-B71D-4772-87C6-3238A225356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3204643-AA6C-4680-B0BE-66096B8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96AA956-B71D-4772-87C6-3238A225356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204643-AA6C-4680-B0BE-66096B8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428128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001156" cy="706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МОУДОД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ДШИ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г.Аркадак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Живописные образы, навеянные стихами А.С. Пушкина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Гомцян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Х.Л., преподаватель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МОУДОД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ДШИ г.Аркадак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2013г.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Иванова Татьяна «Лето»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4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290"/>
            <a:ext cx="7034234" cy="54064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гружен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3565471" cy="4500594"/>
          </a:xfrm>
          <a:prstGeom prst="rect">
            <a:avLst/>
          </a:prstGeom>
        </p:spPr>
      </p:pic>
      <p:sp>
        <p:nvSpPr>
          <p:cNvPr id="12" name="Заголовок 5"/>
          <p:cNvSpPr>
            <a:spLocks noGrp="1"/>
          </p:cNvSpPr>
          <p:nvPr>
            <p:ph idx="1"/>
          </p:nvPr>
        </p:nvSpPr>
        <p:spPr>
          <a:xfrm>
            <a:off x="0" y="214290"/>
            <a:ext cx="9001156" cy="6643710"/>
          </a:xfrm>
        </p:spPr>
        <p:txBody>
          <a:bodyPr>
            <a:normAutofit fontScale="975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600" dirty="0" err="1" smtClean="0">
                <a:effectLst/>
                <a:latin typeface="Times New Roman" pitchFamily="18" charset="0"/>
                <a:cs typeface="Times New Roman" pitchFamily="18" charset="0"/>
              </a:rPr>
              <a:t>Алексаандр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itchFamily="18" charset="0"/>
                <a:cs typeface="Times New Roman" pitchFamily="18" charset="0"/>
              </a:rPr>
              <a:t>Сергееевич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itchFamily="18" charset="0"/>
                <a:cs typeface="Times New Roman" pitchFamily="18" charset="0"/>
              </a:rPr>
              <a:t>Пуушкин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 (26 мая  1799, Москва — 29 января 1837 Санкт-Петербург) — русский поэт, драматург и прозаик.</a:t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Александр Сергеевич Пушкин имеет репутацию великого или величайшего русского поэта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 Также Пушкин рассматривается как создатель современного  русского литературного языка.</a:t>
            </a:r>
          </a:p>
          <a:p>
            <a:pPr algn="r"/>
            <a:r>
              <a:rPr lang="ru-RU" sz="1400" dirty="0" smtClean="0"/>
              <a:t>Происхождение Александра Сергеевича Пушкина идёт от разветвлённого нетитулованного дворянского рода Пушкиных, восходившего по генеалогической легенде к «мужу </a:t>
            </a:r>
            <a:r>
              <a:rPr lang="ru-RU" sz="1400" dirty="0" err="1" smtClean="0"/>
              <a:t>честну</a:t>
            </a:r>
            <a:r>
              <a:rPr lang="ru-RU" sz="1400" dirty="0" smtClean="0"/>
              <a:t>» </a:t>
            </a:r>
            <a:r>
              <a:rPr lang="ru-RU" sz="1400" dirty="0" err="1" smtClean="0"/>
              <a:t>Ратше</a:t>
            </a:r>
            <a:r>
              <a:rPr lang="ru-RU" sz="1400" dirty="0" smtClean="0"/>
              <a:t>, современнику Александра Невского. Пушкин неоднократно писал о своей родословной в стихах и прозе; он видел в своих предках образец древнего рода, истинной «аристократии», честно служившего отечеству, но не снискавшего благосклонности правителей и «гонимого». Не раз он обращался (в том числе в художественной форме) и к образу своего прадеда по матери — африканца Абрама Петровича Ганнибала, ставшего слугой и воспитанником Петра I, а потом военным инженером и генералом.</a:t>
            </a:r>
          </a:p>
          <a:p>
            <a:pPr algn="r"/>
            <a:r>
              <a:rPr lang="ru-RU" sz="1400" dirty="0" smtClean="0"/>
              <a:t>Дуэль с Дантесом состоялась 27 января на Чёрной речке. Пушкин был ранен: пуля перебила шейку бедра и проникла в живот. Для того времени ранение было смертельным. Пушкин узнал об этом от лейб-медика </a:t>
            </a:r>
            <a:r>
              <a:rPr lang="ru-RU" sz="1400" dirty="0" err="1" smtClean="0"/>
              <a:t>Арендта</a:t>
            </a:r>
            <a:r>
              <a:rPr lang="ru-RU" sz="1400" dirty="0" smtClean="0"/>
              <a:t>, который, уступая его настояниям, не скрывал истинного положения дел.</a:t>
            </a:r>
          </a:p>
          <a:p>
            <a:pPr algn="r"/>
            <a:endParaRPr lang="ru-RU" sz="1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О.А. </a:t>
            </a:r>
            <a:r>
              <a:rPr lang="ru-RU" sz="1400" dirty="0" err="1" smtClean="0">
                <a:effectLst/>
                <a:latin typeface="Times New Roman" pitchFamily="18" charset="0"/>
                <a:cs typeface="Times New Roman" pitchFamily="18" charset="0"/>
              </a:rPr>
              <a:t>Кипринский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Портрет Пушкина А.С. репродукция</a:t>
            </a:r>
            <a:endParaRPr lang="ru-RU" sz="1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hukovsky__Stanislav_Julianovich_Early_Spring___A_Summerhouse_in_the_Park__fine_art_print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714620"/>
            <a:ext cx="3914772" cy="309060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429684" cy="6169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ПТИЧКА</a:t>
            </a:r>
          </a:p>
          <a:p>
            <a:pPr>
              <a:buNone/>
            </a:pPr>
            <a:r>
              <a:rPr lang="ru-RU" dirty="0" smtClean="0"/>
              <a:t>    В чужбине свято наблюдаю</a:t>
            </a:r>
            <a:br>
              <a:rPr lang="ru-RU" dirty="0" smtClean="0"/>
            </a:br>
            <a:r>
              <a:rPr lang="ru-RU" dirty="0" smtClean="0"/>
              <a:t>Родной обычай старины:</a:t>
            </a:r>
            <a:br>
              <a:rPr lang="ru-RU" dirty="0" smtClean="0"/>
            </a:br>
            <a:r>
              <a:rPr lang="ru-RU" dirty="0" smtClean="0"/>
              <a:t>На волю птичку выпускаю</a:t>
            </a:r>
            <a:br>
              <a:rPr lang="ru-RU" dirty="0" smtClean="0"/>
            </a:br>
            <a:r>
              <a:rPr lang="ru-RU" dirty="0" smtClean="0"/>
              <a:t>При светлом празднике весны.</a:t>
            </a:r>
          </a:p>
          <a:p>
            <a:pPr>
              <a:buNone/>
            </a:pPr>
            <a:r>
              <a:rPr lang="ru-RU" dirty="0" smtClean="0"/>
              <a:t>   Я стал доступен утешенью;</a:t>
            </a:r>
            <a:br>
              <a:rPr lang="ru-RU" dirty="0" smtClean="0"/>
            </a:br>
            <a:r>
              <a:rPr lang="ru-RU" dirty="0" smtClean="0"/>
              <a:t>За что на бога мне роптать,</a:t>
            </a:r>
            <a:br>
              <a:rPr lang="ru-RU" dirty="0" smtClean="0"/>
            </a:br>
            <a:r>
              <a:rPr lang="ru-RU" dirty="0" smtClean="0"/>
              <a:t>Когда хоть одному творенью</a:t>
            </a:r>
            <a:br>
              <a:rPr lang="ru-RU" dirty="0" smtClean="0"/>
            </a:br>
            <a:r>
              <a:rPr lang="ru-RU" dirty="0" smtClean="0"/>
              <a:t>Я мог свободу даровать!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endParaRPr lang="ru-RU" sz="1200" b="1" dirty="0" smtClean="0"/>
          </a:p>
          <a:p>
            <a:pPr algn="r">
              <a:buNone/>
            </a:pPr>
            <a:r>
              <a:rPr lang="ru-RU" sz="1200" b="1" dirty="0" smtClean="0"/>
              <a:t>Жуковский Станислав </a:t>
            </a:r>
            <a:r>
              <a:rPr lang="ru-RU" sz="1200" b="1" dirty="0" err="1" smtClean="0"/>
              <a:t>Юлианович</a:t>
            </a:r>
            <a:r>
              <a:rPr lang="ru-RU" sz="1200" b="1" dirty="0" smtClean="0"/>
              <a:t> </a:t>
            </a:r>
          </a:p>
          <a:p>
            <a:pPr algn="r">
              <a:buNone/>
            </a:pPr>
            <a:r>
              <a:rPr lang="ru-RU" sz="1200" b="1" dirty="0" smtClean="0"/>
              <a:t>«Старая </a:t>
            </a:r>
            <a:r>
              <a:rPr lang="ru-RU" sz="1200" b="1" dirty="0" err="1" smtClean="0"/>
              <a:t>усадьба.Май</a:t>
            </a:r>
            <a:r>
              <a:rPr lang="ru-RU" sz="1200" b="1" dirty="0" smtClean="0"/>
              <a:t>»</a:t>
            </a:r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Методические  рекомендации:</a:t>
            </a:r>
          </a:p>
          <a:p>
            <a:pPr>
              <a:buFontTx/>
              <a:buChar char="-"/>
            </a:pPr>
            <a:r>
              <a:rPr lang="ru-RU" sz="2000" dirty="0" smtClean="0"/>
              <a:t>Передача состояния и настроения в пейзаже научиться рисовать пейзаж, используя нестандартные методы.</a:t>
            </a:r>
          </a:p>
          <a:p>
            <a:pPr>
              <a:buFontTx/>
              <a:buChar char="-"/>
            </a:pPr>
            <a:r>
              <a:rPr lang="ru-RU" sz="2000" dirty="0" smtClean="0"/>
              <a:t> Формирование у учащихся знаний, умений, навыков в реалистической передаче натуры средствами живописи;</a:t>
            </a:r>
          </a:p>
          <a:p>
            <a:pPr>
              <a:buFontTx/>
              <a:buChar char="-"/>
            </a:pPr>
            <a:r>
              <a:rPr lang="ru-RU" sz="2000" dirty="0" smtClean="0"/>
              <a:t> Развитие интереса к художественному творчеству и литературе;</a:t>
            </a:r>
          </a:p>
          <a:p>
            <a:pPr>
              <a:buFontTx/>
              <a:buChar char="-"/>
            </a:pPr>
            <a:r>
              <a:rPr lang="ru-RU" sz="2000" dirty="0" smtClean="0"/>
              <a:t> Воспитание наблюдательности и развитие зрительной памяти;</a:t>
            </a:r>
          </a:p>
          <a:p>
            <a:pPr>
              <a:buFontTx/>
              <a:buChar char="-"/>
            </a:pPr>
            <a:r>
              <a:rPr lang="ru-RU" sz="2000" dirty="0" smtClean="0"/>
              <a:t> Знакомство учащихся с творчеством русских художников, передача их отношения к природе и к Родине.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ticles176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3810000" cy="2857500"/>
          </a:xfrm>
          <a:prstGeom prst="rect">
            <a:avLst/>
          </a:prstGeom>
        </p:spPr>
      </p:pic>
      <p:pic>
        <p:nvPicPr>
          <p:cNvPr id="5" name="Рисунок 4" descr="molber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28604"/>
            <a:ext cx="4000508" cy="4007176"/>
          </a:xfrm>
          <a:prstGeom prst="rect">
            <a:avLst/>
          </a:prstGeom>
        </p:spPr>
      </p:pic>
      <p:pic>
        <p:nvPicPr>
          <p:cNvPr id="6" name="Рисунок 5" descr="540_02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428868"/>
            <a:ext cx="2790829" cy="4192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2405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Исаак Ильич Левитан</a:t>
            </a:r>
            <a:r>
              <a:rPr lang="ru-RU" sz="1800" dirty="0" smtClean="0"/>
              <a:t> (18  августа 1860 год — 22 июля 1900) — русский художник, мастер «пейзажа настроения».</a:t>
            </a:r>
          </a:p>
          <a:p>
            <a:pPr>
              <a:buNone/>
            </a:pPr>
            <a:r>
              <a:rPr lang="ru-RU" sz="1800" i="1" dirty="0" smtClean="0"/>
              <a:t>«Левитану давалось все легко, тем не менее, работал он упорно, с большой выдержкой»</a:t>
            </a:r>
            <a:r>
              <a:rPr lang="ru-RU" sz="1800" dirty="0" smtClean="0"/>
              <a:t> — вспоминал его товарищ, известный  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живописец Михаил Нестеров.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«Март»                                                    «Золотая осень»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Levitan_M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357430"/>
            <a:ext cx="3643338" cy="2985830"/>
          </a:xfrm>
          <a:prstGeom prst="rect">
            <a:avLst/>
          </a:prstGeom>
        </p:spPr>
      </p:pic>
      <p:pic>
        <p:nvPicPr>
          <p:cNvPr id="5" name="Рисунок 4" descr="70035_big_13473463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357430"/>
            <a:ext cx="4799691" cy="30118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Алексей Кондратьевич Саврасов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(1830—1897) — русский художник-пейзажист, один из членов-учредителей Товарищества передвижников, автор хрестоматийного пейзажа «Грачи прилетели».</a:t>
            </a:r>
          </a:p>
          <a:p>
            <a:pPr>
              <a:buNone/>
            </a:pPr>
            <a:r>
              <a:rPr lang="ru-RU" sz="2400" dirty="0" smtClean="0"/>
              <a:t>В ранней юности у будущего художника обнаруживаются способности к живописи. Вопреки желанию отца, который мечтал приспособить сына к «коммерческим делам», мальчик в 1844 поступил в Московское училище живописи, ваяния и зодчества, где учился в классе пейзажиста К. И. </a:t>
            </a:r>
            <a:r>
              <a:rPr lang="ru-RU" sz="2400" dirty="0" err="1" smtClean="0"/>
              <a:t>Рабуса</a:t>
            </a:r>
            <a:r>
              <a:rPr lang="ru-RU" sz="2400" dirty="0" smtClean="0"/>
              <a:t> и которое окончил в 1854 году.</a:t>
            </a:r>
          </a:p>
          <a:p>
            <a:pPr>
              <a:buNone/>
            </a:pPr>
            <a:r>
              <a:rPr lang="ru-RU" sz="2400" dirty="0" smtClean="0"/>
              <a:t>Летом 1854 года Саврасов работает у Финского залива под Петербургом, а на осенней выставке в Академии художеств показывает две картины, «Вид в окрестностях Ораниенбаума» и «Морской берег в окрестностях Ораниенбаума», за которые ему было присвоено звание академика.</a:t>
            </a:r>
          </a:p>
          <a:p>
            <a:pPr>
              <a:buNone/>
            </a:pPr>
            <a:r>
              <a:rPr lang="ru-RU" sz="2400" dirty="0" smtClean="0"/>
              <a:t>В 1871—1875 годах  живя и работая по большей части в Москве, Саврасов участвует в экспозициях Товарищества передвижных художественных выставок, в 1873−1878— в академических выставках. Его картины также появляются на всемирных выставках — венской 1873 года и парижской 1878 года, а также на всероссийской выставке в Москве в 1882.</a:t>
            </a:r>
          </a:p>
          <a:p>
            <a:pPr>
              <a:buNone/>
            </a:pPr>
            <a:r>
              <a:rPr lang="ru-RU" sz="2400" dirty="0" smtClean="0"/>
              <a:t>В конце 1870-х Саврасов тяжело заболевает алкоголизмом, в его творчестве все более становятся заметны мрачные мотивы. Последние годы художник провел в нужде. «В последние годы, когда А. К. Саврасов уже окончательно спился, он иногда появлялся в мастерской в рубище», — вспоминает В. Гиляровский в книге «Москва и москвичи». Художник умер 26 сентября 1897 года в Москве в больнице для бедных.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Саврасов А.К. «Грачи прилетели»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676836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43012"/>
            <a:ext cx="7620000" cy="4371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Самостоятельная работа учащихся, сначала карандашом, затем акварельными красками: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 возможных путей взаимодействия разных видов искусств;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пейзажей настроения;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умений и навыков в изображении природы, состояний природы;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Освоение живописного содержания пространства воздуха, игры лёгких теней и полутеней;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Живописное решение больших, незаконченных предметами участков плоскости.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108</TotalTime>
  <Words>171</Words>
  <Application>Microsoft Office PowerPoint</Application>
  <PresentationFormat>Экран (4:3)</PresentationFormat>
  <Paragraphs>98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Admin</cp:lastModifiedBy>
  <cp:revision>12</cp:revision>
  <dcterms:created xsi:type="dcterms:W3CDTF">2014-04-01T06:02:47Z</dcterms:created>
  <dcterms:modified xsi:type="dcterms:W3CDTF">2014-04-01T07:53:29Z</dcterms:modified>
</cp:coreProperties>
</file>