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в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37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Gabriola" pitchFamily="82" charset="0"/>
              </a:rPr>
              <a:t>Доклад учителя русского языка и литературы </a:t>
            </a:r>
            <a:r>
              <a:rPr lang="ru-RU" dirty="0" smtClean="0">
                <a:latin typeface="Gabriola" pitchFamily="82" charset="0"/>
              </a:rPr>
              <a:t/>
            </a:r>
            <a:br>
              <a:rPr lang="ru-RU" dirty="0" smtClean="0">
                <a:latin typeface="Gabriola" pitchFamily="82" charset="0"/>
              </a:rPr>
            </a:br>
            <a:r>
              <a:rPr lang="ru-RU" b="1" dirty="0" smtClean="0">
                <a:latin typeface="Gabriola" pitchFamily="82" charset="0"/>
              </a:rPr>
              <a:t>МБОУ </a:t>
            </a:r>
            <a:r>
              <a:rPr lang="ru-RU" b="1" dirty="0" err="1" smtClean="0">
                <a:latin typeface="Gabriola" pitchFamily="82" charset="0"/>
              </a:rPr>
              <a:t>Шамбалыгская</a:t>
            </a:r>
            <a:r>
              <a:rPr lang="ru-RU" b="1" dirty="0" smtClean="0">
                <a:latin typeface="Gabriola" pitchFamily="82" charset="0"/>
              </a:rPr>
              <a:t> СОШ</a:t>
            </a:r>
            <a:r>
              <a:rPr lang="ru-RU" dirty="0" smtClean="0">
                <a:latin typeface="Gabriola" pitchFamily="82" charset="0"/>
              </a:rPr>
              <a:t/>
            </a:r>
            <a:br>
              <a:rPr lang="ru-RU" dirty="0" smtClean="0">
                <a:latin typeface="Gabriola" pitchFamily="82" charset="0"/>
              </a:rPr>
            </a:br>
            <a:r>
              <a:rPr lang="ru-RU" b="1" dirty="0" err="1" smtClean="0">
                <a:solidFill>
                  <a:srgbClr val="FF0000"/>
                </a:solidFill>
                <a:latin typeface="Gabriola" pitchFamily="82" charset="0"/>
              </a:rPr>
              <a:t>Сат</a:t>
            </a:r>
            <a:r>
              <a:rPr lang="ru-RU" b="1" dirty="0" smtClean="0">
                <a:solidFill>
                  <a:srgbClr val="FF0000"/>
                </a:solidFill>
                <a:latin typeface="Gabriola" pitchFamily="82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Gabriola" pitchFamily="82" charset="0"/>
              </a:rPr>
              <a:t>Чайраны</a:t>
            </a:r>
            <a:r>
              <a:rPr lang="ru-RU" b="1" dirty="0" smtClean="0">
                <a:solidFill>
                  <a:srgbClr val="FF0000"/>
                </a:solidFill>
                <a:latin typeface="Gabriola" pitchFamily="82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Gabriola" pitchFamily="82" charset="0"/>
              </a:rPr>
              <a:t>Мергеновны</a:t>
            </a:r>
            <a:r>
              <a:rPr lang="ru-RU" dirty="0" smtClean="0">
                <a:latin typeface="Gabriola" pitchFamily="82" charset="0"/>
              </a:rPr>
              <a:t/>
            </a:r>
            <a:br>
              <a:rPr lang="ru-RU" dirty="0" smtClean="0">
                <a:latin typeface="Gabriola" pitchFamily="82" charset="0"/>
              </a:rPr>
            </a:br>
            <a:r>
              <a:rPr lang="ru-RU" b="1" dirty="0" smtClean="0">
                <a:latin typeface="Gabriola" pitchFamily="82" charset="0"/>
              </a:rPr>
              <a:t>на конкурс </a:t>
            </a:r>
            <a:r>
              <a:rPr lang="ru-RU" b="1" dirty="0" smtClean="0">
                <a:solidFill>
                  <a:srgbClr val="00B050"/>
                </a:solidFill>
                <a:latin typeface="Gabriola" pitchFamily="82" charset="0"/>
              </a:rPr>
              <a:t>«Учитель года 2014»</a:t>
            </a:r>
            <a:r>
              <a:rPr lang="ru-RU" dirty="0" smtClean="0">
                <a:latin typeface="Gabriola" pitchFamily="82" charset="0"/>
              </a:rPr>
              <a:t/>
            </a:r>
            <a:br>
              <a:rPr lang="ru-RU" dirty="0" smtClean="0">
                <a:latin typeface="Gabriola" pitchFamily="82" charset="0"/>
              </a:rPr>
            </a:br>
            <a:r>
              <a:rPr lang="ru-RU" b="1" dirty="0" smtClean="0">
                <a:latin typeface="Gabriola" pitchFamily="82" charset="0"/>
              </a:rPr>
              <a:t>в номинации </a:t>
            </a:r>
            <a:r>
              <a:rPr lang="ru-RU" b="1" dirty="0" smtClean="0">
                <a:solidFill>
                  <a:srgbClr val="00B050"/>
                </a:solidFill>
                <a:latin typeface="Gabriola" pitchFamily="82" charset="0"/>
              </a:rPr>
              <a:t>«Молодой специалист»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C:\Users\ав\Desktop\images.jpeg"/>
          <p:cNvPicPr>
            <a:picLocks noChangeAspect="1" noChangeArrowheads="1"/>
          </p:cNvPicPr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>
            <a:off x="3779912" y="4365103"/>
            <a:ext cx="2016224" cy="20450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559"/>
            <a:ext cx="9144000" cy="688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60648"/>
            <a:ext cx="4186808" cy="6340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Тестовая технология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319695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помогает </a:t>
            </a:r>
            <a:r>
              <a:rPr lang="ru-RU" dirty="0" smtClean="0">
                <a:solidFill>
                  <a:srgbClr val="002060"/>
                </a:solidFill>
              </a:rPr>
              <a:t>при контроле знаний учащихся. Тест обеспечивает субъективный фактор при проверке результатов, а так же развивает у ребят логическое мышление </a:t>
            </a:r>
            <a:r>
              <a:rPr lang="ru-RU" dirty="0" smtClean="0">
                <a:solidFill>
                  <a:srgbClr val="002060"/>
                </a:solidFill>
              </a:rPr>
              <a:t>             и </a:t>
            </a:r>
            <a:r>
              <a:rPr lang="ru-RU" dirty="0" smtClean="0">
                <a:solidFill>
                  <a:srgbClr val="002060"/>
                </a:solidFill>
              </a:rPr>
              <a:t>внимательность. Тестовые задания различаются по уровню </a:t>
            </a:r>
            <a:r>
              <a:rPr lang="ru-RU" dirty="0" smtClean="0">
                <a:solidFill>
                  <a:srgbClr val="002060"/>
                </a:solidFill>
              </a:rPr>
              <a:t>сложности                                  </a:t>
            </a:r>
            <a:r>
              <a:rPr lang="ru-RU" dirty="0" smtClean="0">
                <a:solidFill>
                  <a:srgbClr val="002060"/>
                </a:solidFill>
              </a:rPr>
              <a:t>и по форме вариантов ответов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221088"/>
            <a:ext cx="2380719" cy="210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824756"/>
            <a:ext cx="2088232" cy="2439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559"/>
            <a:ext cx="9144000" cy="688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Проблемно-поисковое обучение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помогает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мне на уроках поддерживать интерес к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изу-чаемому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материалу. Так, перед изучением новой темы ребятам задаётся вопрос, для ответа на который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требуют-ся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новые знания. На следующем этапе им предлагается выполнить практическую (творческую) работу, в ходе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вы-полнения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которой они находят ответ на поставленный вопрос. Этот прием позволяет учителю держать в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напря-жении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одну из пружин процесса обучения – детскую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любознательность.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789040"/>
            <a:ext cx="230425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559"/>
            <a:ext cx="9144000" cy="688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4258816" cy="5620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Игровые методы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3"/>
            <a:ext cx="8435280" cy="37444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        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Дидактические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игры позволяют проводить многократное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повторение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учебного материала в формах, не похожих на обычное обучение. Игра позволяет ребенку ощутить собственный интеллектуальный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успех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. Всё это способствует поддержанию интереса учащихся к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предмету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вызыва-ет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положительные эмоции у ребенка. Игра создает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атмосферу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здоро-вого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соревнования, заставляющего школьника не просто механически припомнить известное, а мобилизовать все свои знания. Учащиеся по-новому рассматривают уже известные факты и явления, устанавливают связи, сходства и различия между отдельными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событиями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. В игре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тре-нируется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память, цепкость ума, внимательность. В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ходе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игры, учащиеся быстрее и легче запоминают даты, имена, названия, лучше усваивают графический и иллюстративный материал.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7" y="4581128"/>
            <a:ext cx="2861299" cy="2021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в\Desktop\о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22452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1"/>
            <a:ext cx="8568952" cy="27649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b="1" dirty="0" smtClean="0">
                <a:solidFill>
                  <a:srgbClr val="FF0000"/>
                </a:solidFill>
              </a:rPr>
              <a:t>Информационные </a:t>
            </a:r>
            <a:r>
              <a:rPr lang="ru-RU" b="1" dirty="0" smtClean="0">
                <a:solidFill>
                  <a:srgbClr val="FF0000"/>
                </a:solidFill>
              </a:rPr>
              <a:t>технологии </a:t>
            </a:r>
            <a:r>
              <a:rPr lang="ru-RU" sz="2800" dirty="0" smtClean="0"/>
              <a:t>– процесс, использующий совокупность средств и методов </a:t>
            </a:r>
            <a:r>
              <a:rPr lang="ru-RU" sz="2800" dirty="0" err="1" smtClean="0"/>
              <a:t>сбо-ра</a:t>
            </a:r>
            <a:r>
              <a:rPr lang="ru-RU" sz="2800" dirty="0" smtClean="0"/>
              <a:t>, обработки и передачи данных для </a:t>
            </a:r>
            <a:r>
              <a:rPr lang="ru-RU" sz="2800" dirty="0" smtClean="0"/>
              <a:t>получения </a:t>
            </a:r>
            <a:r>
              <a:rPr lang="ru-RU" sz="2800" dirty="0" smtClean="0"/>
              <a:t>информации нового качества о состоянии </a:t>
            </a:r>
            <a:r>
              <a:rPr lang="ru-RU" sz="2800" dirty="0" smtClean="0"/>
              <a:t>объекта</a:t>
            </a:r>
            <a:r>
              <a:rPr lang="ru-RU" sz="2800" dirty="0" smtClean="0"/>
              <a:t>, процесса или явления (информационного </a:t>
            </a:r>
            <a:r>
              <a:rPr lang="ru-RU" sz="2800" dirty="0" err="1" smtClean="0"/>
              <a:t>продук-та</a:t>
            </a:r>
            <a:r>
              <a:rPr lang="ru-RU" sz="2800" dirty="0" smtClean="0"/>
              <a:t>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Users\ав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"/>
            <a:ext cx="9144000" cy="690372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517632" cy="388843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Внедрение </a:t>
            </a:r>
            <a:r>
              <a:rPr lang="ru-RU" dirty="0" smtClean="0">
                <a:solidFill>
                  <a:srgbClr val="0070C0"/>
                </a:solidFill>
              </a:rPr>
              <a:t>ИКТ на уроках русского языка и литературы позволили мне реализовать идею развивающего </a:t>
            </a:r>
            <a:r>
              <a:rPr lang="ru-RU" dirty="0" err="1" smtClean="0">
                <a:solidFill>
                  <a:srgbClr val="0070C0"/>
                </a:solidFill>
              </a:rPr>
              <a:t>обуче-ния</a:t>
            </a:r>
            <a:r>
              <a:rPr lang="ru-RU" dirty="0" smtClean="0">
                <a:solidFill>
                  <a:srgbClr val="0070C0"/>
                </a:solidFill>
              </a:rPr>
              <a:t>, повысить темп урока, сократить потери рабочего времени до минимума, увеличить объем </a:t>
            </a:r>
            <a:r>
              <a:rPr lang="ru-RU" dirty="0" err="1" smtClean="0">
                <a:solidFill>
                  <a:srgbClr val="0070C0"/>
                </a:solidFill>
              </a:rPr>
              <a:t>самостоятель-ной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работы  как на уроке, так и при подготовке домашних заданий, сделать урок более ярким и увлекательным. Именно ИКТ позволили мне вместе с моими учениками погрузиться в другой мир, увидеть языковые, </a:t>
            </a:r>
            <a:r>
              <a:rPr lang="ru-RU" dirty="0" err="1" smtClean="0">
                <a:solidFill>
                  <a:srgbClr val="0070C0"/>
                </a:solidFill>
              </a:rPr>
              <a:t>литератур-ные</a:t>
            </a:r>
            <a:r>
              <a:rPr lang="ru-RU" dirty="0" smtClean="0">
                <a:solidFill>
                  <a:srgbClr val="0070C0"/>
                </a:solidFill>
              </a:rPr>
              <a:t>, исторические процессы другими глазами, стать их участниками. Компьютер обладает достаточно широкими возможностями для создания благоприятных условий для работы по осмыслению учебного материала.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ав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37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908720"/>
            <a:ext cx="7499176" cy="634082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</a:rPr>
              <a:t>Здоровьесберегающие</a:t>
            </a:r>
            <a:r>
              <a:rPr lang="ru-RU" sz="2800" b="1" dirty="0" smtClean="0">
                <a:solidFill>
                  <a:srgbClr val="C00000"/>
                </a:solidFill>
              </a:rPr>
              <a:t> технологии обучения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16561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 </a:t>
            </a:r>
            <a:r>
              <a:rPr lang="ru-RU" sz="2000" b="1" dirty="0" smtClean="0">
                <a:solidFill>
                  <a:srgbClr val="002060"/>
                </a:solidFill>
              </a:rPr>
              <a:t>Систематически </a:t>
            </a:r>
            <a:r>
              <a:rPr lang="ru-RU" sz="2000" b="1" dirty="0" smtClean="0">
                <a:solidFill>
                  <a:srgbClr val="002060"/>
                </a:solidFill>
              </a:rPr>
              <a:t>в течение учебного года на уроках использую различные виды физкультминуток.  Они успешно выполняют роль переключения внимания детей. Физкультминутки наиболее кратки по времени и эффективны по своим результатам. Отдых длится 1-2 минуты, но очень необходим ученикам. 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284984"/>
            <a:ext cx="3528392" cy="264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ав\Desktop\03.jpg"/>
          <p:cNvPicPr>
            <a:picLocks noChangeAspect="1" noChangeArrowheads="1"/>
          </p:cNvPicPr>
          <p:nvPr/>
        </p:nvPicPr>
        <p:blipFill>
          <a:blip r:embed="rId2" cstate="print"/>
          <a:srcRect b="25344"/>
          <a:stretch>
            <a:fillRect/>
          </a:stretch>
        </p:blipFill>
        <p:spPr bwMode="auto">
          <a:xfrm>
            <a:off x="30278" y="-22860"/>
            <a:ext cx="9113722" cy="68808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Результативность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3"/>
            <a:ext cx="8229600" cy="4320480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развивает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творческие, исследовательские способности учащихся, повышает их активность;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способствует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интенсификации учебно-воспитательного процесса, более осмысленному изучению материала, приобретению навыков самоорганизации, превращению систематических знаний в системные;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помогает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развитию познавательной деятельности учащихся и интереса к предмету;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развивает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у учащихся логическое мышление, значительно повышает уровень рефлексивных действий с  изучаемым материалом.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ав\Desktop\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2860"/>
            <a:ext cx="9144000" cy="688086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4762872" cy="532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7200" dirty="0" smtClean="0">
                <a:latin typeface="Monotype Corsiva" pitchFamily="66" charset="0"/>
              </a:rPr>
              <a:t>  </a:t>
            </a:r>
            <a:r>
              <a:rPr lang="ru-RU" sz="7200" dirty="0" smtClean="0">
                <a:solidFill>
                  <a:srgbClr val="FFC000"/>
                </a:solidFill>
                <a:latin typeface="Monotype Corsiva" pitchFamily="66" charset="0"/>
              </a:rPr>
              <a:t>Благодарю   </a:t>
            </a:r>
          </a:p>
          <a:p>
            <a:pPr>
              <a:buNone/>
            </a:pPr>
            <a:r>
              <a:rPr lang="ru-RU" sz="7200" dirty="0" smtClean="0">
                <a:solidFill>
                  <a:srgbClr val="FFC000"/>
                </a:solidFill>
                <a:latin typeface="Monotype Corsiva" pitchFamily="66" charset="0"/>
              </a:rPr>
              <a:t> </a:t>
            </a:r>
            <a:r>
              <a:rPr lang="ru-RU" sz="7200" dirty="0" smtClean="0">
                <a:solidFill>
                  <a:srgbClr val="FFC000"/>
                </a:solidFill>
                <a:latin typeface="Monotype Corsiva" pitchFamily="66" charset="0"/>
              </a:rPr>
              <a:t>       за внимание!!!</a:t>
            </a:r>
            <a:endParaRPr lang="ru-RU" sz="7200" dirty="0">
              <a:solidFill>
                <a:srgbClr val="FFC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в\Desktop\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37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4824536" cy="625070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Свою судьбу мы сами выбираем,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Кто в детстве, ну а кто поздней.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Тогда ещё порой не понимая,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Достигнута ли будет наша цель.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 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Хотелось много совершить открытий,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Весь необъятный мир постичь скорей,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Но выбрала профессию - «учитель»,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Чтоб быть полезной в жизни для людей.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 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Теперь иду уже с учениками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Я по дороге знаний и добра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И понимаю вот уже с годами,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Что в выборе своём  была права.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 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Мы вместе учимся, творим и постигаем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Законы жизни, тайны бытия,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Мы в текстах книг за автором шагаем,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Пытаясь вновь постичь людей, себя.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 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Хочу, чтоб дети в жизни все когда-то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Смогли бы стать хорошими людьми.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А ведь для этого приходится ребятам</a:t>
            </a:r>
            <a:b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Monotype Corsiva" pitchFamily="66" charset="0"/>
              </a:rPr>
              <a:t>Отдать частичку собственной души</a:t>
            </a:r>
            <a:r>
              <a:rPr lang="ru-RU" sz="1800" b="1" dirty="0" smtClean="0">
                <a:solidFill>
                  <a:srgbClr val="C00000"/>
                </a:solidFill>
              </a:rPr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в\Desktop\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37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Самые главные педагогические ценности: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556792"/>
            <a:ext cx="6408712" cy="25922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rgbClr val="00B050"/>
                </a:solidFill>
                <a:cs typeface="Aharoni" pitchFamily="2" charset="-79"/>
              </a:rPr>
              <a:t>Интерес к инновациям в области информационных технологий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rgbClr val="00B050"/>
                </a:solidFill>
                <a:cs typeface="Aharoni" pitchFamily="2" charset="-79"/>
              </a:rPr>
              <a:t>Оригинальность и нестандартность мышления</a:t>
            </a:r>
            <a:endParaRPr lang="ru-RU" sz="3200" dirty="0">
              <a:solidFill>
                <a:srgbClr val="00B050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в\Desktop\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78" y="0"/>
            <a:ext cx="908344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Инновационные методики в процессе обучения учащихся в условиях личностно ориентированного образования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в\Desktop\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78" y="-22860"/>
            <a:ext cx="9113722" cy="688086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rgbClr val="002060"/>
                </a:solidFill>
              </a:rPr>
              <a:t>Актуальность </a:t>
            </a:r>
            <a:r>
              <a:rPr lang="ru-RU" dirty="0" smtClean="0">
                <a:solidFill>
                  <a:srgbClr val="002060"/>
                </a:solidFill>
              </a:rPr>
              <a:t>и перспективность опыта обусловлена существенными изменениями, происходящими в последнее время в социальном и экономическом пространстве системы образования, современными требованиями к школьному обучению и направлениями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в\Desktop\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78" y="0"/>
            <a:ext cx="90834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5987008" cy="56207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Концептуальность опыта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836712"/>
            <a:ext cx="8147248" cy="3701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   </a:t>
            </a:r>
            <a:r>
              <a:rPr lang="ru-RU" sz="2800" dirty="0" smtClean="0">
                <a:solidFill>
                  <a:srgbClr val="C00000"/>
                </a:solidFill>
              </a:rPr>
              <a:t>Своеобразие </a:t>
            </a:r>
            <a:r>
              <a:rPr lang="ru-RU" sz="2800" dirty="0" smtClean="0">
                <a:solidFill>
                  <a:srgbClr val="C00000"/>
                </a:solidFill>
              </a:rPr>
              <a:t>и новизна</a:t>
            </a:r>
            <a:r>
              <a:rPr lang="ru-RU" sz="2800" dirty="0" smtClean="0"/>
              <a:t> 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предлагаемого опыта  заключаются в том, что применение современных образовательных технологий позволяет повысить интерес учащихся к учебной деятельности, предусматривает разные формы подачи и усвоения программного материала, заключает в себе большой образовательный, развивающий и воспитательный потенциал. 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в\Desktop\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78" y="-22860"/>
            <a:ext cx="9113722" cy="68808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Практическая значимость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5482952" cy="59766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         заключается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 том, что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исполь-зование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новых технологий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отве-чает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современным требованиям,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стоящих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перед школой,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при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под-готовке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конкурентоспособных граждан. 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        Благодаря образовательным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технологиям, в том числе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инфор-мационно-коммуникационным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, закладываются основы для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ус-пешной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адаптации и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самореа-лизации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 дальнейшей жизни наших выпускников.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</a:rPr>
              <a:t>На своих уроках,  наряду с традиционными технологиями, </a:t>
            </a:r>
            <a:r>
              <a:rPr lang="ru-RU" sz="2700" b="1" dirty="0" smtClean="0">
                <a:solidFill>
                  <a:srgbClr val="C00000"/>
                </a:solidFill>
              </a:rPr>
              <a:t> </a:t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 </a:t>
            </a:r>
            <a:r>
              <a:rPr lang="ru-RU" sz="2700" b="1" dirty="0" smtClean="0">
                <a:solidFill>
                  <a:srgbClr val="C00000"/>
                </a:solidFill>
              </a:rPr>
              <a:t>я использую современные образовательные технологии: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 обучение в сотрудничестве (парная,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группо-вая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формы работы);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- технология  встречных усилий (критического мышления);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- проблемно-поисковое обучение;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- технология использования игровых методов;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 модульное обучение;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- информационно-коммуникационные технологии;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-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здоровьесберегающие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технологии.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707088" cy="6340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Парное </a:t>
            </a:r>
            <a:r>
              <a:rPr lang="ru-RU" sz="2800" b="1" dirty="0" smtClean="0">
                <a:solidFill>
                  <a:srgbClr val="C00000"/>
                </a:solidFill>
              </a:rPr>
              <a:t>и групповое обучение.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 smtClean="0">
                <a:solidFill>
                  <a:srgbClr val="7030A0"/>
                </a:solidFill>
              </a:rPr>
              <a:t>В </a:t>
            </a:r>
            <a:r>
              <a:rPr lang="ru-RU" dirty="0" smtClean="0">
                <a:solidFill>
                  <a:srgbClr val="7030A0"/>
                </a:solidFill>
              </a:rPr>
              <a:t>паре ученики могут друг друга </a:t>
            </a:r>
            <a:r>
              <a:rPr lang="ru-RU" dirty="0" err="1" smtClean="0">
                <a:solidFill>
                  <a:srgbClr val="7030A0"/>
                </a:solidFill>
              </a:rPr>
              <a:t>прове-рить</a:t>
            </a:r>
            <a:r>
              <a:rPr lang="ru-RU" dirty="0" smtClean="0">
                <a:solidFill>
                  <a:srgbClr val="7030A0"/>
                </a:solidFill>
              </a:rPr>
              <a:t>, закрепить </a:t>
            </a:r>
            <a:r>
              <a:rPr lang="ru-RU" dirty="0" smtClean="0">
                <a:solidFill>
                  <a:srgbClr val="7030A0"/>
                </a:solidFill>
              </a:rPr>
              <a:t>новый материал, повторить пройденное. В устной работе я использую такие виды заданий: </a:t>
            </a:r>
            <a:r>
              <a:rPr lang="ru-RU" dirty="0" smtClean="0">
                <a:solidFill>
                  <a:srgbClr val="7030A0"/>
                </a:solidFill>
              </a:rPr>
              <a:t>взаимопроверка </a:t>
            </a:r>
            <a:r>
              <a:rPr lang="ru-RU" dirty="0" smtClean="0">
                <a:solidFill>
                  <a:srgbClr val="7030A0"/>
                </a:solidFill>
              </a:rPr>
              <a:t>правила (устный опрос). Ученик </a:t>
            </a:r>
            <a:r>
              <a:rPr lang="ru-RU" dirty="0" err="1" smtClean="0">
                <a:solidFill>
                  <a:srgbClr val="7030A0"/>
                </a:solidFill>
              </a:rPr>
              <a:t>рассказы-вает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соседу по парте правило, приводит примеры, объясняет их.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rgbClr val="0070C0"/>
                </a:solidFill>
              </a:rPr>
              <a:t>В итоге снимается </a:t>
            </a:r>
            <a:r>
              <a:rPr lang="ru-RU" dirty="0" smtClean="0">
                <a:solidFill>
                  <a:srgbClr val="0070C0"/>
                </a:solidFill>
              </a:rPr>
              <a:t>монотонность и </a:t>
            </a:r>
            <a:r>
              <a:rPr lang="ru-RU" dirty="0" err="1" smtClean="0">
                <a:solidFill>
                  <a:srgbClr val="0070C0"/>
                </a:solidFill>
              </a:rPr>
              <a:t>одно-образие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устных опросов (учебный диалог привлекает внимание, заставляет </a:t>
            </a:r>
            <a:r>
              <a:rPr lang="ru-RU" dirty="0" err="1" smtClean="0">
                <a:solidFill>
                  <a:srgbClr val="0070C0"/>
                </a:solidFill>
              </a:rPr>
              <a:t>вклю-читься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в работу).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568</Words>
  <Application>Microsoft Office PowerPoint</Application>
  <PresentationFormat>Экран (4:3)</PresentationFormat>
  <Paragraphs>40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Доклад учителя русского языка и литературы  МБОУ Шамбалыгская СОШ Сат Чайраны Мергеновны на конкурс «Учитель года 2014» в номинации «Молодой специалист» </vt:lpstr>
      <vt:lpstr>Свою судьбу мы сами выбираем, Кто в детстве, ну а кто поздней. Тогда ещё порой не понимая, Достигнута ли будет наша цель.   Хотелось много совершить открытий, Весь необъятный мир постичь скорей, Но выбрала профессию - «учитель», Чтоб быть полезной в жизни для людей.   Теперь иду уже с учениками Я по дороге знаний и добра И понимаю вот уже с годами, Что в выборе своём  была права.   Мы вместе учимся, творим и постигаем Законы жизни, тайны бытия, Мы в текстах книг за автором шагаем, Пытаясь вновь постичь людей, себя.   Хочу, чтоб дети в жизни все когда-то Смогли бы стать хорошими людьми. А ведь для этого приходится ребятам Отдать частичку собственной души. </vt:lpstr>
      <vt:lpstr>Самые главные педагогические ценности:</vt:lpstr>
      <vt:lpstr>Слайд 4</vt:lpstr>
      <vt:lpstr>Слайд 5</vt:lpstr>
      <vt:lpstr>Концептуальность опыта</vt:lpstr>
      <vt:lpstr>Практическая значимость</vt:lpstr>
      <vt:lpstr>На своих уроках,  наряду с традиционными технологиями,    я использую современные образовательные технологии: </vt:lpstr>
      <vt:lpstr>Парное и групповое обучение. </vt:lpstr>
      <vt:lpstr>Тестовая технология</vt:lpstr>
      <vt:lpstr>Проблемно-поисковое обучение</vt:lpstr>
      <vt:lpstr>Игровые методы</vt:lpstr>
      <vt:lpstr>Слайд 13</vt:lpstr>
      <vt:lpstr>Слайд 14</vt:lpstr>
      <vt:lpstr>Здоровьесберегающие технологии обучения</vt:lpstr>
      <vt:lpstr>Результативность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учителя русского языка и литературы  МБОУ Шамбалыгская СОШ Сат Чайраны Мергеновны на конкурс «Учитель года 2014» в номинации «Молодой специалист» </dc:title>
  <dc:creator>ав</dc:creator>
  <cp:lastModifiedBy>ав</cp:lastModifiedBy>
  <cp:revision>7</cp:revision>
  <dcterms:created xsi:type="dcterms:W3CDTF">2014-02-16T20:17:51Z</dcterms:created>
  <dcterms:modified xsi:type="dcterms:W3CDTF">2014-02-16T21:27:27Z</dcterms:modified>
</cp:coreProperties>
</file>