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5E2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47" d="100"/>
          <a:sy n="47" d="100"/>
        </p:scale>
        <p:origin x="-127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BD60-0933-4FE4-800F-8E512410DC50}" type="datetimeFigureOut">
              <a:rPr lang="ru-RU"/>
              <a:pPr>
                <a:defRPr/>
              </a:pPr>
              <a:t>05.02.2012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8FB14-BD35-479D-8630-DE7FA3B775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99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5601-0194-4CAB-B4D2-45EC8853C7F0}" type="datetimeFigureOut">
              <a:rPr lang="ru-RU"/>
              <a:pPr>
                <a:defRPr/>
              </a:pPr>
              <a:t>05.02.2012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0B8F-39DC-4529-80A2-DA95E4475C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48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A647-BDCF-4467-BA92-A1C69F15786C}" type="datetimeFigureOut">
              <a:rPr lang="ru-RU"/>
              <a:pPr>
                <a:defRPr/>
              </a:pPr>
              <a:t>05.02.2012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7CB5-896F-4D57-9100-C1A319084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8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83C5-8726-4583-A34B-69D1E9786C40}" type="datetimeFigureOut">
              <a:rPr lang="ru-RU"/>
              <a:pPr>
                <a:defRPr/>
              </a:pPr>
              <a:t>05.02.2012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C12B-C672-4460-B13F-1E9759DD54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73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6E1A2-8434-41D5-A039-AA614C7055B2}" type="datetimeFigureOut">
              <a:rPr lang="ru-RU"/>
              <a:pPr>
                <a:defRPr/>
              </a:pPr>
              <a:t>05.02.2012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7EC3C-5901-47F3-98A7-768EA536CC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7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F689-4FAE-4870-B6A5-B1134A532B90}" type="datetimeFigureOut">
              <a:rPr lang="ru-RU"/>
              <a:pPr>
                <a:defRPr/>
              </a:pPr>
              <a:t>05.02.2012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37C4-99FC-445D-869B-28CA4BF53C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40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42F8-7CD7-44A4-8C8A-FA32EEBFFD73}" type="datetimeFigureOut">
              <a:rPr lang="ru-RU"/>
              <a:pPr>
                <a:defRPr/>
              </a:pPr>
              <a:t>05.02.2012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ABE8-9A08-42F3-A812-454992A1B9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77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39D7D-ABDC-43D5-B443-1E8A3D41BE28}" type="datetimeFigureOut">
              <a:rPr lang="ru-RU"/>
              <a:pPr>
                <a:defRPr/>
              </a:pPr>
              <a:t>05.02.2012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CF683-E3DF-4423-82DE-14C51951FD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55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F9B2-E15F-41D9-8272-FD843C4A8019}" type="datetimeFigureOut">
              <a:rPr lang="ru-RU"/>
              <a:pPr>
                <a:defRPr/>
              </a:pPr>
              <a:t>05.02.2012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DDB9-41E6-48A3-A76D-D81EE66FA7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06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8482F-7549-411D-B1F9-12875A4A014E}" type="datetimeFigureOut">
              <a:rPr lang="ru-RU"/>
              <a:pPr>
                <a:defRPr/>
              </a:pPr>
              <a:t>05.02.2012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663C9-4833-4E64-9B6B-06A80A2E67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78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E8E59-EB42-42A4-8688-684784A805EF}" type="datetimeFigureOut">
              <a:rPr lang="ru-RU"/>
              <a:pPr>
                <a:defRPr/>
              </a:pPr>
              <a:t>05.02.2012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B403-8DD3-43D5-9F47-2CD44638CC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23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047ADF-9F5B-4E49-B280-DB749B0772E8}" type="datetimeFigureOut">
              <a:rPr lang="ru-RU"/>
              <a:pPr>
                <a:defRPr/>
              </a:pPr>
              <a:t>05.02.2012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4FDAA3-E5E6-4DA7-A19A-8C2AA441B6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2" descr="D:\Лидия\шаблоны\для работы\ramki\stolb3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3110342/quotes/hfge14.t/" TargetMode="External"/><Relationship Id="rId3" Type="http://schemas.openxmlformats.org/officeDocument/2006/relationships/hyperlink" Target="http://arma.at.ua/forum/12-1998-2" TargetMode="External"/><Relationship Id="rId7" Type="http://schemas.openxmlformats.org/officeDocument/2006/relationships/hyperlink" Target="http://seventh.ucoz/ru/forum/44-264-1" TargetMode="External"/><Relationship Id="rId2" Type="http://schemas.openxmlformats.org/officeDocument/2006/relationships/hyperlink" Target="http://www.walland.ru/photo.php?id=29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ews.bcm.ru/gallery/11" TargetMode="External"/><Relationship Id="rId5" Type="http://schemas.openxmlformats.org/officeDocument/2006/relationships/hyperlink" Target="http://video.sibnet.ru/video252680/scrshot/" TargetMode="External"/><Relationship Id="rId4" Type="http://schemas.openxmlformats.org/officeDocument/2006/relationships/hyperlink" Target="http://botinok.co.il/node/66345" TargetMode="External"/><Relationship Id="rId9" Type="http://schemas.openxmlformats.org/officeDocument/2006/relationships/hyperlink" Target="http://int68-victory.narod.ru/stihi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48"/>
            <a:ext cx="4169862" cy="5688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486" y="692695"/>
            <a:ext cx="378651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Победа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Великого народа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2708920"/>
            <a:ext cx="34949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выполнена педагогом </a:t>
            </a:r>
          </a:p>
          <a:p>
            <a:r>
              <a:rPr lang="ru-RU" dirty="0"/>
              <a:t>д</a:t>
            </a:r>
            <a:r>
              <a:rPr lang="ru-RU" dirty="0" smtClean="0"/>
              <a:t>ополнительного образования</a:t>
            </a:r>
          </a:p>
          <a:p>
            <a:r>
              <a:rPr lang="ru-RU" dirty="0" smtClean="0"/>
              <a:t>Мельниковой Т. И., МОУДОД </a:t>
            </a:r>
          </a:p>
          <a:p>
            <a:r>
              <a:rPr lang="ru-RU" dirty="0"/>
              <a:t>ш</a:t>
            </a:r>
            <a:r>
              <a:rPr lang="ru-RU" dirty="0" smtClean="0"/>
              <a:t>кола искусств  имени</a:t>
            </a:r>
          </a:p>
          <a:p>
            <a:r>
              <a:rPr lang="ru-RU" dirty="0" smtClean="0"/>
              <a:t>Н. А. Римского-Корсакова,</a:t>
            </a:r>
          </a:p>
          <a:p>
            <a:r>
              <a:rPr lang="ru-RU" dirty="0" smtClean="0"/>
              <a:t>город Тихвин 2012 год.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126"/>
            <a:ext cx="7992888" cy="66792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843" y="332656"/>
            <a:ext cx="895836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марта 1942 года Ленинградская симфония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розвучала в Куйбышеве.</a:t>
            </a:r>
          </a:p>
          <a:p>
            <a:pPr algn="ctr"/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марта она прозвучала  в Москве.</a:t>
            </a:r>
          </a:p>
          <a:p>
            <a:pPr algn="ctr"/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августа состоялась премьера в  Ленинграде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протяжении августа её исполняли 6 раз.</a:t>
            </a:r>
          </a:p>
          <a:p>
            <a:pPr algn="ctr"/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границей Седьмая была впервые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Исполнена в Англии дирижёром Генри Вудом.</a:t>
            </a:r>
          </a:p>
          <a:p>
            <a:pPr algn="ctr"/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июля 1942 года  под управлением антифашиста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Артуро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осканини симфония прозвучала в США.</a:t>
            </a:r>
          </a:p>
          <a:p>
            <a:pPr algn="ctr"/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концертного сезона 1942/1943 года  в США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Симфония была сыграна 62 раза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28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4248472" cy="31863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60" y="3501008"/>
            <a:ext cx="4159712" cy="3240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41" y="90484"/>
            <a:ext cx="4246024" cy="3382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3638326"/>
            <a:ext cx="3894793" cy="310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1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188641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 жизни помогала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пасать ленинградцев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 голодной смерти.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73636"/>
            <a:ext cx="7538020" cy="53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4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99" y="260648"/>
            <a:ext cx="4104456" cy="30715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99" y="3429000"/>
            <a:ext cx="4445326" cy="3253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19" y="260648"/>
            <a:ext cx="3538977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25" y="3332150"/>
            <a:ext cx="3347175" cy="33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33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9502"/>
            <a:ext cx="7812360" cy="4482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644709"/>
            <a:ext cx="3491832" cy="2203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644710"/>
            <a:ext cx="3641398" cy="22032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7482" y="476672"/>
            <a:ext cx="793198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Снятие блокады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Жертвы блокады Ленинграда</a:t>
            </a:r>
          </a:p>
          <a:p>
            <a:pPr algn="ctr"/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голода                                  640 тыс.  человек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боевых действий                   235 тыс. человек</a:t>
            </a:r>
          </a:p>
          <a:p>
            <a:pPr algn="ctr"/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января 1944 года блокада была окончательно 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рорвана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городе к этому времени оставалось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тысяч жителей – в 5 раз меньше чем в начале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Блокады. Блокада Ленинграда стала самой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ровопролитной осадой в истории человечества.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77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6652"/>
            <a:ext cx="7416824" cy="6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47" y="193135"/>
            <a:ext cx="7560840" cy="66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9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" y="0"/>
            <a:ext cx="9128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27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764704"/>
            <a:ext cx="67719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Список используемой литературы</a:t>
            </a:r>
          </a:p>
          <a:p>
            <a:endParaRPr lang="ru-RU" dirty="0"/>
          </a:p>
          <a:p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</a:t>
            </a:r>
            <a:r>
              <a:rPr lang="en-US" dirty="0" smtClean="0">
                <a:hlinkClick r:id="rId2"/>
              </a:rPr>
              <a:t>//www.walland.ru/photo.php?id=2996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ru-RU" dirty="0" smtClean="0">
                <a:hlinkClick r:id="rId3"/>
              </a:rPr>
              <a:t>:</a:t>
            </a:r>
            <a:r>
              <a:rPr lang="en-US" dirty="0" smtClean="0">
                <a:hlinkClick r:id="rId3"/>
              </a:rPr>
              <a:t>//arma</a:t>
            </a:r>
            <a:r>
              <a:rPr lang="en-US" dirty="0">
                <a:hlinkClick r:id="rId3"/>
              </a:rPr>
              <a:t>.</a:t>
            </a:r>
            <a:r>
              <a:rPr lang="en-US" dirty="0" smtClean="0">
                <a:hlinkClick r:id="rId3"/>
              </a:rPr>
              <a:t>at.ua/forum/12-1998-2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ru-RU" dirty="0" smtClean="0">
                <a:hlinkClick r:id="rId4"/>
              </a:rPr>
              <a:t>:</a:t>
            </a:r>
            <a:r>
              <a:rPr lang="en-US" dirty="0" smtClean="0">
                <a:hlinkClick r:id="rId4"/>
              </a:rPr>
              <a:t>//botinok.co.il/node/66345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</a:t>
            </a:r>
            <a:r>
              <a:rPr lang="ru-RU" dirty="0" smtClean="0">
                <a:hlinkClick r:id="rId5"/>
              </a:rPr>
              <a:t>:</a:t>
            </a:r>
            <a:r>
              <a:rPr lang="en-US" dirty="0" smtClean="0">
                <a:hlinkClick r:id="rId5"/>
              </a:rPr>
              <a:t>//video.sibnet.ru/video252680/scrshot/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</a:t>
            </a:r>
            <a:r>
              <a:rPr lang="ru-RU" dirty="0" smtClean="0">
                <a:hlinkClick r:id="rId6"/>
              </a:rPr>
              <a:t>:</a:t>
            </a:r>
            <a:r>
              <a:rPr lang="en-US" dirty="0" smtClean="0">
                <a:hlinkClick r:id="rId6"/>
              </a:rPr>
              <a:t>//news.bcm.ru/gallery/11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</a:t>
            </a:r>
            <a:r>
              <a:rPr lang="ru-RU" dirty="0" smtClean="0">
                <a:hlinkClick r:id="rId7"/>
              </a:rPr>
              <a:t>:</a:t>
            </a:r>
            <a:r>
              <a:rPr lang="en-US" dirty="0" smtClean="0">
                <a:hlinkClick r:id="rId7"/>
              </a:rPr>
              <a:t>//seventh.ucoz/ru/forum/44-264-1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</a:t>
            </a:r>
            <a:r>
              <a:rPr lang="ru-RU" dirty="0" smtClean="0">
                <a:hlinkClick r:id="rId8"/>
              </a:rPr>
              <a:t>:</a:t>
            </a:r>
            <a:r>
              <a:rPr lang="en-US" dirty="0" smtClean="0">
                <a:hlinkClick r:id="rId8"/>
              </a:rPr>
              <a:t>//www.liveinternet.ru/users/3110342/quotes/hfge14.t/</a:t>
            </a:r>
            <a:endParaRPr lang="en-US" dirty="0" smtClean="0"/>
          </a:p>
          <a:p>
            <a:r>
              <a:rPr lang="en-US" dirty="0" smtClean="0"/>
              <a:t>http</a:t>
            </a:r>
            <a:r>
              <a:rPr lang="ru-RU" dirty="0" smtClean="0"/>
              <a:t>:</a:t>
            </a:r>
            <a:r>
              <a:rPr lang="en-US" dirty="0" smtClean="0"/>
              <a:t>/blogs.mail.ru/mail/nadezhda.pol/tag/</a:t>
            </a:r>
          </a:p>
          <a:p>
            <a:r>
              <a:rPr lang="en-US" dirty="0" smtClean="0">
                <a:hlinkClick r:id="rId9"/>
              </a:rPr>
              <a:t>http</a:t>
            </a:r>
            <a:r>
              <a:rPr lang="ru-RU" dirty="0" smtClean="0">
                <a:hlinkClick r:id="rId9"/>
              </a:rPr>
              <a:t>:</a:t>
            </a:r>
            <a:r>
              <a:rPr lang="en-US" dirty="0" smtClean="0">
                <a:hlinkClick r:id="rId9"/>
              </a:rPr>
              <a:t>//int68-victory.narod.ru/stihi.htm</a:t>
            </a:r>
            <a:endParaRPr lang="en-US" dirty="0" smtClean="0"/>
          </a:p>
          <a:p>
            <a:r>
              <a:rPr lang="en-US" dirty="0" smtClean="0"/>
              <a:t>http</a:t>
            </a:r>
            <a:r>
              <a:rPr lang="ru-RU" dirty="0" smtClean="0"/>
              <a:t>:</a:t>
            </a:r>
            <a:r>
              <a:rPr lang="en-US" dirty="0" smtClean="0"/>
              <a:t>//prazdnik-land.nnov.ru/news/regionalnyie-novosti/2010/2/23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96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636"/>
            <a:ext cx="7713062" cy="6850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7563" y="1020834"/>
            <a:ext cx="77774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Блокада Ленинграда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 – 27 января 1944</a:t>
            </a:r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69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5"/>
            <a:ext cx="7128792" cy="5373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764704"/>
            <a:ext cx="7437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этих дней я знал лишь мирный труд. Нынче я готов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взять в руки оружие! Я знаю, что фашизм и конец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ультуры, конец цивилизации – однозначны.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победа фашизма нелепа и невозможна.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я знаю, что спасти человечество от гибели можно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олько сражаясь»,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июля 1941 год «Ленинградская правда»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35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73" y="1"/>
            <a:ext cx="801132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692696"/>
            <a:ext cx="763683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8 сентября 1941 , когда немцы захватили Шлиссельбург,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началась 871-дневная блокада Ленинграда.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 в направлении города был поручен группе армий «Север»,</a:t>
            </a: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оторые должны были уничтожить Красную армию и к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 июля овладеть Ленинградом.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окружение попало 2 млн. 544 тыс. гражданского населения</a:t>
            </a: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орода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включая приблизительно 400 тыс. детей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343 тыс.военных, </a:t>
            </a: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ащищавших город.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сентября1941 в результате авиационного налёта и </a:t>
            </a: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озникшего пожара сгорели продовольственные склады</a:t>
            </a: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мени А. Е. Бадаева.</a:t>
            </a:r>
          </a:p>
        </p:txBody>
      </p:sp>
    </p:spTree>
    <p:extLst>
      <p:ext uri="{BB962C8B-B14F-4D97-AF65-F5344CB8AC3E}">
        <p14:creationId xmlns:p14="http://schemas.microsoft.com/office/powerpoint/2010/main" val="296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34807"/>
            <a:ext cx="8976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октября рабочие и инженерно – технические работники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тали получать по 400 г хлеба в сутки, все остальные по 200 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696744" cy="505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045" y="0"/>
            <a:ext cx="4913955" cy="6970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476672"/>
            <a:ext cx="68900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Всё это время, когда шла блокад,</a:t>
            </a:r>
          </a:p>
          <a:p>
            <a:r>
              <a:rPr lang="ru-RU" sz="2000" dirty="0" smtClean="0">
                <a:latin typeface="Arial Black" pitchFamily="34" charset="0"/>
              </a:rPr>
              <a:t>не замолкало ленинградское радио,</a:t>
            </a:r>
          </a:p>
          <a:p>
            <a:r>
              <a:rPr lang="ru-RU" sz="2000" dirty="0">
                <a:latin typeface="Arial Black" pitchFamily="34" charset="0"/>
              </a:rPr>
              <a:t>г</a:t>
            </a:r>
            <a:r>
              <a:rPr lang="ru-RU" sz="2000" dirty="0" smtClean="0">
                <a:latin typeface="Arial Black" pitchFamily="34" charset="0"/>
              </a:rPr>
              <a:t>де выступали поэты, писатели и музыканты.</a:t>
            </a:r>
          </a:p>
          <a:p>
            <a:r>
              <a:rPr lang="ru-RU" sz="2000" dirty="0" smtClean="0">
                <a:latin typeface="Arial Black" pitchFamily="34" charset="0"/>
              </a:rPr>
              <a:t>2 июля 1942 года с Урала доставили </a:t>
            </a:r>
          </a:p>
          <a:p>
            <a:r>
              <a:rPr lang="ru-RU" sz="2000" dirty="0">
                <a:latin typeface="Arial Black" pitchFamily="34" charset="0"/>
              </a:rPr>
              <a:t>п</a:t>
            </a:r>
            <a:r>
              <a:rPr lang="ru-RU" sz="2000" dirty="0" smtClean="0">
                <a:latin typeface="Arial Black" pitchFamily="34" charset="0"/>
              </a:rPr>
              <a:t>артитуру Седьмой симфонии </a:t>
            </a:r>
          </a:p>
          <a:p>
            <a:r>
              <a:rPr lang="ru-RU" sz="2000" dirty="0" smtClean="0">
                <a:latin typeface="Arial Black" pitchFamily="34" charset="0"/>
              </a:rPr>
              <a:t>Шостаковича, которая 9 августа 1942 года </a:t>
            </a:r>
          </a:p>
          <a:p>
            <a:r>
              <a:rPr lang="ru-RU" sz="2000" dirty="0">
                <a:latin typeface="Arial Black" pitchFamily="34" charset="0"/>
              </a:rPr>
              <a:t>б</a:t>
            </a:r>
            <a:r>
              <a:rPr lang="ru-RU" sz="2000" dirty="0" smtClean="0">
                <a:latin typeface="Arial Black" pitchFamily="34" charset="0"/>
              </a:rPr>
              <a:t>ыла исполнена оркестром</a:t>
            </a:r>
          </a:p>
          <a:p>
            <a:r>
              <a:rPr lang="ru-RU" sz="2000" dirty="0" smtClean="0">
                <a:latin typeface="Arial Black" pitchFamily="34" charset="0"/>
              </a:rPr>
              <a:t>Радиокомитета в осаждённом</a:t>
            </a:r>
          </a:p>
          <a:p>
            <a:r>
              <a:rPr lang="ru-RU" sz="2000" dirty="0">
                <a:latin typeface="Arial Black" pitchFamily="34" charset="0"/>
              </a:rPr>
              <a:t>н</a:t>
            </a:r>
            <a:r>
              <a:rPr lang="ru-RU" sz="2000" dirty="0" smtClean="0">
                <a:latin typeface="Arial Black" pitchFamily="34" charset="0"/>
              </a:rPr>
              <a:t>емцами Ленинграде. 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716017" cy="6669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8164"/>
            <a:ext cx="3168352" cy="35885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26778"/>
            <a:ext cx="3168352" cy="30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98" y="212668"/>
            <a:ext cx="7630137" cy="6528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5656" y="620687"/>
            <a:ext cx="72158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Домов затемнённых громады</a:t>
            </a:r>
          </a:p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зловещем подобии сна.</a:t>
            </a:r>
          </a:p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железных ночах Ленинграда</a:t>
            </a:r>
          </a:p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Осадной поры тишина.</a:t>
            </a:r>
          </a:p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лишь разрывается боем,</a:t>
            </a:r>
          </a:p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сирены зовут на посты.</a:t>
            </a:r>
          </a:p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бомбы свистят над Невою</a:t>
            </a:r>
          </a:p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Огнём обжигая мосты.</a:t>
            </a:r>
          </a:p>
          <a:p>
            <a:pPr algn="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С. Тихонов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90010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8</Template>
  <TotalTime>239</TotalTime>
  <Words>480</Words>
  <Application>Microsoft Office PowerPoint</Application>
  <PresentationFormat>Экран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Шаблон 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23</cp:revision>
  <dcterms:created xsi:type="dcterms:W3CDTF">2012-01-15T04:16:05Z</dcterms:created>
  <dcterms:modified xsi:type="dcterms:W3CDTF">2012-02-05T17:22:08Z</dcterms:modified>
</cp:coreProperties>
</file>