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2" r:id="rId4"/>
    <p:sldId id="260" r:id="rId5"/>
    <p:sldId id="261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D52F-4BAD-46D4-899F-A16BEB0F42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1;&#1057;&#1057;%207&#1082;&#1083;%20(Should%20we%20be%20afraid%20of%20the%20future).do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715304" cy="31700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Иностранному языку нельзя  научить, ему можно только научитьСЯ.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                                  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Е. И. Пассов</a:t>
            </a:r>
            <a:r>
              <a:rPr lang="ru-RU" dirty="0" smtClean="0"/>
              <a:t>                                                             </a:t>
            </a:r>
            <a:endParaRPr lang="ru-RU" dirty="0"/>
          </a:p>
        </p:txBody>
      </p:sp>
      <p:pic>
        <p:nvPicPr>
          <p:cNvPr id="5" name="Picture 2" descr="http://pix.com.ua/db/people/childrens/children1/b-6510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480"/>
          <a:stretch/>
        </p:blipFill>
        <p:spPr bwMode="auto">
          <a:xfrm>
            <a:off x="714348" y="3714752"/>
            <a:ext cx="2436507" cy="24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72152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УМК по английскому языку:</a:t>
            </a:r>
          </a:p>
          <a:p>
            <a:endParaRPr lang="ru-RU" sz="10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Учебник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Рабочая тетрадь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Рабочая программа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Книга для учителя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Раздаточный материал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Электронные приложения с аудиокурсом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Наглядные пособия (схемы, плакаты,  </a:t>
            </a:r>
          </a:p>
          <a:p>
            <a:r>
              <a:rPr lang="ru-RU" sz="2800" dirty="0" smtClean="0"/>
              <a:t>  таблицы).</a:t>
            </a:r>
            <a:endParaRPr lang="ru-RU" dirty="0"/>
          </a:p>
        </p:txBody>
      </p:sp>
      <p:pic>
        <p:nvPicPr>
          <p:cNvPr id="1027" name="Picture 3" descr="C:\Documents and Settings\Оля\Рабочий стол\ФГОС\00321.jpeg"/>
          <p:cNvPicPr>
            <a:picLocks noChangeAspect="1" noChangeArrowheads="1"/>
          </p:cNvPicPr>
          <p:nvPr/>
        </p:nvPicPr>
        <p:blipFill>
          <a:blip r:embed="rId2"/>
          <a:srcRect l="21260" t="3543" r="17717" b="12402"/>
          <a:stretch>
            <a:fillRect/>
          </a:stretch>
        </p:blipFill>
        <p:spPr bwMode="auto">
          <a:xfrm>
            <a:off x="7394680" y="214290"/>
            <a:ext cx="1749320" cy="2409628"/>
          </a:xfrm>
          <a:prstGeom prst="rect">
            <a:avLst/>
          </a:prstGeom>
          <a:noFill/>
        </p:spPr>
      </p:pic>
      <p:pic>
        <p:nvPicPr>
          <p:cNvPr id="1029" name="Picture 5" descr="C:\Documents and Settings\Оля\Рабочий стол\ФГОС\defaul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571876"/>
            <a:ext cx="1473296" cy="1216811"/>
          </a:xfrm>
          <a:prstGeom prst="rect">
            <a:avLst/>
          </a:prstGeom>
          <a:noFill/>
        </p:spPr>
      </p:pic>
      <p:pic>
        <p:nvPicPr>
          <p:cNvPr id="1031" name="Picture 7" descr="C:\Documents and Settings\Оля\Рабочий стол\ФГОС\294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214818"/>
            <a:ext cx="1659307" cy="2347920"/>
          </a:xfrm>
          <a:prstGeom prst="rect">
            <a:avLst/>
          </a:prstGeom>
          <a:noFill/>
        </p:spPr>
      </p:pic>
      <p:pic>
        <p:nvPicPr>
          <p:cNvPr id="1032" name="Picture 8" descr="C:\Documents and Settings\Оля\Рабочий стол\ФГОС\10700002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643446"/>
            <a:ext cx="1932578" cy="1958346"/>
          </a:xfrm>
          <a:prstGeom prst="rect">
            <a:avLst/>
          </a:prstGeom>
          <a:noFill/>
        </p:spPr>
      </p:pic>
      <p:pic>
        <p:nvPicPr>
          <p:cNvPr id="1033" name="Picture 9" descr="C:\Documents and Settings\Оля\Рабочий стол\ФГОС\верещ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642918"/>
            <a:ext cx="1785950" cy="2320828"/>
          </a:xfrm>
          <a:prstGeom prst="rect">
            <a:avLst/>
          </a:prstGeom>
          <a:noFill/>
        </p:spPr>
      </p:pic>
      <p:pic>
        <p:nvPicPr>
          <p:cNvPr id="10" name="Picture 2" descr="C:\Users\vkuzmina\Desktop\pics\3_Disk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5" t="3857" r="3577" b="5142"/>
          <a:stretch>
            <a:fillRect/>
          </a:stretch>
        </p:blipFill>
        <p:spPr bwMode="auto">
          <a:xfrm>
            <a:off x="7186670" y="4993542"/>
            <a:ext cx="1759033" cy="15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Оля\Рабочий стол\ФГОС\big2.jpg"/>
          <p:cNvPicPr>
            <a:picLocks noChangeAspect="1" noChangeArrowheads="1"/>
          </p:cNvPicPr>
          <p:nvPr/>
        </p:nvPicPr>
        <p:blipFill>
          <a:blip r:embed="rId8"/>
          <a:srcRect t="4447" b="4447"/>
          <a:stretch>
            <a:fillRect/>
          </a:stretch>
        </p:blipFill>
        <p:spPr bwMode="auto">
          <a:xfrm>
            <a:off x="4286248" y="4357694"/>
            <a:ext cx="1643074" cy="2313442"/>
          </a:xfrm>
          <a:prstGeom prst="rect">
            <a:avLst/>
          </a:prstGeom>
          <a:noFill/>
        </p:spPr>
      </p:pic>
      <p:pic>
        <p:nvPicPr>
          <p:cNvPr id="1026" name="Picture 2" descr="C:\Documents and Settings\Оля\Рабочий стол\ФГОС\4_Biboletova_book_ReshGDZ.jpg"/>
          <p:cNvPicPr>
            <a:picLocks noChangeAspect="1" noChangeArrowheads="1"/>
          </p:cNvPicPr>
          <p:nvPr/>
        </p:nvPicPr>
        <p:blipFill>
          <a:blip r:embed="rId9"/>
          <a:srcRect l="14262" t="3150" r="14262" b="6299"/>
          <a:stretch>
            <a:fillRect/>
          </a:stretch>
        </p:blipFill>
        <p:spPr bwMode="auto">
          <a:xfrm>
            <a:off x="7700686" y="1285860"/>
            <a:ext cx="1443314" cy="2069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TS%20SPEAK%20ENGL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28604"/>
            <a:ext cx="1792797" cy="2714644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282" y="1285860"/>
            <a:ext cx="85344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i="1" dirty="0" smtClean="0"/>
              <a:t>фонетическая </a:t>
            </a:r>
            <a:r>
              <a:rPr lang="ru-RU" sz="2800" i="1" dirty="0" smtClean="0"/>
              <a:t>разминка,</a:t>
            </a:r>
          </a:p>
          <a:p>
            <a:pPr algn="just">
              <a:buFont typeface="Wingdings" pitchFamily="2" charset="2"/>
              <a:buChar char="ü"/>
            </a:pPr>
            <a:endParaRPr lang="ru-RU" sz="1000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i="1" dirty="0" smtClean="0"/>
              <a:t>лексическая </a:t>
            </a:r>
            <a:r>
              <a:rPr lang="ru-RU" sz="2800" i="1" dirty="0" smtClean="0"/>
              <a:t>разминка, </a:t>
            </a:r>
            <a:endParaRPr lang="ru-RU" sz="2800" i="1" dirty="0" smtClean="0"/>
          </a:p>
          <a:p>
            <a:pPr algn="just">
              <a:buFont typeface="Wingdings" pitchFamily="2" charset="2"/>
              <a:buChar char="ü"/>
            </a:pPr>
            <a:endParaRPr lang="ru-RU" sz="1000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i="1" dirty="0" smtClean="0"/>
              <a:t>работа </a:t>
            </a:r>
            <a:r>
              <a:rPr lang="ru-RU" sz="2800" i="1" dirty="0" smtClean="0"/>
              <a:t>со схемами и опорами</a:t>
            </a:r>
            <a:r>
              <a:rPr lang="ru-RU" sz="2800" i="1" dirty="0" smtClean="0"/>
              <a:t>,</a:t>
            </a:r>
          </a:p>
          <a:p>
            <a:pPr algn="just"/>
            <a:endParaRPr lang="ru-RU" sz="1000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i="1" dirty="0" smtClean="0"/>
              <a:t>работа </a:t>
            </a:r>
            <a:r>
              <a:rPr lang="ru-RU" sz="2800" i="1" dirty="0" smtClean="0"/>
              <a:t>с текстом, </a:t>
            </a:r>
            <a:endParaRPr lang="ru-RU" sz="2800" i="1" dirty="0" smtClean="0"/>
          </a:p>
          <a:p>
            <a:pPr algn="just">
              <a:buFont typeface="Wingdings" pitchFamily="2" charset="2"/>
              <a:buChar char="ü"/>
            </a:pPr>
            <a:endParaRPr lang="ru-RU" sz="1000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i="1" dirty="0" smtClean="0"/>
              <a:t>фронтальный </a:t>
            </a:r>
            <a:r>
              <a:rPr lang="ru-RU" sz="2800" i="1" dirty="0" smtClean="0"/>
              <a:t>опрос, </a:t>
            </a:r>
            <a:endParaRPr lang="ru-RU" sz="2800" i="1" dirty="0" smtClean="0"/>
          </a:p>
          <a:p>
            <a:pPr algn="just">
              <a:buFont typeface="Wingdings" pitchFamily="2" charset="2"/>
              <a:buChar char="ü"/>
            </a:pPr>
            <a:endParaRPr lang="ru-RU" sz="1000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i="1" dirty="0" smtClean="0"/>
              <a:t>самостоятельная </a:t>
            </a:r>
            <a:r>
              <a:rPr lang="ru-RU" sz="2800" i="1" dirty="0" smtClean="0"/>
              <a:t>работа</a:t>
            </a:r>
            <a:r>
              <a:rPr lang="ru-RU" sz="2800" i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endParaRPr lang="ru-RU" sz="1000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i="1" dirty="0" smtClean="0"/>
              <a:t>р</a:t>
            </a:r>
            <a:r>
              <a:rPr lang="ru-RU" sz="2800" i="1" dirty="0" smtClean="0"/>
              <a:t>абота в группах, </a:t>
            </a:r>
          </a:p>
          <a:p>
            <a:pPr algn="just">
              <a:buFont typeface="Wingdings" pitchFamily="2" charset="2"/>
              <a:buChar char="ü"/>
            </a:pPr>
            <a:endParaRPr lang="ru-RU" sz="1000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i="1" dirty="0" smtClean="0"/>
              <a:t>ролевые игры,</a:t>
            </a:r>
          </a:p>
          <a:p>
            <a:pPr algn="just">
              <a:buFont typeface="Wingdings" pitchFamily="2" charset="2"/>
              <a:buChar char="ü"/>
            </a:pPr>
            <a:endParaRPr lang="ru-RU" sz="1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i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проектная деятельность.</a:t>
            </a:r>
            <a:endParaRPr lang="ru-RU" sz="2800" i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571472" y="357166"/>
            <a:ext cx="58579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на уроке</a:t>
            </a:r>
            <a:r>
              <a:rPr lang="ru-RU" sz="3200" dirty="0" smtClean="0"/>
              <a:t>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IMG3895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000100" y="1246234"/>
            <a:ext cx="7072362" cy="561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88582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текстом на начальной ступени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 Прочитай письмо Джил и ответь на вопрос: «Джил нравится зима?»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 descr="CIMG3896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t="50074"/>
          <a:stretch>
            <a:fillRect/>
          </a:stretch>
        </p:blipFill>
        <p:spPr bwMode="auto">
          <a:xfrm>
            <a:off x="857224" y="2029400"/>
            <a:ext cx="7143800" cy="4559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39. Выбери правильный вариант ответа на вопрос. 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     </a:t>
            </a:r>
            <a:r>
              <a:rPr lang="ru-RU" sz="2400" b="1" dirty="0" smtClean="0"/>
              <a:t>Прочитай </a:t>
            </a:r>
            <a:r>
              <a:rPr lang="ru-RU" sz="2400" b="1" dirty="0" smtClean="0"/>
              <a:t>вслух.</a:t>
            </a:r>
          </a:p>
          <a:p>
            <a:r>
              <a:rPr lang="ru-RU" sz="2400" b="1" dirty="0" smtClean="0"/>
              <a:t>40. Закончи предложения.</a:t>
            </a:r>
          </a:p>
          <a:p>
            <a:r>
              <a:rPr lang="ru-RU" sz="2400" b="1" dirty="0" smtClean="0"/>
              <a:t>41. Прочитай письмо Джил еще раз. Ответь на ее вопросы.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MG3894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42910" y="1480406"/>
            <a:ext cx="7000924" cy="523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текстом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среднем звене</a:t>
            </a:r>
          </a:p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24. Прочитай о том, как четыре ученика видят нашу планету </a:t>
            </a:r>
          </a:p>
          <a:p>
            <a:pPr algn="just"/>
            <a:r>
              <a:rPr lang="ru-RU" sz="2400" b="1" dirty="0" smtClean="0"/>
              <a:t> </a:t>
            </a:r>
            <a:r>
              <a:rPr lang="ru-RU" sz="2400" b="1" dirty="0" smtClean="0"/>
              <a:t>       через 10 лет. С кем ты согласен?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"/>
            <a:ext cx="80010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/>
              <a:t>Работа с текстом</a:t>
            </a:r>
          </a:p>
          <a:p>
            <a:pPr marL="400050" lvl="0" indent="-400050">
              <a:buAutoNum type="romanUcPeriod"/>
            </a:pPr>
            <a:r>
              <a:rPr lang="en-US" sz="2400" b="1" dirty="0" smtClean="0"/>
              <a:t>Match the students and their thoughts</a:t>
            </a:r>
            <a:endParaRPr lang="ru-RU" sz="2400" b="1" dirty="0" smtClean="0"/>
          </a:p>
          <a:p>
            <a:pPr marL="400050" lvl="0" indent="-400050"/>
            <a:r>
              <a:rPr lang="ru-RU" sz="2400" b="1" dirty="0" smtClean="0"/>
              <a:t>        (Сопоставь имена учеников и их мнения)</a:t>
            </a:r>
            <a:endParaRPr lang="ru-RU" sz="2400" dirty="0" smtClean="0"/>
          </a:p>
          <a:p>
            <a:pPr lvl="0"/>
            <a:r>
              <a:rPr lang="en-US" sz="1600" dirty="0" smtClean="0"/>
              <a:t>Martin             a) In my opinion there will be a lot of problems.</a:t>
            </a:r>
            <a:endParaRPr lang="ru-RU" sz="1600" dirty="0" smtClean="0"/>
          </a:p>
          <a:p>
            <a:pPr lvl="0"/>
            <a:r>
              <a:rPr lang="en-US" sz="1600" dirty="0" smtClean="0"/>
              <a:t>Isabel               b) As for me I have no idea.</a:t>
            </a:r>
            <a:endParaRPr lang="ru-RU" sz="1600" dirty="0" smtClean="0"/>
          </a:p>
          <a:p>
            <a:pPr lvl="0"/>
            <a:r>
              <a:rPr lang="en-US" sz="1600" dirty="0" smtClean="0"/>
              <a:t>Phil                   c) One day, I’m sure, computers and science will change people’s life.</a:t>
            </a:r>
            <a:endParaRPr lang="ru-RU" sz="1600" dirty="0" smtClean="0"/>
          </a:p>
          <a:p>
            <a:pPr lvl="0"/>
            <a:r>
              <a:rPr lang="en-US" sz="1600" dirty="0" smtClean="0"/>
              <a:t>Henry               d) I believe that there will be great progress in technology and   </a:t>
            </a:r>
          </a:p>
          <a:p>
            <a:pPr lvl="0"/>
            <a:r>
              <a:rPr lang="en-US" sz="1600" dirty="0" smtClean="0"/>
              <a:t>                                medicine.</a:t>
            </a:r>
            <a:endParaRPr lang="ru-RU" sz="1600" dirty="0" smtClean="0"/>
          </a:p>
          <a:p>
            <a:r>
              <a:rPr lang="en-US" dirty="0" smtClean="0"/>
              <a:t> </a:t>
            </a:r>
            <a:endParaRPr lang="ru-RU" sz="2000" b="1" dirty="0" smtClean="0"/>
          </a:p>
          <a:p>
            <a:r>
              <a:rPr lang="en-US" sz="2400" b="1" dirty="0" smtClean="0"/>
              <a:t>II. Say if the following sentences are </a:t>
            </a:r>
            <a:r>
              <a:rPr lang="en-US" sz="2400" b="1" i="1" dirty="0" smtClean="0"/>
              <a:t>true</a:t>
            </a:r>
            <a:r>
              <a:rPr lang="en-US" sz="2400" b="1" dirty="0" smtClean="0"/>
              <a:t> or </a:t>
            </a:r>
            <a:r>
              <a:rPr lang="en-US" sz="2400" b="1" i="1" dirty="0" smtClean="0"/>
              <a:t>false</a:t>
            </a:r>
            <a:r>
              <a:rPr lang="en-US" sz="2400" b="1" dirty="0" smtClean="0"/>
              <a:t>.  If it is false find a correct sentence in the text.</a:t>
            </a:r>
            <a:r>
              <a:rPr lang="ru-RU" sz="2400" b="1" dirty="0" smtClean="0"/>
              <a:t> (Скажи верны или ложны следующие утверждения. Если </a:t>
            </a:r>
            <a:r>
              <a:rPr lang="ru-RU" sz="2400" b="1" dirty="0" smtClean="0"/>
              <a:t>ложны, </a:t>
            </a:r>
            <a:r>
              <a:rPr lang="ru-RU" sz="2400" b="1" dirty="0" smtClean="0"/>
              <a:t>найди верное предложение в тексте</a:t>
            </a:r>
            <a:r>
              <a:rPr lang="ru-RU" sz="2000" b="1" dirty="0" smtClean="0"/>
              <a:t>)</a:t>
            </a:r>
            <a:endParaRPr lang="ru-RU" sz="2000" dirty="0" smtClean="0"/>
          </a:p>
          <a:p>
            <a:r>
              <a:rPr lang="en-US" dirty="0" smtClean="0"/>
              <a:t>    </a:t>
            </a:r>
            <a:endParaRPr lang="ru-RU" dirty="0" smtClean="0"/>
          </a:p>
          <a:p>
            <a:r>
              <a:rPr lang="ru-RU" sz="1600" dirty="0" smtClean="0"/>
              <a:t>    1</a:t>
            </a:r>
            <a:r>
              <a:rPr lang="en-US" sz="1600" dirty="0" smtClean="0"/>
              <a:t>. Martin thinks that in future there will be cures for AIDS and cancer.</a:t>
            </a:r>
            <a:endParaRPr lang="ru-RU" sz="1600" dirty="0" smtClean="0"/>
          </a:p>
          <a:p>
            <a:r>
              <a:rPr lang="en-US" sz="1600" dirty="0" smtClean="0"/>
              <a:t>    2. In Martin’s opinion future will be the time of discoveries.</a:t>
            </a:r>
            <a:endParaRPr lang="ru-RU" sz="1600" dirty="0" smtClean="0"/>
          </a:p>
          <a:p>
            <a:r>
              <a:rPr lang="en-US" sz="1600" dirty="0" smtClean="0"/>
              <a:t>    3. Isabel is afraid of the future.</a:t>
            </a:r>
            <a:endParaRPr lang="ru-RU" sz="1600" dirty="0" smtClean="0"/>
          </a:p>
          <a:p>
            <a:r>
              <a:rPr lang="en-US" sz="1600" dirty="0" smtClean="0"/>
              <a:t>    4. Isabel says that we will have a lot of problems in future.</a:t>
            </a:r>
            <a:endParaRPr lang="ru-RU" sz="1600" dirty="0" smtClean="0"/>
          </a:p>
          <a:p>
            <a:r>
              <a:rPr lang="en-US" sz="1600" dirty="0" smtClean="0"/>
              <a:t>    5. Phil is going to change the future; he has many ideas of it.</a:t>
            </a:r>
            <a:endParaRPr lang="ru-RU" sz="1600" dirty="0" smtClean="0"/>
          </a:p>
          <a:p>
            <a:r>
              <a:rPr lang="en-US" sz="1600" dirty="0" smtClean="0"/>
              <a:t>    6. Henry is the most optimistic person about the future.</a:t>
            </a:r>
            <a:endParaRPr lang="ru-RU" sz="1600" dirty="0" smtClean="0"/>
          </a:p>
          <a:p>
            <a:r>
              <a:rPr lang="en-US" sz="1600" dirty="0" smtClean="0"/>
              <a:t>    7. Henry believes that computers will control our life in future.</a:t>
            </a:r>
            <a:endParaRPr lang="ru-RU" sz="1600" dirty="0" smtClean="0"/>
          </a:p>
          <a:p>
            <a:r>
              <a:rPr lang="en-US" sz="1600" dirty="0" smtClean="0"/>
              <a:t>    8. In Chernobyl died 20,000 people because of the explosion.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771530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smtClean="0"/>
              <a:t>III. Prove the following statements</a:t>
            </a:r>
            <a:r>
              <a:rPr lang="ru-RU" sz="2400" b="1" dirty="0" smtClean="0"/>
              <a:t> (Докажи, что данные утверждения верны)</a:t>
            </a:r>
            <a:endParaRPr lang="ru-RU" sz="2400" dirty="0" smtClean="0"/>
          </a:p>
          <a:p>
            <a:r>
              <a:rPr lang="en-US" b="1" dirty="0" smtClean="0"/>
              <a:t> </a:t>
            </a:r>
            <a:r>
              <a:rPr lang="en-US" sz="1600" dirty="0" smtClean="0"/>
              <a:t>One day science and computers will change people’s life.</a:t>
            </a:r>
            <a:endParaRPr lang="ru-RU" sz="1600" dirty="0" smtClean="0"/>
          </a:p>
          <a:p>
            <a:pPr lvl="0"/>
            <a:r>
              <a:rPr lang="en-US" sz="1600" dirty="0" smtClean="0"/>
              <a:t>We should be ready for lots of problems in future on Isabel’s mind.</a:t>
            </a:r>
            <a:endParaRPr lang="ru-RU" sz="1600" dirty="0" smtClean="0"/>
          </a:p>
          <a:p>
            <a:pPr lvl="0"/>
            <a:r>
              <a:rPr lang="en-US" sz="1600" dirty="0" smtClean="0"/>
              <a:t>There is no point of thinking about the future for Phil.</a:t>
            </a:r>
            <a:endParaRPr lang="ru-RU" sz="1600" dirty="0" smtClean="0"/>
          </a:p>
          <a:p>
            <a:pPr lvl="0"/>
            <a:r>
              <a:rPr lang="en-US" sz="1600" dirty="0" smtClean="0"/>
              <a:t>The future will be the age of communication and technologies.</a:t>
            </a:r>
            <a:endParaRPr lang="ru-RU" sz="1600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 </a:t>
            </a:r>
            <a:r>
              <a:rPr lang="en-US" sz="2400" b="1" dirty="0" smtClean="0"/>
              <a:t>IV. Write out of the text optimistic and pessimistic predictions into two columns.</a:t>
            </a:r>
            <a:r>
              <a:rPr lang="ru-RU" sz="2400" b="1" dirty="0" smtClean="0"/>
              <a:t> (Выпиши из текста </a:t>
            </a:r>
            <a:r>
              <a:rPr lang="ru-RU" sz="2400" b="1" dirty="0" smtClean="0"/>
              <a:t>оптимистичные </a:t>
            </a:r>
            <a:r>
              <a:rPr lang="ru-RU" sz="2400" b="1" dirty="0" smtClean="0"/>
              <a:t>и пессимистичные предположения о </a:t>
            </a:r>
            <a:r>
              <a:rPr lang="ru-RU" sz="2400" b="1" dirty="0" smtClean="0"/>
              <a:t>будущем нашей планеты)</a:t>
            </a:r>
            <a:endParaRPr lang="ru-RU" sz="2400" dirty="0" smtClean="0"/>
          </a:p>
          <a:p>
            <a:r>
              <a:rPr lang="en-US" sz="2400" dirty="0" smtClean="0"/>
              <a:t> </a:t>
            </a:r>
            <a:endParaRPr lang="ru-RU" sz="2400" dirty="0" smtClean="0"/>
          </a:p>
          <a:p>
            <a:r>
              <a:rPr lang="en-US" sz="2400" b="1" dirty="0" smtClean="0"/>
              <a:t>V</a:t>
            </a:r>
            <a:r>
              <a:rPr lang="en-US" sz="2400" b="1" dirty="0" smtClean="0"/>
              <a:t>. Explain why …</a:t>
            </a:r>
            <a:r>
              <a:rPr lang="ru-RU" sz="2400" b="1" dirty="0" smtClean="0"/>
              <a:t>  (Объясни почему…)</a:t>
            </a:r>
            <a:endParaRPr lang="ru-RU" sz="2400" dirty="0" smtClean="0"/>
          </a:p>
          <a:p>
            <a:r>
              <a:rPr lang="en-US" b="1" dirty="0" smtClean="0"/>
              <a:t> </a:t>
            </a:r>
            <a:endParaRPr lang="ru-RU" dirty="0" smtClean="0"/>
          </a:p>
          <a:p>
            <a:pPr lvl="0"/>
            <a:r>
              <a:rPr lang="en-US" sz="1600" dirty="0" smtClean="0"/>
              <a:t>Martin is the most optimistic about the future.</a:t>
            </a:r>
            <a:endParaRPr lang="ru-RU" sz="1600" dirty="0" smtClean="0"/>
          </a:p>
          <a:p>
            <a:pPr lvl="0"/>
            <a:r>
              <a:rPr lang="en-US" sz="1600" dirty="0" smtClean="0"/>
              <a:t>Isabel fears the future.</a:t>
            </a:r>
            <a:endParaRPr lang="ru-RU" sz="1600" dirty="0" smtClean="0"/>
          </a:p>
          <a:p>
            <a:pPr lvl="0"/>
            <a:r>
              <a:rPr lang="en-US" sz="1600" dirty="0" smtClean="0"/>
              <a:t>Phil doesn’t care about the future.</a:t>
            </a:r>
            <a:endParaRPr lang="ru-RU" sz="1600" dirty="0" smtClean="0"/>
          </a:p>
          <a:p>
            <a:pPr lvl="0"/>
            <a:r>
              <a:rPr lang="en-US" sz="1600" dirty="0" smtClean="0"/>
              <a:t>Henry is not sure of the future.</a:t>
            </a:r>
            <a:endParaRPr lang="ru-RU" sz="1600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en-US" sz="2400" b="1" dirty="0" smtClean="0"/>
              <a:t> VI. Express your own opinion about the future.</a:t>
            </a:r>
            <a:r>
              <a:rPr lang="ru-RU" sz="2400" b="1" dirty="0" smtClean="0"/>
              <a:t> (Вырази свое мнение о будущем нашей планеты)  </a:t>
            </a:r>
            <a:endParaRPr lang="ru-RU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388" y="6215082"/>
            <a:ext cx="25090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Arial Unicode MS" pitchFamily="34" charset="-128"/>
                <a:cs typeface="Arial Unicode MS" pitchFamily="34" charset="-128"/>
                <a:hlinkClick r:id="rId2" action="ppaction://hlinkfile"/>
              </a:rPr>
              <a:t>Are you afraid of the future?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265</Words>
  <PresentationFormat>Экран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Оля</cp:lastModifiedBy>
  <cp:revision>36</cp:revision>
  <dcterms:modified xsi:type="dcterms:W3CDTF">2012-11-06T18:45:02Z</dcterms:modified>
</cp:coreProperties>
</file>