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9" r:id="rId3"/>
    <p:sldId id="283" r:id="rId4"/>
    <p:sldId id="263" r:id="rId5"/>
    <p:sldId id="271" r:id="rId6"/>
    <p:sldId id="262" r:id="rId7"/>
    <p:sldId id="264" r:id="rId8"/>
    <p:sldId id="265" r:id="rId9"/>
    <p:sldId id="269" r:id="rId10"/>
    <p:sldId id="266" r:id="rId11"/>
    <p:sldId id="267" r:id="rId12"/>
    <p:sldId id="272" r:id="rId13"/>
    <p:sldId id="273" r:id="rId14"/>
    <p:sldId id="274" r:id="rId15"/>
    <p:sldId id="282" r:id="rId16"/>
    <p:sldId id="275" r:id="rId17"/>
    <p:sldId id="276" r:id="rId18"/>
    <p:sldId id="277" r:id="rId19"/>
    <p:sldId id="279" r:id="rId20"/>
    <p:sldId id="278" r:id="rId21"/>
    <p:sldId id="280" r:id="rId22"/>
  </p:sldIdLst>
  <p:sldSz cx="9901238" cy="702151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456" y="-86"/>
      </p:cViewPr>
      <p:guideLst>
        <p:guide orient="horz" pos="2212"/>
        <p:guide pos="311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77575" y="1404304"/>
            <a:ext cx="8501863" cy="1872404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77576" y="3305513"/>
            <a:ext cx="8505163" cy="1794386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8400" y="936205"/>
            <a:ext cx="2227779" cy="5336026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065" y="936205"/>
            <a:ext cx="6518314" cy="533602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273" y="1348132"/>
            <a:ext cx="8416052" cy="1394941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4273" y="2769152"/>
            <a:ext cx="8416052" cy="1545707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063" y="720875"/>
            <a:ext cx="8911114" cy="11702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065" y="1965865"/>
            <a:ext cx="4373047" cy="4540578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3132" y="1965865"/>
            <a:ext cx="4373047" cy="4540578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063" y="720875"/>
            <a:ext cx="8911114" cy="1170252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063" y="1899482"/>
            <a:ext cx="4374767" cy="675073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29696" y="1904102"/>
            <a:ext cx="4376485" cy="670456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95063" y="2574556"/>
            <a:ext cx="4374767" cy="3937412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29696" y="2574556"/>
            <a:ext cx="4376485" cy="3937412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064" y="720875"/>
            <a:ext cx="8993625" cy="1170252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596" y="526617"/>
            <a:ext cx="2970371" cy="1189756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42596" y="1716370"/>
            <a:ext cx="2970371" cy="4681009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871112" y="1716370"/>
            <a:ext cx="5535067" cy="4681009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427919" y="1134498"/>
            <a:ext cx="5693211" cy="4212908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666980" y="5487562"/>
            <a:ext cx="168321" cy="15915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082" y="1205062"/>
            <a:ext cx="2396100" cy="1620355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0085" y="2896231"/>
            <a:ext cx="2392799" cy="2231281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46096" y="6507904"/>
            <a:ext cx="660083" cy="373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774463" y="1228117"/>
            <a:ext cx="5000124" cy="4025667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0313" y="5955283"/>
            <a:ext cx="9921866" cy="106623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744346" y="6368124"/>
            <a:ext cx="5156895" cy="65339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0313" y="-7314"/>
            <a:ext cx="9921866" cy="106623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744346" y="-7314"/>
            <a:ext cx="5156895" cy="65339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95063" y="720875"/>
            <a:ext cx="8911114" cy="117025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95063" y="1981627"/>
            <a:ext cx="8911114" cy="4493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95064" y="6507904"/>
            <a:ext cx="2310289" cy="373831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01.10.2014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887861" y="6507904"/>
            <a:ext cx="3630454" cy="373831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581076" y="6507904"/>
            <a:ext cx="825103" cy="373831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20592" y="207235"/>
            <a:ext cx="9940813" cy="664703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1463" y="796112"/>
            <a:ext cx="8501863" cy="121444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  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Мастер-класс</a:t>
            </a:r>
            <a:b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для родителей</a:t>
            </a:r>
            <a:endParaRPr lang="ru-RU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7576" y="2296310"/>
            <a:ext cx="8505163" cy="2803589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800" b="1" dirty="0" smtClean="0">
                <a:solidFill>
                  <a:srgbClr val="C00000"/>
                </a:solidFill>
                <a:latin typeface="Comic Sans MS" pitchFamily="66" charset="0"/>
              </a:rPr>
              <a:t>Тема: </a:t>
            </a:r>
          </a:p>
          <a:p>
            <a:pPr algn="ctr"/>
            <a:r>
              <a:rPr lang="ru-RU" sz="3800" b="1" dirty="0" smtClean="0">
                <a:solidFill>
                  <a:srgbClr val="C00000"/>
                </a:solidFill>
                <a:latin typeface="Comic Sans MS" pitchFamily="66" charset="0"/>
              </a:rPr>
              <a:t>«Недостатки произношения </a:t>
            </a:r>
          </a:p>
          <a:p>
            <a:pPr algn="ctr"/>
            <a:r>
              <a:rPr lang="ru-RU" sz="3800" b="1" dirty="0" smtClean="0">
                <a:solidFill>
                  <a:srgbClr val="C00000"/>
                </a:solidFill>
                <a:latin typeface="Comic Sans MS" pitchFamily="66" charset="0"/>
              </a:rPr>
              <a:t>звонких звуков </a:t>
            </a:r>
          </a:p>
          <a:p>
            <a:pPr algn="ctr"/>
            <a:r>
              <a:rPr lang="ru-RU" sz="3800" b="1" dirty="0" smtClean="0">
                <a:solidFill>
                  <a:srgbClr val="C00000"/>
                </a:solidFill>
                <a:latin typeface="Comic Sans MS" pitchFamily="66" charset="0"/>
              </a:rPr>
              <a:t>(оглушение)»</a:t>
            </a:r>
          </a:p>
          <a:p>
            <a:r>
              <a:rPr lang="ru-RU" sz="1600" b="1" dirty="0" smtClean="0">
                <a:latin typeface="Comic Sans MS" pitchFamily="66" charset="0"/>
              </a:rPr>
              <a:t>Подготовил учитель-логопед:</a:t>
            </a:r>
          </a:p>
          <a:p>
            <a:r>
              <a:rPr lang="ru-RU" sz="1600" b="1" dirty="0" smtClean="0">
                <a:latin typeface="Comic Sans MS" pitchFamily="66" charset="0"/>
              </a:rPr>
              <a:t>Караванова И. А.</a:t>
            </a:r>
          </a:p>
          <a:p>
            <a:r>
              <a:rPr lang="ru-RU" sz="1600" b="1" dirty="0" smtClean="0">
                <a:latin typeface="Comic Sans MS" pitchFamily="66" charset="0"/>
              </a:rPr>
              <a:t>МБДОУ «Детский сад «Светлячок»</a:t>
            </a:r>
          </a:p>
          <a:p>
            <a:pPr algn="ctr"/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tx1"/>
                </a:solidFill>
                <a:latin typeface="Comic Sans MS" pitchFamily="66" charset="0"/>
              </a:rPr>
              <a:t>Вызывание звука «Ж»</a:t>
            </a:r>
            <a:br>
              <a:rPr lang="ru-RU" sz="2700" b="1" dirty="0" smtClean="0">
                <a:solidFill>
                  <a:schemeClr val="tx1"/>
                </a:solidFill>
                <a:latin typeface="Comic Sans MS" pitchFamily="66" charset="0"/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339521" y="124133"/>
            <a:ext cx="5079321" cy="871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>
            <a:off x="2021661" y="2224872"/>
            <a:ext cx="485778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063" y="720875"/>
            <a:ext cx="8911114" cy="71817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Вызывание звука «К»</a:t>
            </a:r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982193" y="-22255"/>
            <a:ext cx="5436786" cy="850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1593033" y="1867682"/>
            <a:ext cx="528641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274341" y="-1242519"/>
            <a:ext cx="5138242" cy="907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063" y="296047"/>
            <a:ext cx="8911114" cy="135732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Звуки проговариваются отрывисто с напряжением голосовых связок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807478" y="-561210"/>
            <a:ext cx="4143405" cy="942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063" y="224609"/>
            <a:ext cx="8911114" cy="128588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Метод В. П. </a:t>
            </a:r>
            <a:r>
              <a:rPr lang="ru-RU" sz="2800" b="1" dirty="0" err="1" smtClean="0">
                <a:solidFill>
                  <a:srgbClr val="C00000"/>
                </a:solidFill>
                <a:latin typeface="Comic Sans MS" pitchFamily="66" charset="0"/>
              </a:rPr>
              <a:t>Вахтерева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звуки проговариваются отрывисто с напряжением голосовых связок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521727" y="-346896"/>
            <a:ext cx="4714909" cy="871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065" y="796112"/>
            <a:ext cx="4373047" cy="5710331"/>
          </a:xfrm>
        </p:spPr>
        <p:txBody>
          <a:bodyPr>
            <a:normAutofit/>
          </a:bodyPr>
          <a:lstStyle/>
          <a:p>
            <a:pPr marL="0" indent="355600" algn="just">
              <a:buNone/>
            </a:pPr>
            <a:r>
              <a:rPr lang="ru-RU" sz="1800" dirty="0" smtClean="0">
                <a:latin typeface="Comic Sans MS" pitchFamily="66" charset="0"/>
              </a:rPr>
              <a:t>Все упражнения следует производить контролируя вибрацию гортани – тыльная сторона руки должна быть на горле.</a:t>
            </a:r>
          </a:p>
          <a:p>
            <a:pPr marL="0" indent="355600" algn="just">
              <a:buNone/>
            </a:pPr>
            <a:r>
              <a:rPr lang="ru-RU" sz="1800" dirty="0" smtClean="0">
                <a:latin typeface="Comic Sans MS" pitchFamily="66" charset="0"/>
              </a:rPr>
              <a:t>Если работа идёт со щелевыми звуками «</a:t>
            </a:r>
            <a:r>
              <a:rPr lang="ru-RU" sz="1800" dirty="0" err="1" smtClean="0">
                <a:latin typeface="Comic Sans MS" pitchFamily="66" charset="0"/>
              </a:rPr>
              <a:t>в,з,ж</a:t>
            </a:r>
            <a:r>
              <a:rPr lang="ru-RU" sz="1800" dirty="0" smtClean="0">
                <a:latin typeface="Comic Sans MS" pitchFamily="66" charset="0"/>
              </a:rPr>
              <a:t>», то звуки читаются или проговариваются плавно, на одном выдохе: </a:t>
            </a:r>
            <a:r>
              <a:rPr lang="ru-RU" sz="1800" i="1" dirty="0" err="1" smtClean="0">
                <a:latin typeface="Comic Sans MS" pitchFamily="66" charset="0"/>
              </a:rPr>
              <a:t>ааооиизззз</a:t>
            </a:r>
            <a:r>
              <a:rPr lang="ru-RU" sz="1800" dirty="0" smtClean="0">
                <a:latin typeface="Comic Sans MS" pitchFamily="66" charset="0"/>
              </a:rPr>
              <a:t>, а если взрывные звуки «</a:t>
            </a:r>
            <a:r>
              <a:rPr lang="ru-RU" sz="1800" dirty="0" err="1" smtClean="0">
                <a:latin typeface="Comic Sans MS" pitchFamily="66" charset="0"/>
              </a:rPr>
              <a:t>б,д,г</a:t>
            </a:r>
            <a:r>
              <a:rPr lang="ru-RU" sz="1800" dirty="0" smtClean="0">
                <a:latin typeface="Comic Sans MS" pitchFamily="66" charset="0"/>
              </a:rPr>
              <a:t>», то читаются или проговариваются отрывисто: «</a:t>
            </a:r>
            <a:r>
              <a:rPr lang="ru-RU" sz="1800" dirty="0" err="1" smtClean="0">
                <a:latin typeface="Comic Sans MS" pitchFamily="66" charset="0"/>
              </a:rPr>
              <a:t>а-о-ы-б</a:t>
            </a:r>
            <a:r>
              <a:rPr lang="ru-RU" sz="1800" dirty="0" smtClean="0">
                <a:latin typeface="Comic Sans MS" pitchFamily="66" charset="0"/>
              </a:rPr>
              <a:t>».</a:t>
            </a:r>
          </a:p>
          <a:p>
            <a:pPr marL="0" indent="355600" algn="just">
              <a:buNone/>
            </a:pPr>
            <a:r>
              <a:rPr lang="ru-RU" sz="1800" dirty="0" smtClean="0">
                <a:latin typeface="Comic Sans MS" pitchFamily="66" charset="0"/>
              </a:rPr>
              <a:t>Добившись правильного изолированного звука необходимо автоматизировать его в слогах, словах, фразах, а затем </a:t>
            </a:r>
            <a:r>
              <a:rPr lang="ru-RU" sz="1800" dirty="0" err="1" smtClean="0">
                <a:latin typeface="Comic Sans MS" pitchFamily="66" charset="0"/>
              </a:rPr>
              <a:t>отдиффериенцировать</a:t>
            </a:r>
            <a:r>
              <a:rPr lang="ru-RU" sz="1800" dirty="0" smtClean="0">
                <a:latin typeface="Comic Sans MS" pitchFamily="66" charset="0"/>
              </a:rPr>
              <a:t> звуки (</a:t>
            </a:r>
            <a:r>
              <a:rPr lang="ru-RU" sz="1800" dirty="0" err="1" smtClean="0">
                <a:latin typeface="Comic Sans MS" pitchFamily="66" charset="0"/>
              </a:rPr>
              <a:t>п-б</a:t>
            </a:r>
            <a:r>
              <a:rPr lang="ru-RU" sz="1800" dirty="0" smtClean="0">
                <a:latin typeface="Comic Sans MS" pitchFamily="66" charset="0"/>
              </a:rPr>
              <a:t>, </a:t>
            </a:r>
            <a:r>
              <a:rPr lang="ru-RU" sz="1800" dirty="0" err="1" smtClean="0">
                <a:latin typeface="Comic Sans MS" pitchFamily="66" charset="0"/>
              </a:rPr>
              <a:t>т-д</a:t>
            </a:r>
            <a:r>
              <a:rPr lang="ru-RU" sz="1800" dirty="0" smtClean="0">
                <a:latin typeface="Comic Sans MS" pitchFamily="66" charset="0"/>
              </a:rPr>
              <a:t>, </a:t>
            </a:r>
            <a:r>
              <a:rPr lang="ru-RU" sz="1800" dirty="0" err="1" smtClean="0">
                <a:latin typeface="Comic Sans MS" pitchFamily="66" charset="0"/>
              </a:rPr>
              <a:t>к-г</a:t>
            </a:r>
            <a:r>
              <a:rPr lang="ru-RU" sz="1800" dirty="0" smtClean="0">
                <a:latin typeface="Comic Sans MS" pitchFamily="66" charset="0"/>
              </a:rPr>
              <a:t>, </a:t>
            </a:r>
            <a:r>
              <a:rPr lang="ru-RU" sz="1800" dirty="0" err="1" smtClean="0">
                <a:latin typeface="Comic Sans MS" pitchFamily="66" charset="0"/>
              </a:rPr>
              <a:t>с-з</a:t>
            </a:r>
            <a:r>
              <a:rPr lang="ru-RU" sz="1800" dirty="0" smtClean="0">
                <a:latin typeface="Comic Sans MS" pitchFamily="66" charset="0"/>
              </a:rPr>
              <a:t>, </a:t>
            </a:r>
            <a:r>
              <a:rPr lang="ru-RU" sz="1800" dirty="0" err="1" smtClean="0">
                <a:latin typeface="Comic Sans MS" pitchFamily="66" charset="0"/>
              </a:rPr>
              <a:t>ш-ж</a:t>
            </a:r>
            <a:r>
              <a:rPr lang="ru-RU" sz="1800" dirty="0" smtClean="0">
                <a:latin typeface="Comic Sans MS" pitchFamily="66" charset="0"/>
              </a:rPr>
              <a:t>). </a:t>
            </a:r>
          </a:p>
          <a:p>
            <a:pPr>
              <a:buNone/>
            </a:pPr>
            <a:endParaRPr lang="ru-RU" sz="1800" dirty="0">
              <a:latin typeface="Comic Sans MS" pitchFamily="66" charset="0"/>
            </a:endParaRPr>
          </a:p>
        </p:txBody>
      </p:sp>
      <p:pic>
        <p:nvPicPr>
          <p:cNvPr id="2050" name="Picture 2" descr="C:\Documents and Settings\Оля\Рабочий стол\Новая папка (2)\SDC100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9247" y="938988"/>
            <a:ext cx="4026691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063" y="720875"/>
            <a:ext cx="8911114" cy="50386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Игры в развитии голоса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063" y="1367616"/>
            <a:ext cx="8911114" cy="5107779"/>
          </a:xfrm>
        </p:spPr>
        <p:txBody>
          <a:bodyPr>
            <a:normAutofit fontScale="92500" lnSpcReduction="10000"/>
          </a:bodyPr>
          <a:lstStyle/>
          <a:p>
            <a:pPr marL="0" indent="355600" algn="just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«Большой и маленький»</a:t>
            </a:r>
          </a:p>
          <a:p>
            <a:pPr marL="0" indent="355600" algn="just">
              <a:buNone/>
            </a:pPr>
            <a:r>
              <a:rPr lang="ru-RU" sz="2000" dirty="0" smtClean="0">
                <a:latin typeface="Comic Sans MS" pitchFamily="66" charset="0"/>
              </a:rPr>
              <a:t>Ребенок голосом изображает, как лает большая собака (громко) и как ей отвечает маленький щенок (тихо). Как стучит большой молоток и как стучит маленький молоточек.</a:t>
            </a:r>
          </a:p>
          <a:p>
            <a:pPr marL="0" indent="355600" algn="just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«Далеко и близко»</a:t>
            </a:r>
          </a:p>
          <a:p>
            <a:pPr marL="0" indent="355600" algn="just">
              <a:buNone/>
            </a:pPr>
            <a:r>
              <a:rPr lang="ru-RU" sz="2000" dirty="0" smtClean="0">
                <a:latin typeface="Comic Sans MS" pitchFamily="66" charset="0"/>
              </a:rPr>
              <a:t>Ребенок говорит то тихим голосом, то громким, а другие дети или взрослый отгадывают, где он: далеко или близко.</a:t>
            </a:r>
          </a:p>
          <a:p>
            <a:pPr marL="0" indent="355600" algn="just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«Самолёт»</a:t>
            </a:r>
          </a:p>
          <a:p>
            <a:pPr marL="0" indent="355600" algn="just">
              <a:buNone/>
            </a:pPr>
            <a:r>
              <a:rPr lang="ru-RU" sz="2000" dirty="0" smtClean="0">
                <a:latin typeface="Comic Sans MS" pitchFamily="66" charset="0"/>
              </a:rPr>
              <a:t>Вот издалека летит самолет – произнесите высоким голосом: «У-у-у…», а вот самолет подлетел близко и загудел низко: «У-У-У..»</a:t>
            </a:r>
          </a:p>
          <a:p>
            <a:pPr marL="0" indent="355600" algn="just">
              <a:buNone/>
            </a:pPr>
            <a:r>
              <a:rPr lang="ru-RU" sz="2200" b="1" dirty="0" smtClean="0">
                <a:solidFill>
                  <a:srgbClr val="7030A0"/>
                </a:solidFill>
                <a:latin typeface="Comic Sans MS" pitchFamily="66" charset="0"/>
              </a:rPr>
              <a:t>«Кошка и котенок»</a:t>
            </a:r>
          </a:p>
          <a:p>
            <a:pPr marL="0" indent="355600" algn="just">
              <a:buNone/>
            </a:pPr>
            <a:r>
              <a:rPr lang="ru-RU" sz="2200" dirty="0" smtClean="0">
                <a:latin typeface="Comic Sans MS" pitchFamily="66" charset="0"/>
              </a:rPr>
              <a:t>   Приготовьте игрушки или картинки «Кошка» и «Котенок».  Озвучьте каждую из игрушек: кошка мяукает громко: «МЯУ!», а котенок – тихо: «Мяу!» Предложите ребенку самому изобразить, как мяукают мама-кошка и котенок.</a:t>
            </a:r>
          </a:p>
          <a:p>
            <a:pPr marL="0" indent="355600" algn="just">
              <a:buNone/>
            </a:pPr>
            <a:r>
              <a:rPr lang="ru-RU" sz="2200" dirty="0" smtClean="0">
                <a:latin typeface="Comic Sans MS" pitchFamily="66" charset="0"/>
              </a:rPr>
              <a:t>   Можно провести игры, изображая голоса коровы с теленком, мышки с мышонком, собаки со щенком и т. д.</a:t>
            </a:r>
          </a:p>
          <a:p>
            <a:pPr marL="0" indent="355600">
              <a:buNone/>
            </a:pPr>
            <a:endParaRPr lang="ru-RU" sz="2000" dirty="0" smtClean="0">
              <a:latin typeface="Comic Sans MS" pitchFamily="66" charset="0"/>
            </a:endParaRPr>
          </a:p>
          <a:p>
            <a:pPr>
              <a:buNone/>
            </a:pPr>
            <a:endParaRPr lang="ru-RU" sz="2000" dirty="0" smtClean="0">
              <a:latin typeface="Comic Sans MS" pitchFamily="66" charset="0"/>
            </a:endParaRP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063" y="724674"/>
            <a:ext cx="8911114" cy="5750721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«Две машинки»</a:t>
            </a:r>
            <a:endParaRPr lang="ru-RU" sz="20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263525" algn="just">
              <a:buNone/>
            </a:pPr>
            <a:r>
              <a:rPr lang="ru-RU" sz="2000" dirty="0" smtClean="0">
                <a:latin typeface="Comic Sans MS" pitchFamily="66" charset="0"/>
              </a:rPr>
              <a:t>   Приготовьте две машинки: побольше и поменьше. Покажите ребенку, как можно рукой вести машинки по воображаемой дорожке и одновременно длительно </a:t>
            </a:r>
            <a:r>
              <a:rPr lang="ru-RU" sz="2000" dirty="0" err="1" smtClean="0">
                <a:latin typeface="Comic Sans MS" pitchFamily="66" charset="0"/>
              </a:rPr>
              <a:t>пропевать</a:t>
            </a:r>
            <a:r>
              <a:rPr lang="ru-RU" sz="2000" dirty="0" smtClean="0">
                <a:latin typeface="Comic Sans MS" pitchFamily="66" charset="0"/>
              </a:rPr>
              <a:t> звукоподражание: «</a:t>
            </a:r>
            <a:r>
              <a:rPr lang="ru-RU" sz="2000" dirty="0" err="1" smtClean="0">
                <a:latin typeface="Comic Sans MS" pitchFamily="66" charset="0"/>
              </a:rPr>
              <a:t>Би-би-и-и</a:t>
            </a:r>
            <a:r>
              <a:rPr lang="ru-RU" sz="2000" dirty="0" smtClean="0">
                <a:latin typeface="Comic Sans MS" pitchFamily="66" charset="0"/>
              </a:rPr>
              <a:t>…» Обратите внимание малыша, что большая машина гудит низким голосом, а маленькая – высоким голоском.</a:t>
            </a:r>
          </a:p>
          <a:p>
            <a:pPr marL="0" indent="263525" algn="just">
              <a:buNone/>
            </a:pPr>
            <a:r>
              <a:rPr lang="ru-RU" sz="2000" dirty="0" smtClean="0">
                <a:latin typeface="Comic Sans MS" pitchFamily="66" charset="0"/>
              </a:rPr>
              <a:t>   Предложите ребенку поиграть сначала с большой, а потом с маленькой машинкой, меняя при этом высоту голоса.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«Три медведя» </a:t>
            </a:r>
            <a:r>
              <a:rPr lang="ru-RU" sz="2000" b="1" dirty="0" smtClean="0">
                <a:latin typeface="Comic Sans MS" pitchFamily="66" charset="0"/>
              </a:rPr>
              <a:t> </a:t>
            </a:r>
            <a:endParaRPr lang="ru-RU" sz="2000" dirty="0" smtClean="0">
              <a:latin typeface="Comic Sans MS" pitchFamily="66" charset="0"/>
            </a:endParaRPr>
          </a:p>
          <a:p>
            <a:pPr marL="0" indent="355600" algn="just">
              <a:buNone/>
            </a:pPr>
            <a:r>
              <a:rPr lang="ru-RU" sz="2000" dirty="0" smtClean="0">
                <a:latin typeface="Comic Sans MS" pitchFamily="66" charset="0"/>
              </a:rPr>
              <a:t>   Для подготовки к игре понадобится книга Л. Толстого «Три медведя».</a:t>
            </a:r>
          </a:p>
          <a:p>
            <a:pPr marL="0" indent="355600" algn="just">
              <a:buNone/>
            </a:pPr>
            <a:r>
              <a:rPr lang="ru-RU" sz="2000" dirty="0" smtClean="0">
                <a:latin typeface="Comic Sans MS" pitchFamily="66" charset="0"/>
              </a:rPr>
              <a:t>   Расскажите ребенку сказку, а затем вместе с малышом изобразите голоса всех трех медведей: самым низким голосом говорите за </a:t>
            </a:r>
            <a:r>
              <a:rPr lang="ru-RU" sz="2000" dirty="0" err="1" smtClean="0">
                <a:latin typeface="Comic Sans MS" pitchFamily="66" charset="0"/>
              </a:rPr>
              <a:t>Михайлу</a:t>
            </a:r>
            <a:r>
              <a:rPr lang="ru-RU" sz="2000" dirty="0" smtClean="0">
                <a:latin typeface="Comic Sans MS" pitchFamily="66" charset="0"/>
              </a:rPr>
              <a:t> Ивановича, обычным голосом – за медведицу Настасью Петровну и высоким голоском – за медвежонка Мишутку.</a:t>
            </a:r>
          </a:p>
          <a:p>
            <a:pPr marL="0" indent="355600" algn="just">
              <a:buNone/>
            </a:pPr>
            <a:r>
              <a:rPr lang="ru-RU" sz="2000" dirty="0" smtClean="0">
                <a:latin typeface="Comic Sans MS" pitchFamily="66" charset="0"/>
              </a:rPr>
              <a:t>   Дайте задание повторить голосом разной высоты сначала звукоподражание: «Э!», а затем и некоторые фразы из сказки (например: «Кто сидел на моем стуле?», «Кто ел из моей чашки?»).</a:t>
            </a:r>
          </a:p>
          <a:p>
            <a:pPr algn="just">
              <a:buNone/>
            </a:pPr>
            <a:endParaRPr lang="ru-RU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063" y="720875"/>
            <a:ext cx="8911114" cy="43242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Игры на развитие фонематического слуха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063" y="1296178"/>
            <a:ext cx="8911114" cy="5179217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1900" b="1" u="sng" dirty="0" smtClean="0">
                <a:solidFill>
                  <a:srgbClr val="7030A0"/>
                </a:solidFill>
                <a:latin typeface="Comic Sans MS" pitchFamily="66" charset="0"/>
              </a:rPr>
              <a:t>«Фонетическая гимнастика»</a:t>
            </a:r>
            <a:endParaRPr lang="ru-RU" sz="19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just">
              <a:buNone/>
            </a:pPr>
            <a:r>
              <a:rPr lang="ru-RU" sz="1900" dirty="0" smtClean="0">
                <a:latin typeface="Comic Sans MS" pitchFamily="66" charset="0"/>
              </a:rPr>
              <a:t>Предложите ребёнку ответить на вопросы:</a:t>
            </a:r>
          </a:p>
          <a:p>
            <a:pPr algn="just">
              <a:buNone/>
            </a:pPr>
            <a:r>
              <a:rPr lang="ru-RU" sz="1900" dirty="0" smtClean="0">
                <a:latin typeface="Comic Sans MS" pitchFamily="66" charset="0"/>
              </a:rPr>
              <a:t>Как тикают часы? –</a:t>
            </a:r>
            <a:r>
              <a:rPr lang="ru-RU" sz="1900" b="1" dirty="0" smtClean="0">
                <a:latin typeface="Comic Sans MS" pitchFamily="66" charset="0"/>
              </a:rPr>
              <a:t>Тик-так.</a:t>
            </a:r>
            <a:endParaRPr lang="ru-RU" sz="1900" dirty="0" smtClean="0">
              <a:latin typeface="Comic Sans MS" pitchFamily="66" charset="0"/>
            </a:endParaRPr>
          </a:p>
          <a:p>
            <a:pPr algn="just">
              <a:buNone/>
            </a:pPr>
            <a:r>
              <a:rPr lang="ru-RU" sz="1900" dirty="0" smtClean="0">
                <a:latin typeface="Comic Sans MS" pitchFamily="66" charset="0"/>
              </a:rPr>
              <a:t>Как подзывают цыплят? –</a:t>
            </a:r>
            <a:r>
              <a:rPr lang="ru-RU" sz="1900" b="1" dirty="0" smtClean="0">
                <a:latin typeface="Comic Sans MS" pitchFamily="66" charset="0"/>
              </a:rPr>
              <a:t> Цып-цып.</a:t>
            </a:r>
            <a:endParaRPr lang="ru-RU" sz="1900" dirty="0" smtClean="0">
              <a:latin typeface="Comic Sans MS" pitchFamily="66" charset="0"/>
            </a:endParaRPr>
          </a:p>
          <a:p>
            <a:pPr algn="just">
              <a:buNone/>
            </a:pPr>
            <a:r>
              <a:rPr lang="ru-RU" sz="1900" dirty="0" smtClean="0">
                <a:latin typeface="Comic Sans MS" pitchFamily="66" charset="0"/>
              </a:rPr>
              <a:t>Как чикают ножницы? – </a:t>
            </a:r>
            <a:r>
              <a:rPr lang="ru-RU" sz="1900" b="1" dirty="0" smtClean="0">
                <a:latin typeface="Comic Sans MS" pitchFamily="66" charset="0"/>
              </a:rPr>
              <a:t>Чик-чик.</a:t>
            </a:r>
            <a:endParaRPr lang="ru-RU" sz="1900" dirty="0" smtClean="0">
              <a:latin typeface="Comic Sans MS" pitchFamily="66" charset="0"/>
            </a:endParaRPr>
          </a:p>
          <a:p>
            <a:pPr algn="just">
              <a:buNone/>
            </a:pPr>
            <a:r>
              <a:rPr lang="ru-RU" sz="1900" dirty="0" smtClean="0">
                <a:latin typeface="Comic Sans MS" pitchFamily="66" charset="0"/>
              </a:rPr>
              <a:t>Что говорят, когда рыба срывается с крючка? – </a:t>
            </a:r>
            <a:r>
              <a:rPr lang="ru-RU" sz="1900" b="1" dirty="0" smtClean="0">
                <a:latin typeface="Comic Sans MS" pitchFamily="66" charset="0"/>
              </a:rPr>
              <a:t>Эх </a:t>
            </a:r>
            <a:r>
              <a:rPr lang="ru-RU" sz="1900" dirty="0" smtClean="0">
                <a:latin typeface="Comic Sans MS" pitchFamily="66" charset="0"/>
              </a:rPr>
              <a:t>и т. п.</a:t>
            </a:r>
          </a:p>
          <a:p>
            <a:pPr algn="just">
              <a:buNone/>
            </a:pPr>
            <a:r>
              <a:rPr lang="ru-RU" sz="1900" dirty="0" smtClean="0">
                <a:latin typeface="Comic Sans MS" pitchFamily="66" charset="0"/>
              </a:rPr>
              <a:t> </a:t>
            </a:r>
          </a:p>
          <a:p>
            <a:pPr algn="just">
              <a:buNone/>
            </a:pPr>
            <a:r>
              <a:rPr lang="ru-RU" sz="1900" dirty="0" smtClean="0">
                <a:latin typeface="Comic Sans MS" pitchFamily="66" charset="0"/>
              </a:rPr>
              <a:t>А затем задаём вопросы так, чтобы, отвечая, ребёнок использовал только отдельный звук:</a:t>
            </a:r>
          </a:p>
          <a:p>
            <a:pPr algn="just">
              <a:buNone/>
            </a:pPr>
            <a:r>
              <a:rPr lang="ru-RU" sz="1900" dirty="0" smtClean="0">
                <a:latin typeface="Comic Sans MS" pitchFamily="66" charset="0"/>
              </a:rPr>
              <a:t> </a:t>
            </a:r>
          </a:p>
          <a:p>
            <a:pPr algn="just">
              <a:buNone/>
            </a:pPr>
            <a:r>
              <a:rPr lang="ru-RU" sz="1900" dirty="0" smtClean="0">
                <a:latin typeface="Comic Sans MS" pitchFamily="66" charset="0"/>
              </a:rPr>
              <a:t>Как жужжит жук? – </a:t>
            </a:r>
            <a:r>
              <a:rPr lang="ru-RU" sz="1900" b="1" dirty="0" smtClean="0">
                <a:latin typeface="Comic Sans MS" pitchFamily="66" charset="0"/>
              </a:rPr>
              <a:t>Ж-Ж-Ж</a:t>
            </a:r>
            <a:endParaRPr lang="ru-RU" sz="1900" dirty="0" smtClean="0">
              <a:latin typeface="Comic Sans MS" pitchFamily="66" charset="0"/>
            </a:endParaRPr>
          </a:p>
          <a:p>
            <a:pPr algn="just">
              <a:buNone/>
            </a:pPr>
            <a:r>
              <a:rPr lang="ru-RU" sz="1900" dirty="0" smtClean="0">
                <a:latin typeface="Comic Sans MS" pitchFamily="66" charset="0"/>
              </a:rPr>
              <a:t>Как воет волк? – </a:t>
            </a:r>
            <a:r>
              <a:rPr lang="ru-RU" sz="1900" b="1" dirty="0" smtClean="0">
                <a:latin typeface="Comic Sans MS" pitchFamily="66" charset="0"/>
              </a:rPr>
              <a:t>У-У-У</a:t>
            </a:r>
            <a:endParaRPr lang="ru-RU" sz="1900" dirty="0" smtClean="0">
              <a:latin typeface="Comic Sans MS" pitchFamily="66" charset="0"/>
            </a:endParaRPr>
          </a:p>
          <a:p>
            <a:pPr algn="just">
              <a:buNone/>
            </a:pPr>
            <a:r>
              <a:rPr lang="ru-RU" sz="1900" dirty="0" smtClean="0">
                <a:latin typeface="Comic Sans MS" pitchFamily="66" charset="0"/>
              </a:rPr>
              <a:t>Как паровоз выпускает пар? – </a:t>
            </a:r>
            <a:r>
              <a:rPr lang="ru-RU" sz="1900" b="1" dirty="0" smtClean="0">
                <a:latin typeface="Comic Sans MS" pitchFamily="66" charset="0"/>
              </a:rPr>
              <a:t>Щ-Щ-Щ</a:t>
            </a:r>
            <a:endParaRPr lang="ru-RU" sz="1900" dirty="0" smtClean="0">
              <a:latin typeface="Comic Sans MS" pitchFamily="66" charset="0"/>
            </a:endParaRPr>
          </a:p>
          <a:p>
            <a:pPr algn="just">
              <a:buNone/>
            </a:pPr>
            <a:r>
              <a:rPr lang="ru-RU" sz="1900" dirty="0" smtClean="0">
                <a:latin typeface="Comic Sans MS" pitchFamily="66" charset="0"/>
              </a:rPr>
              <a:t>Как поёт комарик? – </a:t>
            </a:r>
            <a:r>
              <a:rPr lang="ru-RU" sz="1900" b="1" dirty="0" smtClean="0">
                <a:latin typeface="Comic Sans MS" pitchFamily="66" charset="0"/>
              </a:rPr>
              <a:t>З-З-З</a:t>
            </a:r>
            <a:endParaRPr lang="ru-RU" sz="1900" dirty="0" smtClean="0">
              <a:latin typeface="Comic Sans MS" pitchFamily="66" charset="0"/>
            </a:endParaRPr>
          </a:p>
          <a:p>
            <a:pPr algn="just">
              <a:buNone/>
            </a:pPr>
            <a:r>
              <a:rPr lang="ru-RU" sz="1900" dirty="0" smtClean="0">
                <a:latin typeface="Comic Sans MS" pitchFamily="66" charset="0"/>
              </a:rPr>
              <a:t>Как рычит мотор? – </a:t>
            </a:r>
            <a:r>
              <a:rPr lang="ru-RU" sz="1900" b="1" dirty="0" smtClean="0">
                <a:latin typeface="Comic Sans MS" pitchFamily="66" charset="0"/>
              </a:rPr>
              <a:t>Р-Р-Р</a:t>
            </a:r>
            <a:endParaRPr lang="ru-RU" sz="1900" dirty="0" smtClean="0">
              <a:latin typeface="Comic Sans MS" pitchFamily="66" charset="0"/>
            </a:endParaRPr>
          </a:p>
          <a:p>
            <a:pPr algn="just">
              <a:buNone/>
            </a:pPr>
            <a:r>
              <a:rPr lang="ru-RU" sz="1900" dirty="0" smtClean="0">
                <a:latin typeface="Comic Sans MS" pitchFamily="66" charset="0"/>
              </a:rPr>
              <a:t>Что нужно говорить, когда врач смотрит горло? – </a:t>
            </a:r>
            <a:r>
              <a:rPr lang="ru-RU" sz="1900" b="1" dirty="0" smtClean="0">
                <a:latin typeface="Comic Sans MS" pitchFamily="66" charset="0"/>
              </a:rPr>
              <a:t>А-А-А</a:t>
            </a:r>
            <a:endParaRPr lang="ru-RU" sz="1900" dirty="0" smtClean="0">
              <a:latin typeface="Comic Sans MS" pitchFamily="66" charset="0"/>
            </a:endParaRPr>
          </a:p>
          <a:p>
            <a:pPr algn="just">
              <a:buNone/>
            </a:pPr>
            <a:r>
              <a:rPr lang="ru-RU" sz="1900" dirty="0" smtClean="0">
                <a:latin typeface="Comic Sans MS" pitchFamily="66" charset="0"/>
              </a:rPr>
              <a:t>Как фыркает кот – </a:t>
            </a:r>
            <a:r>
              <a:rPr lang="ru-RU" sz="1900" b="1" dirty="0" smtClean="0">
                <a:latin typeface="Comic Sans MS" pitchFamily="66" charset="0"/>
              </a:rPr>
              <a:t>Ф-Ф-Ф</a:t>
            </a:r>
            <a:endParaRPr lang="ru-RU" sz="1900" dirty="0" smtClean="0">
              <a:latin typeface="Comic Sans MS" pitchFamily="66" charset="0"/>
            </a:endParaRPr>
          </a:p>
          <a:p>
            <a:pPr algn="just">
              <a:buNone/>
            </a:pPr>
            <a:r>
              <a:rPr lang="ru-RU" sz="1900" dirty="0" smtClean="0">
                <a:latin typeface="Comic Sans MS" pitchFamily="66" charset="0"/>
              </a:rPr>
              <a:t>Как выходит воздух из шара? – </a:t>
            </a:r>
            <a:r>
              <a:rPr lang="ru-RU" sz="1900" b="1" dirty="0" smtClean="0">
                <a:latin typeface="Comic Sans MS" pitchFamily="66" charset="0"/>
              </a:rPr>
              <a:t>С-С-С</a:t>
            </a:r>
            <a:endParaRPr lang="ru-RU" sz="1900" dirty="0" smtClean="0">
              <a:latin typeface="Comic Sans MS" pitchFamily="66" charset="0"/>
            </a:endParaRPr>
          </a:p>
          <a:p>
            <a:pPr algn="just">
              <a:buNone/>
            </a:pPr>
            <a:r>
              <a:rPr lang="ru-RU" sz="1900" dirty="0" smtClean="0">
                <a:latin typeface="Comic Sans MS" pitchFamily="66" charset="0"/>
              </a:rPr>
              <a:t>Как шипит змея? – </a:t>
            </a:r>
            <a:r>
              <a:rPr lang="ru-RU" sz="1900" b="1" dirty="0" smtClean="0">
                <a:latin typeface="Comic Sans MS" pitchFamily="66" charset="0"/>
              </a:rPr>
              <a:t>Ш-Ш-Ш.</a:t>
            </a:r>
            <a:endParaRPr lang="ru-RU" sz="1900" dirty="0" smtClean="0">
              <a:latin typeface="Comic Sans MS" pitchFamily="66" charset="0"/>
            </a:endParaRPr>
          </a:p>
          <a:p>
            <a:pPr algn="just">
              <a:buNone/>
            </a:pPr>
            <a:r>
              <a:rPr lang="ru-RU" sz="1900" u="sng" dirty="0" smtClean="0">
                <a:solidFill>
                  <a:srgbClr val="7030A0"/>
                </a:solidFill>
                <a:latin typeface="Comic Sans MS" pitchFamily="66" charset="0"/>
              </a:rPr>
              <a:t>Вариант этой игры </a:t>
            </a:r>
            <a:r>
              <a:rPr lang="ru-RU" sz="1900" b="1" u="sng" dirty="0" smtClean="0">
                <a:solidFill>
                  <a:srgbClr val="7030A0"/>
                </a:solidFill>
                <a:latin typeface="Comic Sans MS" pitchFamily="66" charset="0"/>
              </a:rPr>
              <a:t>«Звуковые загадки»</a:t>
            </a:r>
            <a:endParaRPr lang="ru-RU" sz="19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just">
              <a:buNone/>
            </a:pPr>
            <a:r>
              <a:rPr lang="ru-RU" sz="1900" dirty="0" smtClean="0">
                <a:latin typeface="Comic Sans MS" pitchFamily="66" charset="0"/>
              </a:rPr>
              <a:t>Взрослый называет какой-то звук, а ребёнок придумывает кто (что) может его издавать.</a:t>
            </a:r>
          </a:p>
          <a:p>
            <a:pPr algn="just">
              <a:buNone/>
            </a:pPr>
            <a:r>
              <a:rPr lang="ru-RU" sz="1900" dirty="0" smtClean="0">
                <a:latin typeface="Comic Sans MS" pitchFamily="66" charset="0"/>
              </a:rPr>
              <a:t>Кто (что) издаёт такой звук: </a:t>
            </a:r>
            <a:r>
              <a:rPr lang="ru-RU" sz="1900" b="1" dirty="0" smtClean="0">
                <a:latin typeface="Comic Sans MS" pitchFamily="66" charset="0"/>
              </a:rPr>
              <a:t>З-З, Ш-Ш, Р-Р и т. д.</a:t>
            </a:r>
            <a:endParaRPr lang="ru-RU" sz="19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1900" dirty="0" smtClean="0">
                <a:latin typeface="Comic Sans MS" pitchFamily="66" charset="0"/>
              </a:rPr>
              <a:t> </a:t>
            </a:r>
            <a:endParaRPr lang="ru-RU" sz="1600" dirty="0" smtClean="0">
              <a:latin typeface="Comic Sans MS" pitchFamily="66" charset="0"/>
            </a:endParaRPr>
          </a:p>
          <a:p>
            <a:pPr>
              <a:buNone/>
            </a:pPr>
            <a:endParaRPr lang="ru-RU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063" y="581798"/>
            <a:ext cx="8911114" cy="130932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063" y="653236"/>
            <a:ext cx="8911114" cy="5822159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5600" b="1" u="sng" dirty="0" smtClean="0">
                <a:solidFill>
                  <a:srgbClr val="7030A0"/>
                </a:solidFill>
                <a:latin typeface="Comic Sans MS" pitchFamily="66" charset="0"/>
              </a:rPr>
              <a:t>Игра  «Заводные игрушки»</a:t>
            </a:r>
          </a:p>
          <a:p>
            <a:pPr algn="just">
              <a:buNone/>
            </a:pPr>
            <a:endParaRPr lang="ru-RU" sz="56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 algn="just">
              <a:buNone/>
            </a:pPr>
            <a:r>
              <a:rPr lang="ru-RU" sz="5600" dirty="0" smtClean="0">
                <a:latin typeface="Comic Sans MS" pitchFamily="66" charset="0"/>
              </a:rPr>
              <a:t>Заводим ключиком механические игрушки (</a:t>
            </a:r>
            <a:r>
              <a:rPr lang="ru-RU" sz="5600" dirty="0" err="1" smtClean="0">
                <a:latin typeface="Comic Sans MS" pitchFamily="66" charset="0"/>
              </a:rPr>
              <a:t>игрушки</a:t>
            </a:r>
            <a:r>
              <a:rPr lang="ru-RU" sz="5600" dirty="0" smtClean="0">
                <a:latin typeface="Comic Sans MS" pitchFamily="66" charset="0"/>
              </a:rPr>
              <a:t> – это дети). Дети начинают двигаться, изображая игрушку и издавая звуки.</a:t>
            </a:r>
          </a:p>
          <a:p>
            <a:pPr marL="0" indent="0" algn="just">
              <a:buNone/>
            </a:pPr>
            <a:r>
              <a:rPr lang="ru-RU" sz="5600" dirty="0" smtClean="0">
                <a:latin typeface="Comic Sans MS" pitchFamily="66" charset="0"/>
              </a:rPr>
              <a:t>Ж- полетел жучок.</a:t>
            </a:r>
          </a:p>
          <a:p>
            <a:pPr marL="0" indent="0" algn="just">
              <a:buNone/>
            </a:pPr>
            <a:r>
              <a:rPr lang="ru-RU" sz="5600" dirty="0" smtClean="0">
                <a:latin typeface="Comic Sans MS" pitchFamily="66" charset="0"/>
              </a:rPr>
              <a:t>Р- затарахтел мотоцикл.</a:t>
            </a:r>
          </a:p>
          <a:p>
            <a:pPr marL="0" indent="0" algn="just">
              <a:buNone/>
            </a:pPr>
            <a:r>
              <a:rPr lang="ru-RU" sz="5600" dirty="0" smtClean="0">
                <a:latin typeface="Comic Sans MS" pitchFamily="66" charset="0"/>
              </a:rPr>
              <a:t>Ф – зафыркал кот.</a:t>
            </a:r>
          </a:p>
          <a:p>
            <a:pPr marL="0" indent="0" algn="just">
              <a:buNone/>
            </a:pPr>
            <a:r>
              <a:rPr lang="ru-RU" sz="5600" dirty="0" smtClean="0">
                <a:latin typeface="Comic Sans MS" pitchFamily="66" charset="0"/>
              </a:rPr>
              <a:t>С – выходит воздух из шара. </a:t>
            </a:r>
          </a:p>
          <a:p>
            <a:pPr algn="just">
              <a:buNone/>
            </a:pPr>
            <a:r>
              <a:rPr lang="ru-RU" sz="5600" dirty="0" smtClean="0">
                <a:solidFill>
                  <a:srgbClr val="7030A0"/>
                </a:solidFill>
                <a:latin typeface="Comic Sans MS" pitchFamily="66" charset="0"/>
              </a:rPr>
              <a:t> </a:t>
            </a:r>
          </a:p>
          <a:p>
            <a:pPr algn="just">
              <a:buNone/>
            </a:pPr>
            <a:r>
              <a:rPr lang="ru-RU" sz="5600" b="1" u="sng" dirty="0" smtClean="0">
                <a:solidFill>
                  <a:srgbClr val="7030A0"/>
                </a:solidFill>
                <a:latin typeface="Comic Sans MS" pitchFamily="66" charset="0"/>
              </a:rPr>
              <a:t>Игра  «Волшебный кубик»</a:t>
            </a:r>
            <a:endParaRPr lang="ru-RU" sz="56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just">
              <a:buNone/>
            </a:pPr>
            <a:r>
              <a:rPr lang="ru-RU" sz="5600" b="1" dirty="0" smtClean="0">
                <a:solidFill>
                  <a:srgbClr val="7030A0"/>
                </a:solidFill>
                <a:latin typeface="Comic Sans MS" pitchFamily="66" charset="0"/>
              </a:rPr>
              <a:t> </a:t>
            </a:r>
            <a:endParaRPr lang="ru-RU" sz="56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 algn="just">
              <a:buNone/>
            </a:pPr>
            <a:r>
              <a:rPr lang="ru-RU" sz="5600" dirty="0" smtClean="0">
                <a:latin typeface="Comic Sans MS" pitchFamily="66" charset="0"/>
              </a:rPr>
              <a:t>На гранях обыкновенного кубика наклеены картинки – самолёт, паровоз, комар, змея и т. д. Ребёнок говорит: </a:t>
            </a:r>
          </a:p>
          <a:p>
            <a:pPr marL="0" indent="0" algn="just">
              <a:buNone/>
            </a:pPr>
            <a:r>
              <a:rPr lang="ru-RU" sz="5600" dirty="0" smtClean="0">
                <a:latin typeface="Comic Sans MS" pitchFamily="66" charset="0"/>
              </a:rPr>
              <a:t>«Вертись, крутись, на бочок ложись», - и кидает кубик. </a:t>
            </a:r>
          </a:p>
          <a:p>
            <a:pPr marL="0" indent="0" algn="just">
              <a:buNone/>
            </a:pPr>
            <a:r>
              <a:rPr lang="ru-RU" sz="5600" dirty="0" smtClean="0">
                <a:latin typeface="Comic Sans MS" pitchFamily="66" charset="0"/>
              </a:rPr>
              <a:t>Вверху оказывается какая-нибудь картинка. Ребёнок изображает то, что на ней нарисовано, и произносит соответствующий звук. Например, если нарисован самолёт, летает и гудит: У-У-У. </a:t>
            </a:r>
          </a:p>
          <a:p>
            <a:pPr marL="0" indent="0" algn="just">
              <a:buNone/>
            </a:pPr>
            <a:r>
              <a:rPr lang="ru-RU" sz="5600" dirty="0" smtClean="0">
                <a:latin typeface="Comic Sans MS" pitchFamily="66" charset="0"/>
              </a:rPr>
              <a:t>Таких кубиков, если этот вариант игры понравился ребёнку, может быть 2 -3.</a:t>
            </a:r>
          </a:p>
          <a:p>
            <a:pPr algn="just">
              <a:buNone/>
            </a:pPr>
            <a:r>
              <a:rPr lang="ru-RU" sz="5600" b="1" u="sng" dirty="0" smtClean="0">
                <a:solidFill>
                  <a:srgbClr val="7030A0"/>
                </a:solidFill>
                <a:latin typeface="Comic Sans MS" pitchFamily="66" charset="0"/>
              </a:rPr>
              <a:t>Игра  «Скажи, как я»</a:t>
            </a:r>
            <a:endParaRPr lang="ru-RU" sz="56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just">
              <a:buNone/>
            </a:pPr>
            <a:r>
              <a:rPr lang="ru-RU" sz="5600" b="1" u="sng" dirty="0" smtClean="0">
                <a:solidFill>
                  <a:srgbClr val="7030A0"/>
                </a:solidFill>
                <a:latin typeface="Comic Sans MS" pitchFamily="66" charset="0"/>
              </a:rPr>
              <a:t>(эта игра научит интонированию звуков</a:t>
            </a:r>
            <a:endParaRPr lang="ru-RU" sz="56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just">
              <a:buNone/>
            </a:pPr>
            <a:r>
              <a:rPr lang="ru-RU" sz="5600" b="1" dirty="0" smtClean="0">
                <a:solidFill>
                  <a:srgbClr val="7030A0"/>
                </a:solidFill>
                <a:latin typeface="Comic Sans MS" pitchFamily="66" charset="0"/>
              </a:rPr>
              <a:t> </a:t>
            </a:r>
            <a:endParaRPr lang="ru-RU" sz="56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 algn="just">
              <a:buNone/>
            </a:pPr>
            <a:r>
              <a:rPr lang="ru-RU" sz="5600" dirty="0" smtClean="0">
                <a:latin typeface="Comic Sans MS" pitchFamily="66" charset="0"/>
              </a:rPr>
              <a:t>Взрослый кидает мяч ребёнку и называет слово, голосом интонационно выделяет звук. Ребёнок перебрасывает мяч взрослому, повторяя слово точно так же. Нельзя подбирать слова с теми звуками, которые ребёнок еще не научился говорить. Например:</a:t>
            </a:r>
          </a:p>
          <a:p>
            <a:pPr marL="0" indent="0" algn="just">
              <a:buNone/>
            </a:pPr>
            <a:r>
              <a:rPr lang="ru-RU" sz="5600" dirty="0" err="1" smtClean="0">
                <a:latin typeface="Comic Sans MS" pitchFamily="66" charset="0"/>
              </a:rPr>
              <a:t>ССССССумка</a:t>
            </a:r>
            <a:endParaRPr lang="ru-RU" sz="5600" dirty="0" smtClean="0">
              <a:latin typeface="Comic Sans MS" pitchFamily="66" charset="0"/>
            </a:endParaRPr>
          </a:p>
          <a:p>
            <a:pPr marL="0" indent="0" algn="just">
              <a:buNone/>
            </a:pPr>
            <a:r>
              <a:rPr lang="ru-RU" sz="5600" dirty="0" err="1" smtClean="0">
                <a:latin typeface="Comic Sans MS" pitchFamily="66" charset="0"/>
              </a:rPr>
              <a:t>коШШШШка</a:t>
            </a:r>
            <a:endParaRPr lang="ru-RU" sz="5600" dirty="0" smtClean="0">
              <a:latin typeface="Comic Sans MS" pitchFamily="66" charset="0"/>
            </a:endParaRPr>
          </a:p>
          <a:p>
            <a:pPr marL="0" indent="0" algn="just">
              <a:buNone/>
            </a:pPr>
            <a:r>
              <a:rPr lang="ru-RU" sz="5600" dirty="0" err="1" smtClean="0">
                <a:latin typeface="Comic Sans MS" pitchFamily="66" charset="0"/>
              </a:rPr>
              <a:t>ММММишка</a:t>
            </a:r>
            <a:endParaRPr lang="ru-RU" sz="5600" dirty="0" smtClean="0">
              <a:latin typeface="Comic Sans MS" pitchFamily="66" charset="0"/>
            </a:endParaRPr>
          </a:p>
          <a:p>
            <a:pPr marL="0" indent="0" algn="just">
              <a:buNone/>
            </a:pPr>
            <a:r>
              <a:rPr lang="ru-RU" sz="5600" dirty="0" err="1" smtClean="0">
                <a:latin typeface="Comic Sans MS" pitchFamily="66" charset="0"/>
              </a:rPr>
              <a:t>ЗЗЗЗЗЗамок</a:t>
            </a:r>
            <a:endParaRPr lang="ru-RU" sz="5600" dirty="0" smtClean="0">
              <a:latin typeface="Comic Sans MS" pitchFamily="66" charset="0"/>
            </a:endParaRPr>
          </a:p>
          <a:p>
            <a:pPr marL="0" indent="0" algn="just">
              <a:buNone/>
            </a:pPr>
            <a:r>
              <a:rPr lang="ru-RU" sz="5600" dirty="0" err="1" smtClean="0">
                <a:latin typeface="Comic Sans MS" pitchFamily="66" charset="0"/>
              </a:rPr>
              <a:t>ГГГГГГусь</a:t>
            </a:r>
            <a:r>
              <a:rPr lang="ru-RU" sz="5600" dirty="0" smtClean="0">
                <a:latin typeface="Comic Sans MS" pitchFamily="66" charset="0"/>
              </a:rPr>
              <a:t> .</a:t>
            </a:r>
          </a:p>
          <a:p>
            <a:pPr marL="0" indent="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63" y="438922"/>
            <a:ext cx="8416052" cy="1214446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Цель: обучение родителей специальным приёмам работы над произношением звонких звуков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4273" y="1724806"/>
            <a:ext cx="8416052" cy="50720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Оля\Рабочий стол\Новая папка (2)\SDC100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132" y="1939120"/>
            <a:ext cx="7704854" cy="4884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063" y="720875"/>
            <a:ext cx="8911114" cy="57530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063" y="581798"/>
            <a:ext cx="8911114" cy="589359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2800" i="1" dirty="0" smtClean="0"/>
              <a:t> </a:t>
            </a:r>
            <a:endParaRPr lang="ru-RU" sz="2800" dirty="0" smtClean="0"/>
          </a:p>
          <a:p>
            <a:pPr algn="just">
              <a:buNone/>
            </a:pPr>
            <a:r>
              <a:rPr lang="ru-RU" sz="5600" b="1" u="sng" dirty="0" smtClean="0">
                <a:solidFill>
                  <a:srgbClr val="7030A0"/>
                </a:solidFill>
                <a:latin typeface="Comic Sans MS" pitchFamily="66" charset="0"/>
              </a:rPr>
              <a:t>Игра  «Поищем песенку жука в словах»</a:t>
            </a:r>
          </a:p>
          <a:p>
            <a:pPr algn="just">
              <a:buNone/>
            </a:pPr>
            <a:endParaRPr lang="ru-RU" sz="56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 algn="just">
              <a:buNone/>
            </a:pPr>
            <a:r>
              <a:rPr lang="ru-RU" sz="5600" dirty="0" smtClean="0">
                <a:latin typeface="Comic Sans MS" pitchFamily="66" charset="0"/>
              </a:rPr>
              <a:t>Как разговаривает жук? – </a:t>
            </a:r>
            <a:r>
              <a:rPr lang="ru-RU" sz="5600" b="1" dirty="0" smtClean="0">
                <a:latin typeface="Comic Sans MS" pitchFamily="66" charset="0"/>
              </a:rPr>
              <a:t>Ж</a:t>
            </a:r>
            <a:endParaRPr lang="ru-RU" sz="5600" dirty="0" smtClean="0">
              <a:latin typeface="Comic Sans MS" pitchFamily="66" charset="0"/>
            </a:endParaRPr>
          </a:p>
          <a:p>
            <a:pPr marL="0" indent="0" algn="just">
              <a:buNone/>
            </a:pPr>
            <a:r>
              <a:rPr lang="ru-RU" sz="5600" dirty="0" smtClean="0">
                <a:latin typeface="Comic Sans MS" pitchFamily="66" charset="0"/>
              </a:rPr>
              <a:t>Давай поищем песенку жука в других словах: (Ж)</a:t>
            </a:r>
            <a:r>
              <a:rPr lang="ru-RU" sz="5600" dirty="0" err="1" smtClean="0">
                <a:latin typeface="Comic Sans MS" pitchFamily="66" charset="0"/>
              </a:rPr>
              <a:t>аба</a:t>
            </a:r>
            <a:r>
              <a:rPr lang="ru-RU" sz="5600" dirty="0" smtClean="0">
                <a:latin typeface="Comic Sans MS" pitchFamily="66" charset="0"/>
              </a:rPr>
              <a:t>, </a:t>
            </a:r>
            <a:r>
              <a:rPr lang="ru-RU" sz="5600" dirty="0" err="1" smtClean="0">
                <a:latin typeface="Comic Sans MS" pitchFamily="66" charset="0"/>
              </a:rPr>
              <a:t>моро</a:t>
            </a:r>
            <a:r>
              <a:rPr lang="ru-RU" sz="5600" dirty="0" smtClean="0">
                <a:latin typeface="Comic Sans MS" pitchFamily="66" charset="0"/>
              </a:rPr>
              <a:t>(Ж)</a:t>
            </a:r>
            <a:r>
              <a:rPr lang="ru-RU" sz="5600" dirty="0" err="1" smtClean="0">
                <a:latin typeface="Comic Sans MS" pitchFamily="66" charset="0"/>
              </a:rPr>
              <a:t>еное</a:t>
            </a:r>
            <a:r>
              <a:rPr lang="ru-RU" sz="5600" dirty="0" smtClean="0">
                <a:latin typeface="Comic Sans MS" pitchFamily="66" charset="0"/>
              </a:rPr>
              <a:t>, </a:t>
            </a:r>
            <a:r>
              <a:rPr lang="ru-RU" sz="5600" dirty="0" err="1" smtClean="0">
                <a:latin typeface="Comic Sans MS" pitchFamily="66" charset="0"/>
              </a:rPr>
              <a:t>пиро</a:t>
            </a:r>
            <a:r>
              <a:rPr lang="ru-RU" sz="5600" dirty="0" smtClean="0">
                <a:latin typeface="Comic Sans MS" pitchFamily="66" charset="0"/>
              </a:rPr>
              <a:t>(Ж)</a:t>
            </a:r>
            <a:r>
              <a:rPr lang="ru-RU" sz="5600" dirty="0" err="1" smtClean="0">
                <a:latin typeface="Comic Sans MS" pitchFamily="66" charset="0"/>
              </a:rPr>
              <a:t>ок</a:t>
            </a:r>
            <a:r>
              <a:rPr lang="ru-RU" sz="5600" dirty="0" smtClean="0">
                <a:latin typeface="Comic Sans MS" pitchFamily="66" charset="0"/>
              </a:rPr>
              <a:t>,.</a:t>
            </a:r>
          </a:p>
          <a:p>
            <a:pPr marL="0" indent="0" algn="just">
              <a:buNone/>
            </a:pPr>
            <a:r>
              <a:rPr lang="ru-RU" sz="5600" dirty="0" smtClean="0">
                <a:latin typeface="Comic Sans MS" pitchFamily="66" charset="0"/>
              </a:rPr>
              <a:t>А в слове </a:t>
            </a:r>
            <a:r>
              <a:rPr lang="ru-RU" sz="5600" b="1" dirty="0" smtClean="0">
                <a:latin typeface="Comic Sans MS" pitchFamily="66" charset="0"/>
              </a:rPr>
              <a:t>суп</a:t>
            </a:r>
            <a:r>
              <a:rPr lang="ru-RU" sz="5600" dirty="0" smtClean="0">
                <a:latin typeface="Comic Sans MS" pitchFamily="66" charset="0"/>
              </a:rPr>
              <a:t> есть песенка жука?</a:t>
            </a:r>
          </a:p>
          <a:p>
            <a:pPr marL="0" indent="0" algn="just">
              <a:buNone/>
            </a:pPr>
            <a:r>
              <a:rPr lang="ru-RU" sz="5600" dirty="0" smtClean="0">
                <a:latin typeface="Comic Sans MS" pitchFamily="66" charset="0"/>
              </a:rPr>
              <a:t>А в слове </a:t>
            </a:r>
            <a:r>
              <a:rPr lang="ru-RU" sz="5600" b="1" dirty="0" smtClean="0">
                <a:latin typeface="Comic Sans MS" pitchFamily="66" charset="0"/>
              </a:rPr>
              <a:t>торт?</a:t>
            </a:r>
            <a:endParaRPr lang="ru-RU" sz="5600" dirty="0" smtClean="0">
              <a:latin typeface="Comic Sans MS" pitchFamily="66" charset="0"/>
            </a:endParaRPr>
          </a:p>
          <a:p>
            <a:pPr marL="0" indent="0" algn="just">
              <a:buNone/>
            </a:pPr>
            <a:r>
              <a:rPr lang="ru-RU" sz="5600" dirty="0" smtClean="0">
                <a:latin typeface="Comic Sans MS" pitchFamily="66" charset="0"/>
              </a:rPr>
              <a:t>А в слове </a:t>
            </a:r>
            <a:r>
              <a:rPr lang="ru-RU" sz="5600" b="1" dirty="0" smtClean="0">
                <a:latin typeface="Comic Sans MS" pitchFamily="66" charset="0"/>
              </a:rPr>
              <a:t>(Ж)Ир</a:t>
            </a:r>
            <a:r>
              <a:rPr lang="ru-RU" sz="5600" dirty="0" smtClean="0">
                <a:latin typeface="Comic Sans MS" pitchFamily="66" charset="0"/>
              </a:rPr>
              <a:t>? (что-то я сомневаюсь, скажи получше).</a:t>
            </a:r>
          </a:p>
          <a:p>
            <a:pPr algn="just">
              <a:buNone/>
            </a:pPr>
            <a:r>
              <a:rPr lang="ru-RU" sz="5600" b="1" u="sng" dirty="0" smtClean="0">
                <a:solidFill>
                  <a:srgbClr val="7030A0"/>
                </a:solidFill>
                <a:latin typeface="Comic Sans MS" pitchFamily="66" charset="0"/>
              </a:rPr>
              <a:t>Игра  «Найди картинку»</a:t>
            </a:r>
          </a:p>
          <a:p>
            <a:pPr algn="just">
              <a:buNone/>
            </a:pPr>
            <a:endParaRPr lang="ru-RU" sz="56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 algn="just">
              <a:buNone/>
            </a:pPr>
            <a:r>
              <a:rPr lang="ru-RU" sz="5600" dirty="0" smtClean="0">
                <a:latin typeface="Comic Sans MS" pitchFamily="66" charset="0"/>
              </a:rPr>
              <a:t>На столе разложены картинки с изображением животных или птиц. Просим ребёнка выбрать те картинки, где нарисованы звери, в названии которых есть звук </a:t>
            </a:r>
            <a:r>
              <a:rPr lang="ru-RU" sz="5600" b="1" dirty="0" smtClean="0">
                <a:latin typeface="Comic Sans MS" pitchFamily="66" charset="0"/>
              </a:rPr>
              <a:t>Ж</a:t>
            </a:r>
            <a:r>
              <a:rPr lang="ru-RU" sz="5600" dirty="0" smtClean="0">
                <a:latin typeface="Comic Sans MS" pitchFamily="66" charset="0"/>
              </a:rPr>
              <a:t>. Играем несколько раз. Всякий раз меняем звук.</a:t>
            </a:r>
          </a:p>
          <a:p>
            <a:pPr algn="just">
              <a:buNone/>
            </a:pPr>
            <a:r>
              <a:rPr lang="ru-RU" sz="5600" b="1" u="sng" dirty="0" smtClean="0">
                <a:solidFill>
                  <a:srgbClr val="7030A0"/>
                </a:solidFill>
                <a:latin typeface="Comic Sans MS" pitchFamily="66" charset="0"/>
              </a:rPr>
              <a:t>Игра  «Весёлая полянка»</a:t>
            </a:r>
          </a:p>
          <a:p>
            <a:pPr algn="just">
              <a:buNone/>
            </a:pPr>
            <a:endParaRPr lang="ru-RU" sz="56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 algn="just">
              <a:buNone/>
            </a:pPr>
            <a:r>
              <a:rPr lang="ru-RU" sz="5600" dirty="0" smtClean="0">
                <a:latin typeface="Comic Sans MS" pitchFamily="66" charset="0"/>
              </a:rPr>
              <a:t> Перед началом игры с ребёнком необходимо договориться о том, что по команде взрослого он будет изображать то комара, то пчёлку, то змею и произносить соответствующие звуки. </a:t>
            </a:r>
          </a:p>
          <a:p>
            <a:pPr marL="0" indent="0" algn="just">
              <a:buNone/>
            </a:pPr>
            <a:r>
              <a:rPr lang="ru-RU" sz="5600" b="1" dirty="0" smtClean="0">
                <a:latin typeface="Comic Sans MS" pitchFamily="66" charset="0"/>
              </a:rPr>
              <a:t>Мы пришли на цветочную полянку. Летают пчёлки. Ребёнок изображает пчёлку: летает, жужжит, собирает пыльцу и «поёт» Ж-Ж-Ж. Неожиданно откуда-то прилетели комары. Издали звенят тихо: З-З-З,  а чем ближе они подлетали, тем громче их слышно: З-З-З (ребёнок поёт звук «З»). Вдруг под кустиком появился ёжик. Ёжик выпускает колючки и возмущённо фыркает Ф-Ф-Ф. Ёжик  спугнул ползущую змею, которая злобно шипела: Щ-Щ-Щ. На дереве стучит дятел: Д-Д-Д и т. д. </a:t>
            </a:r>
            <a:endParaRPr lang="ru-RU" sz="5600" dirty="0" smtClean="0">
              <a:latin typeface="Comic Sans MS" pitchFamily="66" charset="0"/>
            </a:endParaRPr>
          </a:p>
          <a:p>
            <a:pPr marL="0" indent="0" algn="just">
              <a:buNone/>
            </a:pPr>
            <a:r>
              <a:rPr lang="ru-RU" sz="5600" b="1" dirty="0" smtClean="0">
                <a:latin typeface="Comic Sans MS" pitchFamily="66" charset="0"/>
              </a:rPr>
              <a:t>(Количество персонажей зависит от фантазии взрослого).</a:t>
            </a:r>
            <a:endParaRPr lang="ru-RU" sz="5600" dirty="0" smtClean="0">
              <a:latin typeface="Comic Sans MS" pitchFamily="66" charset="0"/>
            </a:endParaRPr>
          </a:p>
          <a:p>
            <a:pPr algn="just">
              <a:buNone/>
            </a:pPr>
            <a:r>
              <a:rPr lang="ru-RU" sz="5600" b="1" u="sng" dirty="0" smtClean="0">
                <a:solidFill>
                  <a:srgbClr val="7030A0"/>
                </a:solidFill>
                <a:latin typeface="Comic Sans MS" pitchFamily="66" charset="0"/>
              </a:rPr>
              <a:t>Игра  «Комары и осы»</a:t>
            </a:r>
          </a:p>
          <a:p>
            <a:pPr algn="just">
              <a:buNone/>
            </a:pPr>
            <a:endParaRPr lang="ru-RU" sz="56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just">
              <a:buNone/>
            </a:pPr>
            <a:r>
              <a:rPr lang="ru-RU" sz="5600" b="1" dirty="0" smtClean="0">
                <a:latin typeface="Comic Sans MS" pitchFamily="66" charset="0"/>
              </a:rPr>
              <a:t>(различение часто смешиваемых детьми звуков С-З)</a:t>
            </a:r>
            <a:endParaRPr lang="ru-RU" sz="5600" dirty="0" smtClean="0">
              <a:latin typeface="Comic Sans MS" pitchFamily="66" charset="0"/>
            </a:endParaRPr>
          </a:p>
          <a:p>
            <a:pPr marL="0" indent="0" algn="just">
              <a:buNone/>
            </a:pPr>
            <a:r>
              <a:rPr lang="ru-RU" sz="5600" dirty="0" smtClean="0">
                <a:latin typeface="Comic Sans MS" pitchFamily="66" charset="0"/>
              </a:rPr>
              <a:t>Для игры понадобятся картинки в названии которых есть звуки С и З, или игрушки с этими звуками. </a:t>
            </a:r>
          </a:p>
          <a:p>
            <a:pPr marL="0" indent="0" algn="just">
              <a:buNone/>
            </a:pPr>
            <a:r>
              <a:rPr lang="ru-RU" sz="5600" dirty="0" smtClean="0">
                <a:latin typeface="Comic Sans MS" pitchFamily="66" charset="0"/>
              </a:rPr>
              <a:t>Комары звенят З-З-З, осы ползают возле банки с вареньем и поют песенку С-С-С. Ребенку предлагается: «Услышишь звук З-З-З – помашешь крылышками, а когда услышишь песенку осы С-С-С – пальчиками покажешь, как она ползает».</a:t>
            </a:r>
          </a:p>
          <a:p>
            <a:pPr algn="just"/>
            <a:endParaRPr lang="ru-RU" sz="5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7030A0"/>
                </a:solidFill>
                <a:latin typeface="Comic Sans MS" pitchFamily="66" charset="0"/>
              </a:rPr>
              <a:t>СПАСИБО ЗА ВНИМАНИЕ!</a:t>
            </a:r>
          </a:p>
          <a:p>
            <a:pPr algn="ctr">
              <a:buNone/>
            </a:pPr>
            <a:endParaRPr lang="ru-RU" sz="4000" b="1" i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http://im3-tub-ru.yandex.net/i?id=77f5218e097d10f8d8ef233575989479-73-144&amp;n=2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0355" y="3510756"/>
            <a:ext cx="314327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596" y="526617"/>
            <a:ext cx="2970371" cy="698123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АКТУАЛЬНОСТЬ: 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42596" y="1367616"/>
            <a:ext cx="2970371" cy="5029763"/>
          </a:xfrm>
        </p:spPr>
        <p:txBody>
          <a:bodyPr>
            <a:normAutofit fontScale="92500" lnSpcReduction="10000"/>
          </a:bodyPr>
          <a:lstStyle/>
          <a:p>
            <a:pPr indent="355600" algn="just"/>
            <a:r>
              <a:rPr lang="ru-RU" sz="1800" dirty="0" smtClean="0">
                <a:latin typeface="Comic Sans MS" pitchFamily="66" charset="0"/>
              </a:rPr>
              <a:t>В последнее время у детей дошкольного возраста отмечается нарушения речи, связанные  оглушением звонких звуков.</a:t>
            </a:r>
          </a:p>
          <a:p>
            <a:pPr indent="355600" algn="just"/>
            <a:r>
              <a:rPr lang="ru-RU" sz="1800" dirty="0" smtClean="0">
                <a:latin typeface="Comic Sans MS" pitchFamily="66" charset="0"/>
              </a:rPr>
              <a:t>Такие нарушения называются - оглушение звонких звуков.</a:t>
            </a:r>
          </a:p>
          <a:p>
            <a:pPr indent="355600" algn="just"/>
            <a:r>
              <a:rPr lang="ru-RU" sz="1800" dirty="0" smtClean="0">
                <a:latin typeface="Comic Sans MS" pitchFamily="66" charset="0"/>
              </a:rPr>
              <a:t>Согласные  звуки - Б,В,Г,Д,Ж,З – произносятся глухо, без участия голоса, как П,Ф,К,Т,Ш,С (</a:t>
            </a:r>
            <a:r>
              <a:rPr lang="ru-RU" sz="1800" dirty="0" err="1" smtClean="0">
                <a:latin typeface="Comic Sans MS" pitchFamily="66" charset="0"/>
              </a:rPr>
              <a:t>папушка</a:t>
            </a:r>
            <a:r>
              <a:rPr lang="ru-RU" sz="1800" dirty="0" smtClean="0">
                <a:latin typeface="Comic Sans MS" pitchFamily="66" charset="0"/>
              </a:rPr>
              <a:t>, </a:t>
            </a:r>
            <a:r>
              <a:rPr lang="ru-RU" sz="1800" dirty="0" err="1" smtClean="0">
                <a:latin typeface="Comic Sans MS" pitchFamily="66" charset="0"/>
              </a:rPr>
              <a:t>шелесо</a:t>
            </a:r>
            <a:r>
              <a:rPr lang="ru-RU" sz="1800" dirty="0" smtClean="0">
                <a:latin typeface="Comic Sans MS" pitchFamily="66" charset="0"/>
              </a:rPr>
              <a:t> и </a:t>
            </a:r>
            <a:r>
              <a:rPr lang="ru-RU" sz="1800" dirty="0" err="1" smtClean="0">
                <a:latin typeface="Comic Sans MS" pitchFamily="66" charset="0"/>
              </a:rPr>
              <a:t>т.д</a:t>
            </a:r>
            <a:r>
              <a:rPr lang="ru-RU" sz="1800" dirty="0" smtClean="0">
                <a:latin typeface="Comic Sans MS" pitchFamily="66" charset="0"/>
              </a:rPr>
              <a:t>).</a:t>
            </a:r>
          </a:p>
          <a:p>
            <a:pPr indent="355600" algn="just"/>
            <a:r>
              <a:rPr lang="ru-RU" sz="1800" dirty="0" smtClean="0">
                <a:latin typeface="Comic Sans MS" pitchFamily="66" charset="0"/>
              </a:rPr>
              <a:t>Данные нарушения не только искажают речь, но и в школьном периоде отразятся ошибками на письме.</a:t>
            </a:r>
          </a:p>
          <a:p>
            <a:endParaRPr lang="ru-RU" sz="1800" dirty="0">
              <a:latin typeface="Comic Sans MS" pitchFamily="66" charset="0"/>
            </a:endParaRPr>
          </a:p>
        </p:txBody>
      </p:sp>
      <p:pic>
        <p:nvPicPr>
          <p:cNvPr id="1026" name="Picture 2" descr="C:\Documents and Settings\Оля\Рабочий стол\коллаж\pag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6239" y="867550"/>
            <a:ext cx="4681537" cy="5538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063" y="720875"/>
            <a:ext cx="8911114" cy="86105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Причины возникновения дефектов оглушения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063" y="1796244"/>
            <a:ext cx="8911114" cy="4679151"/>
          </a:xfrm>
        </p:spPr>
        <p:txBody>
          <a:bodyPr>
            <a:normAutofit lnSpcReduction="10000"/>
          </a:bodyPr>
          <a:lstStyle/>
          <a:p>
            <a:pPr marL="0" indent="355600">
              <a:buNone/>
            </a:pPr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</a:rPr>
              <a:t>Недоразвитие фонематического слуха </a:t>
            </a:r>
          </a:p>
          <a:p>
            <a:pPr marL="0" indent="355600">
              <a:buNone/>
            </a:pPr>
            <a:r>
              <a:rPr lang="ru-RU" sz="2400" dirty="0" smtClean="0">
                <a:latin typeface="Comic Sans MS" pitchFamily="66" charset="0"/>
              </a:rPr>
              <a:t>Фонематический слух это  умение слышать и различать звуки речи. Детям трудно различить звуки по звонкости-глухости, например,  </a:t>
            </a:r>
            <a:r>
              <a:rPr lang="ru-RU" sz="2400" dirty="0" err="1" smtClean="0">
                <a:latin typeface="Comic Sans MS" pitchFamily="66" charset="0"/>
              </a:rPr>
              <a:t>к-г</a:t>
            </a:r>
            <a:r>
              <a:rPr lang="ru-RU" sz="2400" dirty="0" smtClean="0">
                <a:latin typeface="Comic Sans MS" pitchFamily="66" charset="0"/>
              </a:rPr>
              <a:t>, </a:t>
            </a:r>
            <a:r>
              <a:rPr lang="ru-RU" sz="2400" dirty="0" err="1" smtClean="0">
                <a:latin typeface="Comic Sans MS" pitchFamily="66" charset="0"/>
              </a:rPr>
              <a:t>т-д</a:t>
            </a:r>
            <a:r>
              <a:rPr lang="ru-RU" sz="2400" dirty="0" smtClean="0">
                <a:latin typeface="Comic Sans MS" pitchFamily="66" charset="0"/>
              </a:rPr>
              <a:t>, </a:t>
            </a:r>
            <a:r>
              <a:rPr lang="ru-RU" sz="2400" dirty="0" err="1" smtClean="0">
                <a:latin typeface="Comic Sans MS" pitchFamily="66" charset="0"/>
              </a:rPr>
              <a:t>в-ф</a:t>
            </a:r>
            <a:r>
              <a:rPr lang="ru-RU" sz="2400" dirty="0" smtClean="0">
                <a:latin typeface="Comic Sans MS" pitchFamily="66" charset="0"/>
              </a:rPr>
              <a:t>, </a:t>
            </a:r>
            <a:r>
              <a:rPr lang="ru-RU" sz="2400" dirty="0" err="1" smtClean="0">
                <a:latin typeface="Comic Sans MS" pitchFamily="66" charset="0"/>
              </a:rPr>
              <a:t>с-ш</a:t>
            </a:r>
            <a:r>
              <a:rPr lang="ru-RU" sz="2400" dirty="0" smtClean="0">
                <a:latin typeface="Comic Sans MS" pitchFamily="66" charset="0"/>
              </a:rPr>
              <a:t>; твёрдости – мягкости – </a:t>
            </a:r>
            <a:r>
              <a:rPr lang="ru-RU" sz="2400" dirty="0" err="1" smtClean="0">
                <a:latin typeface="Comic Sans MS" pitchFamily="66" charset="0"/>
              </a:rPr>
              <a:t>п-пь</a:t>
            </a:r>
            <a:r>
              <a:rPr lang="ru-RU" sz="2400" dirty="0" smtClean="0">
                <a:latin typeface="Comic Sans MS" pitchFamily="66" charset="0"/>
              </a:rPr>
              <a:t>, </a:t>
            </a:r>
            <a:r>
              <a:rPr lang="ru-RU" sz="2400" dirty="0" err="1" smtClean="0">
                <a:latin typeface="Comic Sans MS" pitchFamily="66" charset="0"/>
              </a:rPr>
              <a:t>в-вь</a:t>
            </a:r>
            <a:r>
              <a:rPr lang="ru-RU" sz="2400" dirty="0" smtClean="0">
                <a:latin typeface="Comic Sans MS" pitchFamily="66" charset="0"/>
              </a:rPr>
              <a:t> и др.; </a:t>
            </a:r>
          </a:p>
          <a:p>
            <a:pPr marL="0" indent="355600">
              <a:buNone/>
            </a:pPr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</a:rPr>
              <a:t>Снижение физического слуха</a:t>
            </a:r>
          </a:p>
          <a:p>
            <a:pPr marL="0" indent="355600">
              <a:buNone/>
            </a:pPr>
            <a:r>
              <a:rPr lang="ru-RU" sz="2400" dirty="0" smtClean="0">
                <a:latin typeface="Comic Sans MS" pitchFamily="66" charset="0"/>
              </a:rPr>
              <a:t>Возможно при тугоухости;</a:t>
            </a:r>
          </a:p>
          <a:p>
            <a:pPr marL="0" indent="355600">
              <a:buNone/>
            </a:pPr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</a:rPr>
              <a:t>Неполноценная работа голосового аппарата</a:t>
            </a:r>
          </a:p>
          <a:p>
            <a:pPr marL="0" indent="355600">
              <a:buNone/>
            </a:pPr>
            <a:r>
              <a:rPr lang="ru-RU" sz="2400" dirty="0" smtClean="0">
                <a:latin typeface="Comic Sans MS" pitchFamily="66" charset="0"/>
              </a:rPr>
              <a:t>Может быть парез (неполный паралич) голосовых связок. В некоторых случаях голосовые связки могут как бы запаздывать с включением или, наоборот, с выключением.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4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4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400" dirty="0" smtClean="0">
              <a:latin typeface="Comic Sans MS" pitchFamily="66" charset="0"/>
            </a:endParaRPr>
          </a:p>
          <a:p>
            <a:pPr marL="457200" indent="-457200">
              <a:buNone/>
            </a:pPr>
            <a:endParaRPr lang="ru-RU" sz="2400" dirty="0" smtClean="0"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063" y="720875"/>
            <a:ext cx="8911114" cy="50386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Задачи коррекционной работы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355600">
              <a:buFont typeface="+mj-lt"/>
              <a:buAutoNum type="arabicPeriod"/>
            </a:pPr>
            <a:r>
              <a:rPr lang="ru-RU" sz="3600" dirty="0" smtClean="0">
                <a:solidFill>
                  <a:srgbClr val="7030A0"/>
                </a:solidFill>
                <a:latin typeface="Comic Sans MS" pitchFamily="66" charset="0"/>
              </a:rPr>
              <a:t>Развитие голоса, умение менять силу голоса;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>
                <a:solidFill>
                  <a:srgbClr val="7030A0"/>
                </a:solidFill>
                <a:latin typeface="Comic Sans MS" pitchFamily="66" charset="0"/>
              </a:rPr>
              <a:t>Развитие фонематического слуха;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>
                <a:solidFill>
                  <a:srgbClr val="7030A0"/>
                </a:solidFill>
                <a:latin typeface="Comic Sans MS" pitchFamily="66" charset="0"/>
              </a:rPr>
              <a:t>Лечение у отоларинголога, невролога.</a:t>
            </a:r>
            <a:endParaRPr lang="ru-RU" sz="36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063" y="720875"/>
            <a:ext cx="8911114" cy="575303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Немного информации:</a:t>
            </a:r>
            <a:endParaRPr lang="ru-RU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063" y="1367616"/>
            <a:ext cx="8911114" cy="5107779"/>
          </a:xfrm>
        </p:spPr>
        <p:txBody>
          <a:bodyPr>
            <a:normAutofit/>
          </a:bodyPr>
          <a:lstStyle/>
          <a:p>
            <a:pPr marL="0" indent="355600" algn="just">
              <a:buNone/>
            </a:pPr>
            <a:r>
              <a:rPr lang="ru-RU" sz="2400" dirty="0" smtClean="0">
                <a:latin typeface="Comic Sans MS" pitchFamily="66" charset="0"/>
              </a:rPr>
              <a:t>Существует 6 пар звонких звуков: взрывные – «</a:t>
            </a:r>
            <a:r>
              <a:rPr lang="ru-RU" sz="2400" dirty="0" err="1" smtClean="0">
                <a:latin typeface="Comic Sans MS" pitchFamily="66" charset="0"/>
              </a:rPr>
              <a:t>п-б</a:t>
            </a:r>
            <a:r>
              <a:rPr lang="ru-RU" sz="2400" dirty="0" smtClean="0">
                <a:latin typeface="Comic Sans MS" pitchFamily="66" charset="0"/>
              </a:rPr>
              <a:t>», «</a:t>
            </a:r>
            <a:r>
              <a:rPr lang="ru-RU" sz="2400" dirty="0" err="1" smtClean="0">
                <a:latin typeface="Comic Sans MS" pitchFamily="66" charset="0"/>
              </a:rPr>
              <a:t>т-д</a:t>
            </a:r>
            <a:r>
              <a:rPr lang="ru-RU" sz="2400" dirty="0" smtClean="0">
                <a:latin typeface="Comic Sans MS" pitchFamily="66" charset="0"/>
              </a:rPr>
              <a:t>», «</a:t>
            </a:r>
            <a:r>
              <a:rPr lang="ru-RU" sz="2400" dirty="0" err="1" smtClean="0">
                <a:latin typeface="Comic Sans MS" pitchFamily="66" charset="0"/>
              </a:rPr>
              <a:t>к-г</a:t>
            </a:r>
            <a:r>
              <a:rPr lang="ru-RU" sz="2400" dirty="0" smtClean="0">
                <a:latin typeface="Comic Sans MS" pitchFamily="66" charset="0"/>
              </a:rPr>
              <a:t>» и щелевые - «</a:t>
            </a:r>
            <a:r>
              <a:rPr lang="ru-RU" sz="2400" dirty="0" err="1" smtClean="0">
                <a:latin typeface="Comic Sans MS" pitchFamily="66" charset="0"/>
              </a:rPr>
              <a:t>в-ф</a:t>
            </a:r>
            <a:r>
              <a:rPr lang="ru-RU" sz="2400" dirty="0" smtClean="0">
                <a:latin typeface="Comic Sans MS" pitchFamily="66" charset="0"/>
              </a:rPr>
              <a:t>», «</a:t>
            </a:r>
            <a:r>
              <a:rPr lang="ru-RU" sz="2400" dirty="0" err="1" smtClean="0">
                <a:latin typeface="Comic Sans MS" pitchFamily="66" charset="0"/>
              </a:rPr>
              <a:t>с-з</a:t>
            </a:r>
            <a:r>
              <a:rPr lang="ru-RU" sz="2400" dirty="0" smtClean="0">
                <a:latin typeface="Comic Sans MS" pitchFamily="66" charset="0"/>
              </a:rPr>
              <a:t>», «</a:t>
            </a:r>
            <a:r>
              <a:rPr lang="ru-RU" sz="2400" dirty="0" err="1" smtClean="0">
                <a:latin typeface="Comic Sans MS" pitchFamily="66" charset="0"/>
              </a:rPr>
              <a:t>ш-ж</a:t>
            </a:r>
            <a:r>
              <a:rPr lang="ru-RU" sz="2400" dirty="0" smtClean="0">
                <a:latin typeface="Comic Sans MS" pitchFamily="66" charset="0"/>
              </a:rPr>
              <a:t>».</a:t>
            </a:r>
          </a:p>
          <a:p>
            <a:pPr marL="0" indent="263525" algn="just">
              <a:buNone/>
            </a:pPr>
            <a:r>
              <a:rPr lang="ru-RU" sz="2400" dirty="0" smtClean="0">
                <a:latin typeface="Comic Sans MS" pitchFamily="66" charset="0"/>
              </a:rPr>
              <a:t>Нарушаются чаще всего звуки «</a:t>
            </a:r>
            <a:r>
              <a:rPr lang="ru-RU" sz="2400" dirty="0" err="1" smtClean="0">
                <a:latin typeface="Comic Sans MS" pitchFamily="66" charset="0"/>
              </a:rPr>
              <a:t>п-б</a:t>
            </a:r>
            <a:r>
              <a:rPr lang="ru-RU" sz="2400" dirty="0" smtClean="0">
                <a:latin typeface="Comic Sans MS" pitchFamily="66" charset="0"/>
              </a:rPr>
              <a:t>», «</a:t>
            </a:r>
            <a:r>
              <a:rPr lang="ru-RU" sz="2400" dirty="0" err="1" smtClean="0">
                <a:latin typeface="Comic Sans MS" pitchFamily="66" charset="0"/>
              </a:rPr>
              <a:t>т-д</a:t>
            </a:r>
            <a:r>
              <a:rPr lang="ru-RU" sz="2400" dirty="0" smtClean="0">
                <a:latin typeface="Comic Sans MS" pitchFamily="66" charset="0"/>
              </a:rPr>
              <a:t>», «</a:t>
            </a:r>
            <a:r>
              <a:rPr lang="ru-RU" sz="2400" dirty="0" err="1" smtClean="0">
                <a:latin typeface="Comic Sans MS" pitchFamily="66" charset="0"/>
              </a:rPr>
              <a:t>к-г</a:t>
            </a:r>
            <a:r>
              <a:rPr lang="ru-RU" sz="2400" dirty="0" smtClean="0">
                <a:latin typeface="Comic Sans MS" pitchFamily="66" charset="0"/>
              </a:rPr>
              <a:t>», так как эти звуки произносятся </a:t>
            </a:r>
            <a:r>
              <a:rPr lang="ru-RU" sz="2400" dirty="0" err="1" smtClean="0">
                <a:latin typeface="Comic Sans MS" pitchFamily="66" charset="0"/>
              </a:rPr>
              <a:t>одномоментно</a:t>
            </a:r>
            <a:r>
              <a:rPr lang="ru-RU" sz="2400" dirty="0" smtClean="0">
                <a:latin typeface="Comic Sans MS" pitchFamily="66" charset="0"/>
              </a:rPr>
              <a:t>, быстро и ребёнок не успевает уловить разницу на слух. </a:t>
            </a:r>
          </a:p>
          <a:p>
            <a:pPr marL="0" indent="355600" algn="just">
              <a:buNone/>
            </a:pPr>
            <a:r>
              <a:rPr lang="ru-RU" sz="2400" dirty="0" smtClean="0">
                <a:latin typeface="Comic Sans MS" pitchFamily="66" charset="0"/>
              </a:rPr>
              <a:t>Если у ребёнка нарушены взрывные и щелевые звуки, то работу нужно начинать со щелевых - «</a:t>
            </a:r>
            <a:r>
              <a:rPr lang="ru-RU" sz="2400" dirty="0" err="1" smtClean="0">
                <a:latin typeface="Comic Sans MS" pitchFamily="66" charset="0"/>
              </a:rPr>
              <a:t>в-ф</a:t>
            </a:r>
            <a:r>
              <a:rPr lang="ru-RU" sz="2400" dirty="0" smtClean="0">
                <a:latin typeface="Comic Sans MS" pitchFamily="66" charset="0"/>
              </a:rPr>
              <a:t>», «</a:t>
            </a:r>
            <a:r>
              <a:rPr lang="ru-RU" sz="2400" dirty="0" err="1" smtClean="0">
                <a:latin typeface="Comic Sans MS" pitchFamily="66" charset="0"/>
              </a:rPr>
              <a:t>с-з</a:t>
            </a:r>
            <a:r>
              <a:rPr lang="ru-RU" sz="2400" dirty="0" smtClean="0">
                <a:latin typeface="Comic Sans MS" pitchFamily="66" charset="0"/>
              </a:rPr>
              <a:t>», «</a:t>
            </a:r>
            <a:r>
              <a:rPr lang="ru-RU" sz="2400" dirty="0" err="1" smtClean="0">
                <a:latin typeface="Comic Sans MS" pitchFamily="66" charset="0"/>
              </a:rPr>
              <a:t>ш-ж</a:t>
            </a:r>
            <a:r>
              <a:rPr lang="ru-RU" sz="2400" dirty="0" smtClean="0">
                <a:latin typeface="Comic Sans MS" pitchFamily="66" charset="0"/>
              </a:rPr>
              <a:t>», так как эти звуки можно произнести длительно и ребёнку будет легче услышать разницу между звонким и глухим звуком, а затем уже переходить к взрывным.   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063" y="720875"/>
            <a:ext cx="8911114" cy="86105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С чего начать?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</a:rPr>
              <a:t>Подготовительные упражнения:</a:t>
            </a:r>
          </a:p>
          <a:p>
            <a:pPr marL="0" indent="355600" algn="just">
              <a:buNone/>
            </a:pPr>
            <a:r>
              <a:rPr lang="ru-RU" sz="2400" dirty="0" smtClean="0">
                <a:latin typeface="Comic Sans MS" pitchFamily="66" charset="0"/>
              </a:rPr>
              <a:t>Чередование шёпотного, громкого, тихого произношения звуков, слогов, слов (любых).</a:t>
            </a:r>
          </a:p>
          <a:p>
            <a:pPr marL="0" indent="355600" algn="just">
              <a:buNone/>
            </a:pPr>
            <a:r>
              <a:rPr lang="ru-RU" sz="2400" dirty="0" smtClean="0">
                <a:latin typeface="Comic Sans MS" pitchFamily="66" charset="0"/>
              </a:rPr>
              <a:t>Изменение высоты голоса от низкого к высокому голосу.</a:t>
            </a:r>
          </a:p>
          <a:p>
            <a:pPr marL="0" indent="355600" algn="just">
              <a:buNone/>
            </a:pPr>
            <a:r>
              <a:rPr lang="ru-RU" sz="2400" dirty="0" err="1" smtClean="0">
                <a:latin typeface="Comic Sans MS" pitchFamily="66" charset="0"/>
              </a:rPr>
              <a:t>Пропевание</a:t>
            </a:r>
            <a:r>
              <a:rPr lang="ru-RU" sz="2400" dirty="0" smtClean="0">
                <a:latin typeface="Comic Sans MS" pitchFamily="66" charset="0"/>
              </a:rPr>
              <a:t> песни на какой-нибудь гласный звук.</a:t>
            </a:r>
          </a:p>
          <a:p>
            <a:pPr marL="0" indent="355600" algn="just">
              <a:buNone/>
            </a:pPr>
            <a:r>
              <a:rPr lang="ru-RU" sz="2400" dirty="0" smtClean="0">
                <a:latin typeface="Comic Sans MS" pitchFamily="66" charset="0"/>
              </a:rPr>
              <a:t>«Голубиное воркование» - зажимать и разжимать крылья носа и петь звук «</a:t>
            </a:r>
            <a:r>
              <a:rPr lang="ru-RU" sz="2400" dirty="0" err="1" smtClean="0">
                <a:latin typeface="Comic Sans MS" pitchFamily="66" charset="0"/>
              </a:rPr>
              <a:t>мммммм</a:t>
            </a:r>
            <a:r>
              <a:rPr lang="ru-RU" sz="2400" dirty="0" smtClean="0">
                <a:latin typeface="Comic Sans MS" pitchFamily="66" charset="0"/>
              </a:rPr>
              <a:t>».</a:t>
            </a:r>
          </a:p>
          <a:p>
            <a:pPr marL="0" indent="355600" algn="just">
              <a:buNone/>
            </a:pPr>
            <a:r>
              <a:rPr lang="ru-RU" sz="2400" dirty="0" smtClean="0">
                <a:latin typeface="Comic Sans MS" pitchFamily="66" charset="0"/>
              </a:rPr>
              <a:t> Полоскание  горла.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25" y="224608"/>
            <a:ext cx="8911114" cy="128588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Вызывание звонкого звука по методу академика Л. В. Щербы </a:t>
            </a:r>
            <a:b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(используются таблицы)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355600" algn="just">
              <a:buNone/>
            </a:pPr>
            <a:r>
              <a:rPr lang="ru-RU" sz="2800" dirty="0" smtClean="0">
                <a:latin typeface="Comic Sans MS" pitchFamily="66" charset="0"/>
              </a:rPr>
              <a:t>Звуки, обозначенные стрелочкой «1» </a:t>
            </a:r>
            <a:r>
              <a:rPr lang="ru-RU" sz="2800" dirty="0" err="1" smtClean="0">
                <a:latin typeface="Comic Sans MS" pitchFamily="66" charset="0"/>
              </a:rPr>
              <a:t>пропеваются</a:t>
            </a:r>
            <a:r>
              <a:rPr lang="ru-RU" sz="2800" dirty="0" smtClean="0">
                <a:latin typeface="Comic Sans MS" pitchFamily="66" charset="0"/>
              </a:rPr>
              <a:t> тихим протяжным голосом плавно на одном выдохе  «</a:t>
            </a:r>
            <a:r>
              <a:rPr lang="ru-RU" sz="2800" dirty="0" err="1" smtClean="0">
                <a:latin typeface="Comic Sans MS" pitchFamily="66" charset="0"/>
              </a:rPr>
              <a:t>аааоооиииссс</a:t>
            </a:r>
            <a:r>
              <a:rPr lang="ru-RU" sz="2800" dirty="0" smtClean="0">
                <a:latin typeface="Comic Sans MS" pitchFamily="66" charset="0"/>
              </a:rPr>
              <a:t>», неразрывно друг от друга.</a:t>
            </a:r>
          </a:p>
          <a:p>
            <a:pPr marL="0" indent="355600" algn="just">
              <a:buNone/>
            </a:pPr>
            <a:endParaRPr lang="ru-RU" sz="2800" dirty="0" smtClean="0">
              <a:latin typeface="Comic Sans MS" pitchFamily="66" charset="0"/>
            </a:endParaRPr>
          </a:p>
          <a:p>
            <a:pPr marL="0" indent="355600" algn="just">
              <a:buNone/>
            </a:pPr>
            <a:r>
              <a:rPr lang="ru-RU" sz="2800" dirty="0" smtClean="0">
                <a:latin typeface="Comic Sans MS" pitchFamily="66" charset="0"/>
              </a:rPr>
              <a:t> Под цифрой «2» - неразрывно протяжно </a:t>
            </a:r>
            <a:r>
              <a:rPr lang="ru-RU" sz="2800" dirty="0" err="1" smtClean="0">
                <a:latin typeface="Comic Sans MS" pitchFamily="66" charset="0"/>
              </a:rPr>
              <a:t>пропеваются</a:t>
            </a:r>
            <a:r>
              <a:rPr lang="ru-RU" sz="2800" dirty="0" smtClean="0">
                <a:latin typeface="Comic Sans MS" pitchFamily="66" charset="0"/>
              </a:rPr>
              <a:t> громко на одном выдохе «ААОООИИИЗЗЗЗЗ».</a:t>
            </a:r>
          </a:p>
          <a:p>
            <a:pPr marL="0" indent="355600" algn="just">
              <a:buNone/>
            </a:pPr>
            <a:endParaRPr lang="ru-RU" sz="2800" dirty="0" smtClean="0">
              <a:latin typeface="Comic Sans MS" pitchFamily="66" charset="0"/>
            </a:endParaRPr>
          </a:p>
          <a:p>
            <a:pPr marL="0" indent="355600" algn="just">
              <a:buNone/>
            </a:pPr>
            <a:r>
              <a:rPr lang="ru-RU" sz="2800" dirty="0" smtClean="0">
                <a:latin typeface="Comic Sans MS" pitchFamily="66" charset="0"/>
              </a:rPr>
              <a:t>Под цифрой «3» – на одном выдохе плавно и протяжно </a:t>
            </a:r>
            <a:r>
              <a:rPr lang="ru-RU" sz="2800" dirty="0" err="1" smtClean="0">
                <a:latin typeface="Comic Sans MS" pitchFamily="66" charset="0"/>
              </a:rPr>
              <a:t>пропеваются</a:t>
            </a:r>
            <a:r>
              <a:rPr lang="ru-RU" sz="2800" dirty="0" smtClean="0">
                <a:latin typeface="Comic Sans MS" pitchFamily="66" charset="0"/>
              </a:rPr>
              <a:t> звуки от тихого, переходя к громкому – </a:t>
            </a:r>
            <a:r>
              <a:rPr lang="ru-RU" sz="2800" dirty="0" err="1" smtClean="0">
                <a:latin typeface="Comic Sans MS" pitchFamily="66" charset="0"/>
              </a:rPr>
              <a:t>ааааааААААА</a:t>
            </a:r>
            <a:r>
              <a:rPr lang="ru-RU" sz="2800" dirty="0" smtClean="0">
                <a:latin typeface="Comic Sans MS" pitchFamily="66" charset="0"/>
              </a:rPr>
              <a:t>, </a:t>
            </a:r>
            <a:r>
              <a:rPr lang="ru-RU" sz="2800" dirty="0" err="1" smtClean="0">
                <a:latin typeface="Comic Sans MS" pitchFamily="66" charset="0"/>
              </a:rPr>
              <a:t>ооооООО</a:t>
            </a:r>
            <a:r>
              <a:rPr lang="ru-RU" sz="2800" dirty="0" smtClean="0">
                <a:latin typeface="Comic Sans MS" pitchFamily="66" charset="0"/>
              </a:rPr>
              <a:t>, </a:t>
            </a:r>
            <a:r>
              <a:rPr lang="ru-RU" sz="2800" dirty="0" err="1" smtClean="0">
                <a:latin typeface="Comic Sans MS" pitchFamily="66" charset="0"/>
              </a:rPr>
              <a:t>иииИИИИ</a:t>
            </a:r>
            <a:r>
              <a:rPr lang="ru-RU" sz="2800" dirty="0" smtClean="0">
                <a:latin typeface="Comic Sans MS" pitchFamily="66" charset="0"/>
              </a:rPr>
              <a:t>, </a:t>
            </a:r>
            <a:r>
              <a:rPr lang="ru-RU" sz="2800" dirty="0" err="1" smtClean="0">
                <a:latin typeface="Comic Sans MS" pitchFamily="66" charset="0"/>
              </a:rPr>
              <a:t>сссссссЗЗЗЗЗ</a:t>
            </a:r>
            <a:r>
              <a:rPr lang="ru-RU" sz="2800" dirty="0" smtClean="0">
                <a:latin typeface="Comic Sans MS" pitchFamily="66" charset="0"/>
              </a:rPr>
              <a:t>.</a:t>
            </a:r>
          </a:p>
          <a:p>
            <a:pPr marL="0" indent="35560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063" y="720875"/>
            <a:ext cx="8911114" cy="43242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Вызывание звука «З»</a:t>
            </a:r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263539" y="-303021"/>
            <a:ext cx="5016973" cy="921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>
            <a:off x="1378719" y="2081996"/>
            <a:ext cx="58579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402</TotalTime>
  <Words>772</Words>
  <Application>Microsoft Office PowerPoint</Application>
  <PresentationFormat>Произвольный</PresentationFormat>
  <Paragraphs>140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  Мастер-класс для родителей</vt:lpstr>
      <vt:lpstr>Цель: обучение родителей специальным приёмам работы над произношением звонких звуков</vt:lpstr>
      <vt:lpstr>АКТУАЛЬНОСТЬ: </vt:lpstr>
      <vt:lpstr>Причины возникновения дефектов оглушения</vt:lpstr>
      <vt:lpstr>Задачи коррекционной работы</vt:lpstr>
      <vt:lpstr>Немного информации:</vt:lpstr>
      <vt:lpstr>С чего начать?</vt:lpstr>
      <vt:lpstr>Вызывание звонкого звука по методу академика Л. В. Щербы  (используются таблицы)</vt:lpstr>
      <vt:lpstr>Вызывание звука «З»</vt:lpstr>
      <vt:lpstr>Вызывание звука «Ж» </vt:lpstr>
      <vt:lpstr>Вызывание звука «К»</vt:lpstr>
      <vt:lpstr>Презентация PowerPoint</vt:lpstr>
      <vt:lpstr>Звуки проговариваются отрывисто с напряжением голосовых связок</vt:lpstr>
      <vt:lpstr>Метод В. П. Вахтерева звуки проговариваются отрывисто с напряжением голосовых связок</vt:lpstr>
      <vt:lpstr>Презентация PowerPoint</vt:lpstr>
      <vt:lpstr>Игры в развитии голоса</vt:lpstr>
      <vt:lpstr>Презентация PowerPoint</vt:lpstr>
      <vt:lpstr>Игры на развитие фонематического слуха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Светлячок</cp:lastModifiedBy>
  <cp:revision>105</cp:revision>
  <dcterms:modified xsi:type="dcterms:W3CDTF">2014-10-01T04:33:10Z</dcterms:modified>
</cp:coreProperties>
</file>