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3" r:id="rId3"/>
    <p:sldId id="272" r:id="rId4"/>
    <p:sldId id="259" r:id="rId5"/>
    <p:sldId id="271" r:id="rId6"/>
    <p:sldId id="260" r:id="rId7"/>
    <p:sldId id="269" r:id="rId8"/>
    <p:sldId id="270" r:id="rId9"/>
    <p:sldId id="262" r:id="rId10"/>
    <p:sldId id="264" r:id="rId11"/>
    <p:sldId id="263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7B3D-4B57-40CD-86F9-1F2BC7264E5C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E6F70-B82C-4F27-8066-214F9B482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E6F70-B82C-4F27-8066-214F9B482A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2E280-B8BF-4263-AAE0-B85B90F468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1AC7F-4E8A-49DB-9680-F3FE9F7AEB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3EF2-26EE-4A50-AA13-DB0537443D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B00F5-698B-4BF9-99D0-3302B0AD7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630D-D956-48C2-994A-5D644EF4D6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C3043-2986-442E-B0B3-38BDFF29FE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78A80-AE9B-4F5B-A1FD-88EA73C9CD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CC7E4-FBBB-4F1A-AFD1-06B5E48EC0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2BA89-8944-4CAE-B2B7-7CD66826C2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F4CB3-8EF1-463B-8AAC-1D1EC5561E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666D-2803-4C74-BE93-7F73E5D79B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74C2CA-3B79-481A-80C6-3F9768A283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6;&#1072;&#1079;&#1088;&#1072;&#1073;&#1086;&#1090;&#1082;&#1080;%20&#1091;&#1088;&#1086;&#1082;&#1086;&#1074;\&#1070;&#1085;&#1099;&#1077;%20&#1075;&#1077;&#1088;&#1086;&#1080;-&#1073;&#1086;&#1075;&#1072;&#1090;&#1099;&#1088;&#1080;\&#1070;&#1085;&#1099;&#1077;%20&#1075;&#1077;&#1088;&#1086;&#1080;-&#1073;&#1086;&#1075;&#1072;&#1090;&#1099;&#1088;&#1080;%20&#1091;&#1088;&#1086;&#1082;%20&#1084;&#1091;&#1079;&#1099;&#1082;&#1080;%20&#1074;%205%20&#1082;&#1083;&#1072;&#1089;&#1089;&#1077;\&#1055;&#1077;&#1089;&#1085;&#1103;%20&#1086;%20&#1047;&#1086;&#1077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6;&#1072;&#1079;&#1088;&#1072;&#1073;&#1086;&#1090;&#1082;&#1080;%20&#1091;&#1088;&#1086;&#1082;&#1086;&#1074;\&#1070;&#1085;&#1099;&#1077;%20&#1075;&#1077;&#1088;&#1086;&#1080;-&#1073;&#1086;&#1075;&#1072;&#1090;&#1099;&#1088;&#1080;\&#1070;&#1085;&#1099;&#1077;%20&#1075;&#1077;&#1088;&#1086;&#1080;-&#1073;&#1086;&#1075;&#1072;&#1090;&#1099;&#1088;&#1080;%20&#1091;&#1088;&#1086;&#1082;%20&#1084;&#1091;&#1079;&#1099;&#1082;&#1080;%20&#1074;%205%20&#1082;&#1083;&#1072;&#1089;&#1089;&#1077;\&#1057;&#1083;&#1091;&#1078;&#1080;&#1090;&#1100;%20&#1056;&#1086;&#1089;&#1089;&#1080;&#1080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47.radikal.ru/i117/1006/40/3834027fb028.jpg" TargetMode="External"/><Relationship Id="rId13" Type="http://schemas.openxmlformats.org/officeDocument/2006/relationships/hyperlink" Target="http://www.ilya-reznik.ru/album_200p_1.html" TargetMode="External"/><Relationship Id="rId3" Type="http://schemas.openxmlformats.org/officeDocument/2006/relationships/hyperlink" Target="http://classic-online.ru/ru/listen/45943" TargetMode="External"/><Relationship Id="rId7" Type="http://schemas.openxmlformats.org/officeDocument/2006/relationships/hyperlink" Target="http://politclub.info/wp-content/uploads/2010/09/pamiat.jpg" TargetMode="External"/><Relationship Id="rId12" Type="http://schemas.openxmlformats.org/officeDocument/2006/relationships/hyperlink" Target="http://img-fotki.yandex.ru/get/4310/vov-merlu.1c/0_4b54f_22a8f890_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lodguard.ru/images/newphoto2637.jpg" TargetMode="External"/><Relationship Id="rId11" Type="http://schemas.openxmlformats.org/officeDocument/2006/relationships/hyperlink" Target="http://www.audiopoisk.com/track/detskii-hor/mp3/pesna-o-zoe/" TargetMode="External"/><Relationship Id="rId5" Type="http://schemas.openxmlformats.org/officeDocument/2006/relationships/hyperlink" Target="http://sovmusic.ru/download.php?fname=krasnodo" TargetMode="External"/><Relationship Id="rId15" Type="http://schemas.openxmlformats.org/officeDocument/2006/relationships/hyperlink" Target="http://anutamuzshablon.ucoz.ru/load/avtorskie_shablony_dlja_prezentacij_powerpoint/raznoe_bez_kategorii/vivat_rossija/9-1-0-11" TargetMode="External"/><Relationship Id="rId10" Type="http://schemas.openxmlformats.org/officeDocument/2006/relationships/hyperlink" Target="http://1941-1945-2010.ru/zoya4-01-01.htm" TargetMode="External"/><Relationship Id="rId4" Type="http://schemas.openxmlformats.org/officeDocument/2006/relationships/hyperlink" Target="http://www.molodguard.ru/guardians.htm" TargetMode="External"/><Relationship Id="rId9" Type="http://schemas.openxmlformats.org/officeDocument/2006/relationships/hyperlink" Target="http://img1.liveinternet.ru/images/attach/c/2/73/927/73927867_0_39266_5e641e07_XL.jpg" TargetMode="External"/><Relationship Id="rId14" Type="http://schemas.openxmlformats.org/officeDocument/2006/relationships/hyperlink" Target="http://fototelegraf.ru/wp-content/uploads/2011/05/den-pobedi-2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&#1056;&#1072;&#1079;&#1088;&#1072;&#1073;&#1086;&#1090;&#1082;&#1080;%20&#1091;&#1088;&#1086;&#1082;&#1086;&#1074;\&#1070;&#1085;&#1099;&#1077;%20&#1075;&#1077;&#1088;&#1086;&#1080;-&#1073;&#1086;&#1075;&#1072;&#1090;&#1099;&#1088;&#1080;\&#1070;&#1085;&#1099;&#1077;%20&#1075;&#1077;&#1088;&#1086;&#1080;-&#1073;&#1086;&#1075;&#1072;&#1090;&#1099;&#1088;&#1080;%20&#1091;&#1088;&#1086;&#1082;%20&#1084;&#1091;&#1079;&#1099;&#1082;&#1080;%20&#1074;%205%20&#1082;&#1083;&#1072;&#1089;&#1089;&#1077;\&#1059;&#1074;&#1077;&#1088;&#1090;&#1102;&#1088;&#1072;%20&#1082;%20&#1086;&#1087;&#1077;&#1088;&#1077;%20&#1052;&#1086;&#1083;&#1086;&#1076;&#1072;&#1103;%20&#1075;&#1074;&#1072;&#1088;&#1076;&#1080;&#1103;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6;&#1072;&#1079;&#1088;&#1072;&#1073;&#1086;&#1090;&#1082;&#1080;%20&#1091;&#1088;&#1086;&#1082;&#1086;&#1074;\&#1070;&#1085;&#1099;&#1077;%20&#1075;&#1077;&#1088;&#1086;&#1080;-&#1073;&#1086;&#1075;&#1072;&#1090;&#1099;&#1088;&#1080;\&#1070;&#1085;&#1099;&#1077;%20&#1075;&#1077;&#1088;&#1086;&#1080;-&#1073;&#1086;&#1075;&#1072;&#1090;&#1099;&#1088;&#1080;%20&#1091;&#1088;&#1086;&#1082;%20&#1084;&#1091;&#1079;&#1099;&#1082;&#1080;%20&#1074;%205%20&#1082;&#1083;&#1072;&#1089;&#1089;&#1077;\&#1069;&#1090;&#1086;%20&#1073;&#1099;&#1083;&#1086;%20&#1074;%20&#1050;&#1088;&#1072;&#1089;&#1085;&#1086;&#1076;&#1086;&#1085;&#1077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32" y="2000240"/>
            <a:ext cx="5357850" cy="3527425"/>
          </a:xfrm>
        </p:spPr>
        <p:txBody>
          <a:bodyPr/>
          <a:lstStyle/>
          <a:p>
            <a: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  <a:t/>
            </a:r>
            <a:b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</a:br>
            <a:r>
              <a:rPr lang="ru-RU" sz="1600" i="1" dirty="0">
                <a:solidFill>
                  <a:srgbClr val="936231"/>
                </a:solidFill>
                <a:latin typeface="Impact" pitchFamily="34" charset="0"/>
              </a:rPr>
              <a:t/>
            </a:r>
            <a:br>
              <a:rPr lang="ru-RU" sz="1600" i="1" dirty="0">
                <a:solidFill>
                  <a:srgbClr val="936231"/>
                </a:solidFill>
                <a:latin typeface="Impact" pitchFamily="34" charset="0"/>
              </a:rPr>
            </a:br>
            <a: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  <a:t/>
            </a:r>
            <a:b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</a:br>
            <a:r>
              <a:rPr lang="ru-RU" sz="1600" i="1" dirty="0">
                <a:solidFill>
                  <a:srgbClr val="936231"/>
                </a:solidFill>
                <a:latin typeface="Impact" pitchFamily="34" charset="0"/>
              </a:rPr>
              <a:t/>
            </a:r>
            <a:br>
              <a:rPr lang="ru-RU" sz="1600" i="1" dirty="0">
                <a:solidFill>
                  <a:srgbClr val="936231"/>
                </a:solidFill>
                <a:latin typeface="Impact" pitchFamily="34" charset="0"/>
              </a:rPr>
            </a:br>
            <a: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  <a:t/>
            </a:r>
            <a:b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</a:br>
            <a:r>
              <a:rPr lang="ru-RU" sz="1600" i="1" dirty="0">
                <a:solidFill>
                  <a:srgbClr val="936231"/>
                </a:solidFill>
                <a:latin typeface="Impact" pitchFamily="34" charset="0"/>
              </a:rPr>
              <a:t/>
            </a:r>
            <a:br>
              <a:rPr lang="ru-RU" sz="1600" i="1" dirty="0">
                <a:solidFill>
                  <a:srgbClr val="936231"/>
                </a:solidFill>
                <a:latin typeface="Impact" pitchFamily="34" charset="0"/>
              </a:rPr>
            </a:br>
            <a: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  <a:t/>
            </a:r>
            <a:b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</a:br>
            <a: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  <a:t/>
            </a:r>
            <a:b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</a:br>
            <a:r>
              <a:rPr lang="ru-RU" sz="1600" i="1" dirty="0">
                <a:solidFill>
                  <a:srgbClr val="936231"/>
                </a:solidFill>
                <a:latin typeface="Impact" pitchFamily="34" charset="0"/>
              </a:rPr>
              <a:t/>
            </a:r>
            <a:br>
              <a:rPr lang="ru-RU" sz="1600" i="1" dirty="0">
                <a:solidFill>
                  <a:srgbClr val="936231"/>
                </a:solidFill>
                <a:latin typeface="Impact" pitchFamily="34" charset="0"/>
              </a:rPr>
            </a:br>
            <a: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  <a:t/>
            </a:r>
            <a:b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</a:br>
            <a: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  <a:t/>
            </a:r>
            <a:br>
              <a:rPr lang="ru-RU" sz="1600" i="1" dirty="0" smtClean="0">
                <a:solidFill>
                  <a:srgbClr val="936231"/>
                </a:solidFill>
                <a:latin typeface="Impact" pitchFamily="34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Impact" pitchFamily="34" charset="0"/>
              </a:rPr>
              <a:t>ЮНЫЕ  ГЕРОИ-БОГАТЫРИ </a:t>
            </a:r>
            <a:br>
              <a:rPr lang="ru-RU" sz="2000" i="1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Impact" pitchFamily="34" charset="0"/>
              </a:rPr>
              <a:t>  </a:t>
            </a:r>
            <a:r>
              <a:rPr lang="ru-RU" sz="1800" i="1" dirty="0" smtClean="0">
                <a:solidFill>
                  <a:srgbClr val="C00000"/>
                </a:solidFill>
                <a:latin typeface="Impact" pitchFamily="34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Impact" pitchFamily="34" charset="0"/>
              </a:rPr>
              <a:t>урок музыки ,5 класс</a:t>
            </a: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Авторы: </a:t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Каспшаков Николай Александрович </a:t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музыки МБОУ СОШ №</a:t>
            </a: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Каспшакова  Ирина  Григорьевна </a:t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музыки МБОУ СОШ №11 </a:t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Каневской район Краснодарского края</a:t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i="1" dirty="0">
              <a:solidFill>
                <a:srgbClr val="93623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5286388"/>
            <a:ext cx="6786577" cy="107157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…Мне не страшно умереть! Это счастье умереть за свой народ!</a:t>
            </a:r>
            <a:endParaRPr lang="ru-RU" sz="3200" i="1" dirty="0">
              <a:solidFill>
                <a:srgbClr val="7B522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58013"/>
            <a:ext cx="8229600" cy="104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12290" name="Picture 2" descr="З 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28" cy="498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7686" y="428604"/>
            <a:ext cx="4071966" cy="4643446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Имя твоё бессмертно! Подвиг твой будет вечно жить в памяти людей!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357958"/>
            <a:ext cx="8229600" cy="50004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Памятник Зое Космодемьянской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З К памятни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17252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есня о Зо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14950"/>
            <a:ext cx="7056437" cy="1166800"/>
          </a:xfrm>
        </p:spPr>
        <p:txBody>
          <a:bodyPr/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Есть такая профессия – Родину защищать!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58013"/>
            <a:ext cx="8229600" cy="104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14338" name="Picture 2" descr="марш солдат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8001024" cy="501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лужить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142852"/>
            <a:ext cx="8786874" cy="7072362"/>
          </a:xfrm>
        </p:spPr>
        <p:txBody>
          <a:bodyPr/>
          <a:lstStyle/>
          <a:p>
            <a:pPr algn="l"/>
            <a:r>
              <a:rPr lang="ru-RU" sz="1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Список использованной литературы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Использованы материалы музея Боевой славы МБОУ СОШ № 5 Каневского района Краснодарского края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Использованные </a:t>
            </a:r>
            <a:r>
              <a:rPr lang="ru-RU" sz="1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материалы и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Интернет-ресурсы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Увертюра к опере Ю.С. </a:t>
            </a:r>
            <a:r>
              <a:rPr lang="ru-RU" sz="1400" b="1" i="1" u="sng" dirty="0" err="1" smtClean="0">
                <a:solidFill>
                  <a:srgbClr val="FF0000"/>
                </a:solidFill>
              </a:rPr>
              <a:t>Мейтуса</a:t>
            </a:r>
            <a:r>
              <a:rPr lang="ru-RU" sz="1400" b="1" i="1" u="sng" dirty="0" smtClean="0">
                <a:solidFill>
                  <a:srgbClr val="FF0000"/>
                </a:solidFill>
              </a:rPr>
              <a:t> «Молодая гвардия»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u="sng" dirty="0" smtClean="0">
                <a:hlinkClick r:id="rId3"/>
              </a:rPr>
              <a:t>http://classic-online.ru/ru/listen/45943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Молодая гвардия 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4"/>
              </a:rPr>
              <a:t>http://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hlinkClick r:id="rId4"/>
              </a:rPr>
              <a:t>www.molodguard.ru/guardians.htm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Песня «Это было в Краснодоне» Музыка В Соловьева-Седова,  Слова С. </a:t>
            </a:r>
            <a:r>
              <a:rPr lang="ru-RU" sz="1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Острового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5"/>
              </a:rPr>
              <a:t>http://sovmusic.ru/download.php?fname=krasnodo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Памятник героям-молодогвардейцам </a:t>
            </a:r>
            <a:r>
              <a:rPr lang="ru-RU" sz="1400" u="sng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6"/>
              </a:rPr>
              <a:t>http://www.molodguard.ru/images/newphoto2637.jpg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Памятник героям-молодогвардейцам </a:t>
            </a:r>
            <a:r>
              <a:rPr lang="ru-RU" sz="1400" u="sng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7"/>
              </a:rPr>
              <a:t>http://politclub.info/wp-content/uploads/2010/09/pamiat.jpg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Зоя Космодемьянская </a:t>
            </a:r>
            <a:r>
              <a:rPr lang="ru-RU" sz="1400" u="sng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8"/>
              </a:rPr>
              <a:t>http://s47.radikal.ru/i117/1006/40/3834027fb028.jpg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7. 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Зоя Космодемьянская </a:t>
            </a:r>
            <a:r>
              <a:rPr lang="ru-RU" sz="1400" u="sng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9"/>
              </a:rPr>
              <a:t>http://img1.liveinternet.ru/images/attach/c/2/73/927/73927867_0_39266_5e641e07_XL.jpg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rgbClr val="FF0000"/>
                </a:solidFill>
              </a:rPr>
              <a:t>8. Стихотворение Юлии </a:t>
            </a:r>
            <a:r>
              <a:rPr lang="ru-RU" sz="1400" dirty="0" err="1" smtClean="0">
                <a:solidFill>
                  <a:srgbClr val="FF0000"/>
                </a:solidFill>
              </a:rPr>
              <a:t>Друниной</a:t>
            </a:r>
            <a:r>
              <a:rPr lang="ru-RU" sz="1400" dirty="0" smtClean="0">
                <a:solidFill>
                  <a:srgbClr val="FF0000"/>
                </a:solidFill>
              </a:rPr>
              <a:t> «Я - Таня» </a:t>
            </a:r>
            <a:r>
              <a:rPr lang="ru-RU" sz="1400" u="sng" dirty="0" smtClean="0">
                <a:hlinkClick r:id="rId10"/>
              </a:rPr>
              <a:t>http://1941-1945-2010.ru/zoya4-01-01.htm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FF0000"/>
                </a:solidFill>
              </a:rPr>
              <a:t>9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Песня: «Песня о Зое» </a:t>
            </a:r>
            <a:b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Музыка:обр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1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М.Раухвергера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и М.Румянцева Слова: А. </a:t>
            </a:r>
            <a:r>
              <a:rPr lang="ru-RU" sz="1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Нешко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11"/>
              </a:rPr>
              <a:t>http://www.audiopoisk.com/track/detskii-hor/mp3/pesna-o-zoe/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10. 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Памятник Зое Космодемьянской </a:t>
            </a:r>
            <a:r>
              <a:rPr lang="ru-RU" sz="1400" u="sng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12"/>
              </a:rPr>
              <a:t>http://img-fotki.yandex.ru/get/4310/vov-merlu.1c/0_4b54f_22a8f890_L.jpg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Песня «Служить России» композитор - Э. </a:t>
            </a:r>
            <a:r>
              <a:rPr lang="ru-RU" sz="1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Ханок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поэт - Илья Резник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13"/>
              </a:rPr>
              <a:t>http://www.ilya-reznik.ru/album_200p_1.html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Парад На Красной площади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14"/>
              </a:rPr>
              <a:t>http://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hlinkClick r:id="rId14"/>
              </a:rPr>
              <a:t>fototelegraf.ru/wp-content/uploads/2011/05/den-pobedi-24.jpg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13. </a:t>
            </a:r>
            <a:r>
              <a:rPr lang="ru-RU" sz="1400" b="1" dirty="0" smtClean="0">
                <a:solidFill>
                  <a:srgbClr val="FF0000"/>
                </a:solidFill>
              </a:rPr>
              <a:t>Шаблон для презентации «Виват Россия»- </a:t>
            </a:r>
            <a:r>
              <a:rPr lang="ru-RU" sz="1400" u="sng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15"/>
              </a:rPr>
              <a:t>http://anutamuzshablon.ucoz.ru/load/avtorskie_shablony_dlja_prezentacij_powerpoint/raznoe_bez_kategorii/vivat_rossija/9-1-0-11 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58013"/>
            <a:ext cx="8229600" cy="104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32" y="1714488"/>
            <a:ext cx="5500726" cy="4000528"/>
          </a:xfrm>
        </p:spPr>
        <p:txBody>
          <a:bodyPr/>
          <a:lstStyle/>
          <a:p>
            <a:pPr algn="l"/>
            <a:r>
              <a:rPr lang="ru-RU" sz="1600" i="1" dirty="0" smtClean="0">
                <a:solidFill>
                  <a:srgbClr val="C00000"/>
                </a:solidFill>
                <a:latin typeface="Impact" pitchFamily="34" charset="0"/>
              </a:rPr>
              <a:t>Тема: Юные герои-богатыри</a:t>
            </a:r>
            <a:br>
              <a:rPr lang="ru-RU" sz="1600" i="1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Impact" pitchFamily="34" charset="0"/>
              </a:rPr>
              <a:t/>
            </a:r>
            <a:br>
              <a:rPr lang="ru-RU" sz="1600" i="1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Цель</a:t>
            </a:r>
            <a:r>
              <a:rPr lang="ru-RU" sz="1600" b="1" dirty="0" smtClean="0">
                <a:solidFill>
                  <a:srgbClr val="C00000"/>
                </a:solidFill>
              </a:rPr>
              <a:t>: </a:t>
            </a: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Познакомить </a:t>
            </a:r>
            <a:r>
              <a:rPr lang="ru-RU" sz="1600" b="1" dirty="0" smtClean="0">
                <a:solidFill>
                  <a:srgbClr val="C00000"/>
                </a:solidFill>
              </a:rPr>
              <a:t>учащихся с подвигами юных героев </a:t>
            </a: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</a:rPr>
              <a:t>годы Великой Отечественной войны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Задачи:    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обучающие</a:t>
            </a:r>
            <a:r>
              <a:rPr lang="ru-RU" sz="1600" dirty="0" smtClean="0">
                <a:solidFill>
                  <a:srgbClr val="C00000"/>
                </a:solidFill>
              </a:rPr>
              <a:t> – знакомство: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- с юными героями–защитниками Родины в годы Великой Отечественной войны;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- с музыкальными произведениями, отражающими подвиг юных героев-освободителей.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развивающие</a:t>
            </a:r>
            <a:r>
              <a:rPr lang="ru-RU" sz="1600" dirty="0" smtClean="0">
                <a:solidFill>
                  <a:srgbClr val="C00000"/>
                </a:solidFill>
              </a:rPr>
              <a:t> – развитие эмоциональной сферы учащихся.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воспитательные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– воспитание патриотизма.</a:t>
            </a:r>
            <a:endParaRPr lang="ru-RU" sz="1600" i="1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557338"/>
            <a:ext cx="7486650" cy="3527425"/>
          </a:xfrm>
        </p:spPr>
        <p:txBody>
          <a:bodyPr/>
          <a:lstStyle/>
          <a:p>
            <a:r>
              <a:rPr lang="ru-RU" sz="5400" i="1" dirty="0" smtClean="0">
                <a:solidFill>
                  <a:srgbClr val="C00000"/>
                </a:solidFill>
                <a:latin typeface="Impact" pitchFamily="34" charset="0"/>
              </a:rPr>
              <a:t>ЮНЫЕ </a:t>
            </a:r>
            <a:br>
              <a:rPr lang="ru-RU" sz="5400" i="1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5400" i="1" dirty="0" smtClean="0">
                <a:solidFill>
                  <a:srgbClr val="C00000"/>
                </a:solidFill>
                <a:latin typeface="Impact" pitchFamily="34" charset="0"/>
              </a:rPr>
              <a:t/>
            </a:r>
            <a:br>
              <a:rPr lang="ru-RU" sz="5400" i="1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5400" i="1" dirty="0" smtClean="0">
                <a:solidFill>
                  <a:srgbClr val="C00000"/>
                </a:solidFill>
                <a:latin typeface="Impact" pitchFamily="34" charset="0"/>
              </a:rPr>
              <a:t>ГЕРОИ-БОГАТЫРИ</a:t>
            </a:r>
            <a:endParaRPr lang="ru-RU" sz="5400" i="1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64347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«Молодая гвардия»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подпольная комсомольская организация п. Краснодона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Увертюра к опере Молодая гвар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ошев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5983" cy="353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Иван Туркен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"/>
            <a:ext cx="2143107" cy="35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Любовь_Шевцо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-1"/>
            <a:ext cx="2571768" cy="349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Ульяна_Громо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429000"/>
            <a:ext cx="243590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86116" y="3143248"/>
            <a:ext cx="2786082" cy="317511"/>
          </a:xfrm>
        </p:spPr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</a:rPr>
              <a:t>Любовь Шевцова</a:t>
            </a:r>
            <a:endParaRPr lang="ru-RU" b="0" dirty="0">
              <a:solidFill>
                <a:srgbClr val="C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929454" y="3214686"/>
            <a:ext cx="2571736" cy="388949"/>
          </a:xfrm>
        </p:spPr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</a:rPr>
              <a:t>Иван </a:t>
            </a:r>
            <a:r>
              <a:rPr lang="ru-RU" b="0" dirty="0" err="1">
                <a:solidFill>
                  <a:srgbClr val="C00000"/>
                </a:solidFill>
              </a:rPr>
              <a:t>Т</a:t>
            </a:r>
            <a:r>
              <a:rPr lang="ru-RU" b="0" dirty="0" err="1" smtClean="0">
                <a:solidFill>
                  <a:srgbClr val="C00000"/>
                </a:solidFill>
              </a:rPr>
              <a:t>уркенич</a:t>
            </a:r>
            <a:endParaRPr lang="ru-RU" b="0" dirty="0">
              <a:solidFill>
                <a:srgbClr val="C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000372"/>
            <a:ext cx="2500298" cy="41753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Олег Кошевой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178" name="Picture 10" descr="Иван Земнухо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510019"/>
            <a:ext cx="2500330" cy="334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357158" y="6429396"/>
            <a:ext cx="2857520" cy="4286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Иван </a:t>
            </a:r>
            <a:r>
              <a:rPr lang="ru-RU" dirty="0" err="1" smtClean="0">
                <a:solidFill>
                  <a:srgbClr val="C00000"/>
                </a:solidFill>
              </a:rPr>
              <a:t>Земнухов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Сергей Тюленин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3549553"/>
            <a:ext cx="2428860" cy="33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428992" y="6407174"/>
            <a:ext cx="5715008" cy="450826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Ульяна</a:t>
            </a:r>
            <a:r>
              <a:rPr lang="ru-RU" dirty="0" smtClean="0">
                <a:solidFill>
                  <a:srgbClr val="C00000"/>
                </a:solidFill>
              </a:rPr>
              <a:t> Громова        Сергей Тюленин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175653" cy="581027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«Я, вступая в ряды «Молодой гвардии», перед лицом своих друзей по оружию, перед лицом своей многострадальной земли, перед лицом всего народа торжественно клянусь… мстить беспощадно за сожженные, разорённые города и сёла, за кровь наших людей. И если для этой мести потребуется моя жизнь, я отдам её без минуты колебания».</a:t>
            </a:r>
            <a:r>
              <a:rPr lang="ru-RU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58013"/>
            <a:ext cx="8229600" cy="104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13100"/>
            <a:ext cx="7056437" cy="3168650"/>
          </a:xfrm>
        </p:spPr>
        <p:txBody>
          <a:bodyPr/>
          <a:lstStyle/>
          <a:p>
            <a:endParaRPr lang="ru-RU" sz="4000" i="1" dirty="0">
              <a:solidFill>
                <a:srgbClr val="7B522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6429396"/>
            <a:ext cx="8229600" cy="42860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героям-молодогвардейцам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Памятник краснодонц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309004" cy="62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57958"/>
            <a:ext cx="9144000" cy="500042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И в список народных героев мы рядом обнявшись вошли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58013"/>
            <a:ext cx="8229600" cy="104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10242" name="Picture 2" descr="М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8358214" cy="625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Это было в Краснодо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16"/>
            <a:ext cx="7056437" cy="95248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Зоя Космодемьянская</a:t>
            </a:r>
            <a:b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000" i="1" dirty="0">
              <a:solidFill>
                <a:srgbClr val="7B522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58013"/>
            <a:ext cx="8229600" cy="104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11266" name="Picture 2" descr="Зоя Космодемьян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372575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иват, Росси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Виват, Россия</Template>
  <TotalTime>149</TotalTime>
  <Words>136</Words>
  <Application>Microsoft Office PowerPoint</Application>
  <PresentationFormat>Экран (4:3)</PresentationFormat>
  <Paragraphs>19</Paragraphs>
  <Slides>13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Виват, Россия</vt:lpstr>
      <vt:lpstr>           ЮНЫЕ  ГЕРОИ-БОГАТЫРИ     урок музыки ,5 класс Авторы:  Каспшаков Николай Александрович  учитель музыки МБОУ СОШ №5    Каспшакова  Ирина  Григорьевна  учитель музыки МБОУ СОШ №11   Каневской район Краснодарского края    </vt:lpstr>
      <vt:lpstr>Тема: Юные герои-богатыри  Цель:  Познакомить учащихся с подвигами юных героев  в годы Великой Отечественной войны.  Задачи:     обучающие – знакомство: - с юными героями–защитниками Родины в годы Великой Отечественной войны; - с музыкальными произведениями, отражающими подвиг юных героев-освободителей. развивающие – развитие эмоциональной сферы учащихся. воспитательные – воспитание патриотизма.</vt:lpstr>
      <vt:lpstr>ЮНЫЕ   ГЕРОИ-БОГАТЫРИ</vt:lpstr>
      <vt:lpstr>«Молодая гвардия» подпольная комсомольская организация п. Краснодона</vt:lpstr>
      <vt:lpstr>Олег Кошевой</vt:lpstr>
      <vt:lpstr>«Я, вступая в ряды «Молодой гвардии», перед лицом своих друзей по оружию, перед лицом своей многострадальной земли, перед лицом всего народа торжественно клянусь… мстить беспощадно за сожженные, разорённые города и сёла, за кровь наших людей. И если для этой мести потребуется моя жизнь, я отдам её без минуты колебания». </vt:lpstr>
      <vt:lpstr>Слайд 7</vt:lpstr>
      <vt:lpstr>И в список народных героев мы рядом обнявшись вошли</vt:lpstr>
      <vt:lpstr>Зоя Космодемьянская  </vt:lpstr>
      <vt:lpstr>…Мне не страшно умереть! Это счастье умереть за свой народ!</vt:lpstr>
      <vt:lpstr>Имя твоё бессмертно! Подвиг твой будет вечно жить в памяти людей!</vt:lpstr>
      <vt:lpstr>Есть такая профессия – Родину защищать!</vt:lpstr>
      <vt:lpstr>Список использованной литературы Использованы материалы музея Боевой славы МБОУ СОШ № 5 Каневского района Краснодарского края  Использованные материалы и Интернет-ресурсы 1. Увертюра к опере Ю.С. Мейтуса «Молодая гвардия» http://classic-online.ru/ru/listen/45943 2. Молодая гвардия  http://www.molodguard.ru/guardians.htm 3. Песня «Это было в Краснодоне» Музыка В Соловьева-Седова,  Слова С. Острового http://sovmusic.ru/download.php?fname=krasnodo 4. Памятник героям-молодогвардейцам http://www.molodguard.ru/images/newphoto2637.jpg 5. Памятник героям-молодогвардейцам http://politclub.info/wp-content/uploads/2010/09/pamiat.jpg 6. Зоя Космодемьянская http://s47.radikal.ru/i117/1006/40/3834027fb028.jpg 7. Зоя Космодемьянская http://img1.liveinternet.ru/images/attach/c/2/73/927/73927867_0_39266_5e641e07_XL.jpg 8. Стихотворение Юлии Друниной «Я - Таня» http://1941-1945-2010.ru/zoya4-01-01.htm 9. Песня: «Песня о Зое»  Музыка:обр. М.Раухвергера и М.Румянцева Слова: А. Нешко http://www.audiopoisk.com/track/detskii-hor/mp3/pesna-o-zoe/ 10. Памятник Зое Космодемьянской http://img-fotki.yandex.ru/get/4310/vov-merlu.1c/0_4b54f_22a8f890_L.jpg 11 Песня «Служить России» композитор - Э. Ханок, поэт - Илья Резник  http://www.ilya-reznik.ru/album_200p_1.html 12 Парад На Красной площади http://fototelegraf.ru/wp-content/uploads/2011/05/den-pobedi-24.jpg 13. Шаблон для презентации «Виват Россия»- http://anutamuzshablon.ucoz.ru/load/avtorskie_shablony_dlja_prezentacij_powerpoint/raznoe_bez_kategorii/vivat_rossija/9-1-0-11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  ГЕРОИ-БОГАТЫРИ</dc:title>
  <dc:creator>User</dc:creator>
  <cp:lastModifiedBy>User</cp:lastModifiedBy>
  <cp:revision>18</cp:revision>
  <dcterms:created xsi:type="dcterms:W3CDTF">2012-01-04T12:42:50Z</dcterms:created>
  <dcterms:modified xsi:type="dcterms:W3CDTF">2012-01-10T16:45:17Z</dcterms:modified>
</cp:coreProperties>
</file>