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3" r:id="rId3"/>
    <p:sldId id="266" r:id="rId4"/>
    <p:sldId id="267" r:id="rId5"/>
    <p:sldId id="268" r:id="rId6"/>
    <p:sldId id="271" r:id="rId7"/>
    <p:sldId id="269" r:id="rId8"/>
    <p:sldId id="27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85" autoAdjust="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EF2D9-D38B-4E01-BB6C-44F204134DE0}" type="datetimeFigureOut">
              <a:rPr lang="ru-RU"/>
              <a:pPr>
                <a:defRPr/>
              </a:pPr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A8C70-E73D-4090-986A-DE714B074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1A325-81AB-4327-A0EE-08D5B26C3D18}" type="datetimeFigureOut">
              <a:rPr lang="ru-RU"/>
              <a:pPr>
                <a:defRPr/>
              </a:pPr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183E3-5290-411C-B46A-C54F2FECF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F4A39-EB97-4678-BF3F-F39FB97D3D8E}" type="datetimeFigureOut">
              <a:rPr lang="ru-RU"/>
              <a:pPr>
                <a:defRPr/>
              </a:pPr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C08EA-AE55-4A57-A280-9C930E304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77D1-EB46-4D27-BF63-A33DF02D5A5A}" type="datetimeFigureOut">
              <a:rPr lang="ru-RU"/>
              <a:pPr>
                <a:defRPr/>
              </a:pPr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C059F-3928-4335-9978-5C6903631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E6433-70E2-4E8C-AD23-CF7ED491E516}" type="datetimeFigureOut">
              <a:rPr lang="ru-RU"/>
              <a:pPr>
                <a:defRPr/>
              </a:pPr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EC27B-0DBF-4446-BB5F-93161D156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D011C-FF29-4083-B763-DA662062F73F}" type="datetimeFigureOut">
              <a:rPr lang="ru-RU"/>
              <a:pPr>
                <a:defRPr/>
              </a:pPr>
              <a:t>18.01.2012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5BBF-048B-4355-867E-74B09C933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E953D-A374-4A3B-9EEB-0D79314EE71C}" type="datetimeFigureOut">
              <a:rPr lang="ru-RU"/>
              <a:pPr>
                <a:defRPr/>
              </a:pPr>
              <a:t>18.01.2012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24603-5C60-4F4C-A209-454DC2962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91152-23B0-46F1-BAC6-414C3AE52F8C}" type="datetimeFigureOut">
              <a:rPr lang="ru-RU"/>
              <a:pPr>
                <a:defRPr/>
              </a:pPr>
              <a:t>18.01.2012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BDFB8-9712-4194-9F70-A5750D81F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9DE19-CAB6-4C98-9BC1-3C319D079090}" type="datetimeFigureOut">
              <a:rPr lang="ru-RU"/>
              <a:pPr>
                <a:defRPr/>
              </a:pPr>
              <a:t>18.01.2012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FDA0E-6C64-4535-95F9-112773384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1C004-757E-4BF7-B825-BA09E08F60B0}" type="datetimeFigureOut">
              <a:rPr lang="ru-RU"/>
              <a:pPr>
                <a:defRPr/>
              </a:pPr>
              <a:t>18.01.2012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BEDD2-F8B2-406B-A1C3-571256C1C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2A7F0-C6E6-47B6-8134-2DF775ED8C27}" type="datetimeFigureOut">
              <a:rPr lang="ru-RU"/>
              <a:pPr>
                <a:defRPr/>
              </a:pPr>
              <a:t>18.01.2012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0333-1602-47B2-B72A-317F95598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529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462BE9-3CF3-4657-A507-29080124249F}" type="datetimeFigureOut">
              <a:rPr lang="ru-RU"/>
              <a:pPr>
                <a:defRPr/>
              </a:pPr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74771A-7B49-46CC-B5CB-EE77DBF7D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7;&#1086;&#1092;&#1100;&#1080;&#1085;&#1072;\&#1087;&#1088;&#1077;&#1079;&#1077;&#1085;&#1090;&#1072;&#1094;&#1080;&#1080;%20&#1084;&#1091;&#1079;&#1099;&#1082;&#1072;\6%20&#1082;&#1083;&#1072;&#1089;&#1089;\&#1089;&#1080;&#1088;&#1090;&#1072;&#1082;&#1080;\&#1090;&#1072;&#1085;&#1077;&#1094;%20&#1079;&#1086;&#1073;&#1088;&#1099;.flv" TargetMode="External"/><Relationship Id="rId7" Type="http://schemas.openxmlformats.org/officeDocument/2006/relationships/hyperlink" Target="file:///D:\&#1057;&#1086;&#1092;&#1100;&#1080;&#1085;&#1072;\&#1087;&#1088;&#1077;&#1079;&#1077;&#1085;&#1090;&#1072;&#1094;&#1080;&#1080;%20&#1084;&#1091;&#1079;&#1099;&#1082;&#1072;\6%20&#1082;&#1083;&#1072;&#1089;&#1089;\&#1082;&#1072;&#1085;&#1090;&#1072;&#1090;&#1072;\video.fl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D:\&#1057;&#1086;&#1092;&#1100;&#1080;&#1085;&#1072;\&#1087;&#1088;&#1077;&#1079;&#1077;&#1085;&#1090;&#1072;&#1094;&#1080;&#1080;%20&#1084;&#1091;&#1079;&#1099;&#1082;&#1072;\6%20&#1082;&#1083;&#1072;&#1089;&#1089;\&#1073;&#1077;&#1090;&#1093;&#1086;&#1074;&#1077;&#1085;%20&#1089;&#1080;&#1084;&#1092;&#1086;&#1085;&#1080;&#1103;5\1&#1095;5&#1089;&#1080;&#1084;&#1092;%20&#1089;&#1090;&#1086;&#1082;&#1086;&#1074;&#1089;&#1082;&#1080;&#1081;).flv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.png"/><Relationship Id="rId3" Type="http://schemas.openxmlformats.org/officeDocument/2006/relationships/audio" Target="file:///D:\&#1057;&#1086;&#1092;&#1100;&#1080;&#1085;&#1072;\&#1087;&#1088;&#1077;&#1079;&#1077;&#1085;&#1090;&#1072;&#1094;&#1080;&#1080;%20&#1084;&#1091;&#1079;&#1099;&#1082;&#1072;\6%20&#1082;&#1083;&#1072;&#1089;&#1089;\&#1079;&#1099;&#1082;&#1080;&#1085;&#1072;%20&#1084;&#1072;&#1090;&#1091;&#1096;&#1082;&#1072;\2.mp3" TargetMode="External"/><Relationship Id="rId7" Type="http://schemas.openxmlformats.org/officeDocument/2006/relationships/hyperlink" Target="file:///D:\&#1057;&#1086;&#1092;&#1100;&#1080;&#1085;&#1072;\&#1087;&#1088;&#1077;&#1079;&#1077;&#1085;&#1090;&#1072;&#1094;&#1080;&#1080;%20&#1084;&#1091;&#1079;&#1099;&#1082;&#1072;\6%20&#1082;&#1083;&#1072;&#1089;&#1089;\&#1089;&#1080;&#1088;&#1090;&#1072;&#1082;&#1080;\FLV.flv" TargetMode="External"/><Relationship Id="rId12" Type="http://schemas.openxmlformats.org/officeDocument/2006/relationships/hyperlink" Target="file:///D:\&#1057;&#1086;&#1092;&#1100;&#1080;&#1085;&#1072;\&#1087;&#1088;&#1077;&#1079;&#1077;&#1085;&#1090;&#1072;&#1094;&#1080;&#1080;%20&#1084;&#1091;&#1079;&#1099;&#1082;&#1072;\6%20&#1082;&#1083;&#1072;&#1089;&#1089;\&#1073;&#1077;&#1090;&#1093;&#1086;&#1074;&#1077;&#1085;%20&#1089;&#1080;&#1084;&#1092;&#1086;&#1085;&#1080;&#1103;5\&#1074;&#1072;&#1088;&#1076;&#1072;&#1085;%20&#1084;&#1072;&#1088;&#1082;&#1086;&#1089;%20&#1089;&#1082;&#1088;&#1080;&#1087;&#1072;&#1095;%20&#1074;&#1080;&#1088;&#1090;&#1091;&#1086;&#1079;.flv" TargetMode="External"/><Relationship Id="rId2" Type="http://schemas.openxmlformats.org/officeDocument/2006/relationships/audio" Target="file:///D:\&#1057;&#1086;&#1092;&#1100;&#1080;&#1085;&#1072;\&#1087;&#1088;&#1077;&#1079;&#1077;&#1085;&#1090;&#1072;&#1094;&#1080;&#1080;%20&#1084;&#1091;&#1079;&#1099;&#1082;&#1072;\6%20&#1082;&#1083;&#1072;&#1089;&#1089;\&#1073;&#1077;&#1090;&#1093;&#1086;&#1074;&#1077;&#1085;%20&#1089;&#1080;&#1084;&#1092;&#1086;&#1085;&#1080;&#1103;5\&#1089;&#1080;&#1084;&#1092;&#1086;&#1085;&#1080;&#1103;5%201%20&#1095;.mp3" TargetMode="External"/><Relationship Id="rId1" Type="http://schemas.openxmlformats.org/officeDocument/2006/relationships/audio" Target="file:///D:\&#1057;&#1086;&#1092;&#1100;&#1080;&#1085;&#1072;\&#1087;&#1088;&#1077;&#1079;&#1077;&#1085;&#1090;&#1072;&#1094;&#1080;&#1080;%20&#1084;&#1091;&#1079;&#1099;&#1082;&#1072;\6%20&#1082;&#1083;&#1072;&#1089;&#1089;\&#1090;&#1077;&#1086;&#1076;&#1086;&#1088;&#1072;&#1082;&#1080;&#1089;\sirtaki_sirtaki.mp3" TargetMode="External"/><Relationship Id="rId6" Type="http://schemas.openxmlformats.org/officeDocument/2006/relationships/image" Target="../media/image5.png"/><Relationship Id="rId11" Type="http://schemas.openxmlformats.org/officeDocument/2006/relationships/hyperlink" Target="file:///D:\&#1057;&#1086;&#1092;&#1100;&#1080;&#1085;&#1072;\&#1087;&#1088;&#1077;&#1079;&#1077;&#1085;&#1090;&#1072;&#1094;&#1080;&#1080;%20&#1084;&#1091;&#1079;&#1099;&#1082;&#1072;\6%20&#1082;&#1083;&#1072;&#1089;&#1089;\&#1073;&#1077;&#1090;&#1093;&#1086;&#1074;&#1077;&#1085;%20&#1089;&#1080;&#1084;&#1092;&#1086;&#1085;&#1080;&#1103;5\&#1052;&#1086;&#1081;%20&#1092;&#1080;&#1083;&#1100;&#1084;%201.flv" TargetMode="External"/><Relationship Id="rId5" Type="http://schemas.openxmlformats.org/officeDocument/2006/relationships/slideLayout" Target="../slideLayouts/slideLayout4.xml"/><Relationship Id="rId15" Type="http://schemas.openxmlformats.org/officeDocument/2006/relationships/image" Target="../media/image8.png"/><Relationship Id="rId10" Type="http://schemas.openxmlformats.org/officeDocument/2006/relationships/hyperlink" Target="file:///D:\&#1057;&#1086;&#1092;&#1100;&#1080;&#1085;&#1072;\&#1087;&#1088;&#1077;&#1079;&#1077;&#1085;&#1090;&#1072;&#1094;&#1080;&#1080;%20&#1084;&#1091;&#1079;&#1099;&#1082;&#1072;\6%20&#1082;&#1083;&#1072;&#1089;&#1089;\&#1073;&#1077;&#1090;&#1093;&#1086;&#1074;&#1077;&#1085;%20&#1089;&#1080;&#1084;&#1092;&#1086;&#1085;&#1080;&#1103;5\1&#1095;5&#1089;&#1080;&#1084;&#1092;%20&#1089;&#1090;&#1086;&#1082;&#1086;&#1074;&#1089;&#1082;&#1080;&#1081;).flv" TargetMode="External"/><Relationship Id="rId4" Type="http://schemas.openxmlformats.org/officeDocument/2006/relationships/audio" Target="file:///D:\&#1057;&#1086;&#1092;&#1100;&#1080;&#1085;&#1072;\&#1087;&#1088;&#1077;&#1079;&#1077;&#1085;&#1090;&#1072;&#1094;&#1080;&#1080;%20&#1084;&#1091;&#1079;&#1099;&#1082;&#1072;\6%20&#1082;&#1083;&#1072;&#1089;&#1089;\&#1090;&#1077;&#1086;&#1076;&#1086;&#1088;&#1072;&#1082;&#1080;&#1089;\&#1085;&#1072;%20&#1087;&#1086;&#1073;&#1077;&#1088;&#1077;&#1078;&#1100;&#1077;%20&#1090;&#1072;&#1081;&#1085;&#1086;&#1084;.MP3" TargetMode="External"/><Relationship Id="rId9" Type="http://schemas.openxmlformats.org/officeDocument/2006/relationships/hyperlink" Target="file:///D:\&#1057;&#1086;&#1092;&#1100;&#1080;&#1085;&#1072;\&#1087;&#1088;&#1077;&#1079;&#1077;&#1085;&#1090;&#1072;&#1094;&#1080;&#1080;%20&#1084;&#1091;&#1079;&#1099;&#1082;&#1072;\6%20&#1082;&#1083;&#1072;&#1089;&#1089;\&#1073;&#1077;&#1090;&#1093;&#1086;&#1074;&#1077;&#1085;%20&#1089;&#1080;&#1084;&#1092;&#1086;&#1085;&#1080;&#1103;5\&#1075;&#1072;.flv" TargetMode="External"/><Relationship Id="rId14" Type="http://schemas.openxmlformats.org/officeDocument/2006/relationships/hyperlink" Target="file:///D:\&#1057;&#1086;&#1092;&#1100;&#1080;&#1085;&#1072;\&#1087;&#1088;&#1077;&#1079;&#1077;&#1085;&#1090;&#1072;&#1094;&#1080;&#1080;%20&#1084;&#1091;&#1079;&#1099;&#1082;&#1072;\6%20&#1082;&#1083;&#1072;&#1089;&#1089;\&#1079;&#1099;&#1082;&#1080;&#1085;&#1072;%20&#1084;&#1072;&#1090;&#1091;&#1096;&#1082;&#1072;\&#1084;&#1072;&#1090;&#1091;&#1096;&#1082;&#1072;.wmv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file:///D:\&#1057;&#1086;&#1092;&#1100;&#1080;&#1085;&#1072;\&#1087;&#1088;&#1077;&#1079;&#1077;&#1085;&#1090;&#1072;&#1094;&#1080;&#1080;%20&#1084;&#1091;&#1079;&#1099;&#1082;&#1072;\6%20&#1082;&#1083;&#1072;&#1089;&#1089;\&#1090;&#1077;&#1086;&#1076;&#1086;&#1088;&#1072;&#1082;&#1080;&#1089;\&#1085;&#1072;%20&#1087;&#1086;&#1073;%20&#1090;&#1072;&#1081;&#1085;&#1086;&#1084;.wma" TargetMode="External"/><Relationship Id="rId3" Type="http://schemas.openxmlformats.org/officeDocument/2006/relationships/image" Target="../media/image10.jpeg"/><Relationship Id="rId7" Type="http://schemas.openxmlformats.org/officeDocument/2006/relationships/hyperlink" Target="file:///D:\&#1057;&#1086;&#1092;&#1100;&#1080;&#1085;&#1072;\&#1087;&#1088;&#1077;&#1079;&#1077;&#1085;&#1090;&#1072;&#1094;&#1080;&#1080;%20&#1084;&#1091;&#1079;&#1099;&#1082;&#1072;\6%20&#1082;&#1083;&#1072;&#1089;&#1089;\&#1073;&#1077;&#1090;&#1093;&#1086;&#1074;&#1077;&#1085;%20&#1089;&#1080;&#1084;&#1092;&#1086;&#1085;&#1080;&#1103;5\&#1089;&#1089;&#1086;&#1088;&#1072;%20&#1087;&#1086;&#1076;%205%20&#1089;&#1080;&#1084;&#1092;&#1086;&#1085;&#1080;&#1102;.flv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2.wav"/><Relationship Id="rId5" Type="http://schemas.openxmlformats.org/officeDocument/2006/relationships/hyperlink" Target="file:///D:\&#1057;&#1086;&#1092;&#1100;&#1080;&#1085;&#1072;\&#1087;&#1088;&#1077;&#1079;&#1077;&#1085;&#1090;&#1072;&#1094;&#1080;&#1080;%20&#1084;&#1091;&#1079;&#1099;&#1082;&#1072;\6%20&#1082;&#1083;&#1072;&#1089;&#1089;\&#1089;&#1082;&#1088;&#1103;&#1073;&#1080;&#1085;\video..flv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hyperlink" Target="file:///D:\&#1057;&#1086;&#1092;&#1100;&#1080;&#1085;&#1072;\&#1087;&#1088;&#1077;&#1079;&#1077;&#1085;&#1090;&#1072;&#1094;&#1080;&#1080;%20&#1084;&#1091;&#1079;&#1099;&#1082;&#1072;\6%20&#1082;&#1083;&#1072;&#1089;&#1089;\&#1082;&#1072;&#1085;&#1090;&#1072;&#1090;&#1072;\video.flv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hyperlink" Target="file:///D:\&#1057;&#1086;&#1092;&#1100;&#1080;&#1085;&#1072;\&#1087;&#1088;&#1077;&#1079;&#1077;&#1085;&#1090;&#1072;&#1094;&#1080;&#1080;%20&#1084;&#1091;&#1079;&#1099;&#1082;&#1072;\6%20&#1082;&#1083;&#1072;&#1089;&#1089;\&#1079;&#1099;&#1082;&#1080;&#1085;&#1072;%20&#1084;&#1072;&#1090;&#1091;&#1096;&#1082;&#1072;\&#1084;&#1072;&#1090;&#1091;&#1096;&#1082;&#1072;.wmv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hyperlink" Target="file:///D:\&#1057;&#1086;&#1092;&#1100;&#1080;&#1085;&#1072;\&#1087;&#1088;&#1077;&#1079;&#1077;&#1085;&#1090;&#1072;&#1094;&#1080;&#1080;%20&#1084;&#1091;&#1079;&#1099;&#1082;&#1072;\6%20&#1082;&#1083;&#1072;&#1089;&#1089;\&#1073;&#1077;&#1090;&#1093;&#1086;&#1074;&#1077;&#1085;%20&#1089;&#1080;&#1084;&#1092;&#1086;&#1085;&#1080;&#1103;5\1&#1095;5&#1089;&#1080;&#1084;&#1092;%20&#1089;&#1090;&#1086;&#1082;&#1086;&#1074;&#1089;&#1082;&#1080;&#1081;).flv" TargetMode="External"/><Relationship Id="rId5" Type="http://schemas.openxmlformats.org/officeDocument/2006/relationships/image" Target="../media/image16.jpeg"/><Relationship Id="rId10" Type="http://schemas.openxmlformats.org/officeDocument/2006/relationships/hyperlink" Target="file:///D:\&#1057;&#1086;&#1092;&#1100;&#1080;&#1085;&#1072;\&#1087;&#1088;&#1077;&#1079;&#1077;&#1085;&#1090;&#1072;&#1094;&#1080;&#1080;%20&#1084;&#1091;&#1079;&#1099;&#1082;&#1072;\6%20&#1082;&#1083;&#1072;&#1089;&#1089;\&#1089;&#1082;&#1088;&#1103;&#1073;&#1080;&#1085;\&#1040;&#1083;&#1077;&#1082;&#1089;&#1072;&#1085;&#1076;&#1088;%20&#1057;&#1082;&#1088;&#1103;&#1073;&#1080;&#1085;%20-%20&#1069;&#1090;&#1102;&#1076;%20&#8470;12,%20&#1086;&#1088;.48,%20dis-moll%20(&#1041;&#1086;&#1088;&#1080;&#1089;%20&#1041;&#1077;&#1088;&#1077;&#1079;&#1086;&#1074;&#1089;&#1082;&#1080;&#1081;).vk.flv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D:\&#1057;&#1086;&#1092;&#1100;&#1080;&#1085;&#1072;\&#1087;&#1088;&#1077;&#1079;&#1077;&#1085;&#1090;&#1072;&#1094;&#1080;&#1080;%20&#1084;&#1091;&#1079;&#1099;&#1082;&#1072;\6%20&#1082;&#1083;&#1072;&#1089;&#1089;\&#1073;&#1088;&#1072;&#1076;&#1086;&#1073;&#1088;&#1077;&#1081;\&#1073;&#1088;&#1072;&#1076;&#1086;&#1073;&#1088;&#1077;&#1081;.wmv" TargetMode="Externa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hyperlink" Target="file:///D:\&#1057;&#1086;&#1092;&#1100;&#1080;&#1085;&#1072;\&#1087;&#1088;&#1077;&#1079;&#1077;&#1085;&#1090;&#1072;&#1094;&#1080;&#1080;%20&#1084;&#1091;&#1079;&#1099;&#1082;&#1072;\6%20&#1082;&#1083;&#1072;&#1089;&#1089;\&#1085;&#1077;&#1087;&#1086;&#1075;&#1086;&#1076;&#1072;\&#1074;&#1080;&#1076;&#1077;&#1086;%20&#1085;&#1077;&#1087;&#1086;&#1075;&#1086;&#1076;&#1072;.wmv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 descr="9999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0" y="1143000"/>
            <a:ext cx="2286000" cy="2457450"/>
          </a:xfrm>
        </p:spPr>
        <p:txBody>
          <a:bodyPr/>
          <a:lstStyle/>
          <a:p>
            <a:pPr eaLnBrk="1" hangingPunct="1"/>
            <a:r>
              <a:rPr lang="ru-RU" sz="2800" smtClean="0"/>
              <a:t>Музыкальная викторина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0A3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0A3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90" y="-5"/>
          <a:ext cx="7500991" cy="68580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0099"/>
                <a:gridCol w="750099"/>
                <a:gridCol w="750099"/>
                <a:gridCol w="750099"/>
                <a:gridCol w="750099"/>
                <a:gridCol w="250029"/>
                <a:gridCol w="500071"/>
                <a:gridCol w="750099"/>
                <a:gridCol w="750099"/>
                <a:gridCol w="750099"/>
                <a:gridCol w="750099"/>
              </a:tblGrid>
              <a:tr h="6135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76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76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76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76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76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76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76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76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76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76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76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Выноска 3 11"/>
          <p:cNvSpPr/>
          <p:nvPr/>
        </p:nvSpPr>
        <p:spPr>
          <a:xfrm>
            <a:off x="1000125" y="214313"/>
            <a:ext cx="714375" cy="612775"/>
          </a:xfrm>
          <a:prstGeom prst="borderCallout3">
            <a:avLst>
              <a:gd name="adj1" fmla="val 99923"/>
              <a:gd name="adj2" fmla="val -1316"/>
              <a:gd name="adj3" fmla="val 99924"/>
              <a:gd name="adj4" fmla="val 97368"/>
              <a:gd name="adj5" fmla="val 71198"/>
              <a:gd name="adj6" fmla="val 182280"/>
              <a:gd name="adj7" fmla="val 57975"/>
              <a:gd name="adj8" fmla="val 20963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1</a:t>
            </a:r>
          </a:p>
        </p:txBody>
      </p:sp>
      <p:sp>
        <p:nvSpPr>
          <p:cNvPr id="13" name="Выноска 3 12"/>
          <p:cNvSpPr/>
          <p:nvPr/>
        </p:nvSpPr>
        <p:spPr>
          <a:xfrm>
            <a:off x="7572375" y="214313"/>
            <a:ext cx="714375" cy="612775"/>
          </a:xfrm>
          <a:prstGeom prst="borderCallout3">
            <a:avLst>
              <a:gd name="adj1" fmla="val 18750"/>
              <a:gd name="adj2" fmla="val -8333"/>
              <a:gd name="adj3" fmla="val 96336"/>
              <a:gd name="adj4" fmla="val -114908"/>
              <a:gd name="adj5" fmla="val 106637"/>
              <a:gd name="adj6" fmla="val -172219"/>
              <a:gd name="adj7" fmla="val 58190"/>
              <a:gd name="adj8" fmla="val -21698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2</a:t>
            </a:r>
          </a:p>
        </p:txBody>
      </p:sp>
      <p:sp>
        <p:nvSpPr>
          <p:cNvPr id="14" name="Выноска 3 (с границей) 13"/>
          <p:cNvSpPr/>
          <p:nvPr/>
        </p:nvSpPr>
        <p:spPr>
          <a:xfrm>
            <a:off x="785813" y="1143000"/>
            <a:ext cx="714375" cy="541338"/>
          </a:xfrm>
          <a:prstGeom prst="accentCallout3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3</a:t>
            </a:r>
          </a:p>
        </p:txBody>
      </p:sp>
      <p:sp>
        <p:nvSpPr>
          <p:cNvPr id="15" name="Выноска 2 14"/>
          <p:cNvSpPr/>
          <p:nvPr/>
        </p:nvSpPr>
        <p:spPr>
          <a:xfrm>
            <a:off x="3857625" y="642938"/>
            <a:ext cx="571500" cy="428625"/>
          </a:xfrm>
          <a:prstGeom prst="borderCallout2">
            <a:avLst>
              <a:gd name="adj1" fmla="val 92534"/>
              <a:gd name="adj2" fmla="val 1647"/>
              <a:gd name="adj3" fmla="val 120872"/>
              <a:gd name="adj4" fmla="val 18264"/>
              <a:gd name="adj5" fmla="val 140302"/>
              <a:gd name="adj6" fmla="val 3504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4</a:t>
            </a:r>
          </a:p>
        </p:txBody>
      </p:sp>
      <p:sp>
        <p:nvSpPr>
          <p:cNvPr id="16" name="Выноска 2 15"/>
          <p:cNvSpPr/>
          <p:nvPr/>
        </p:nvSpPr>
        <p:spPr>
          <a:xfrm>
            <a:off x="4786313" y="2286000"/>
            <a:ext cx="557212" cy="571500"/>
          </a:xfrm>
          <a:prstGeom prst="borderCallout2">
            <a:avLst>
              <a:gd name="adj1" fmla="val 29224"/>
              <a:gd name="adj2" fmla="val 774"/>
              <a:gd name="adj3" fmla="val 82933"/>
              <a:gd name="adj4" fmla="val -24676"/>
              <a:gd name="adj5" fmla="val 134303"/>
              <a:gd name="adj6" fmla="val 16015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5</a:t>
            </a:r>
          </a:p>
        </p:txBody>
      </p:sp>
      <p:sp>
        <p:nvSpPr>
          <p:cNvPr id="17" name="Выноска 2 16"/>
          <p:cNvSpPr/>
          <p:nvPr/>
        </p:nvSpPr>
        <p:spPr>
          <a:xfrm>
            <a:off x="2214546" y="4572008"/>
            <a:ext cx="785813" cy="612775"/>
          </a:xfrm>
          <a:prstGeom prst="borderCallout2">
            <a:avLst>
              <a:gd name="adj1" fmla="val 21369"/>
              <a:gd name="adj2" fmla="val 7707"/>
              <a:gd name="adj3" fmla="val 18750"/>
              <a:gd name="adj4" fmla="val 15413"/>
              <a:gd name="adj5" fmla="val 67986"/>
              <a:gd name="adj6" fmla="val 2207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6</a:t>
            </a:r>
          </a:p>
        </p:txBody>
      </p:sp>
      <p:sp>
        <p:nvSpPr>
          <p:cNvPr id="18" name="Выноска 1 17"/>
          <p:cNvSpPr/>
          <p:nvPr/>
        </p:nvSpPr>
        <p:spPr>
          <a:xfrm>
            <a:off x="1357313" y="5000625"/>
            <a:ext cx="771525" cy="612775"/>
          </a:xfrm>
          <a:prstGeom prst="borderCallout1">
            <a:avLst>
              <a:gd name="adj1" fmla="val 18750"/>
              <a:gd name="adj2" fmla="val -8333"/>
              <a:gd name="adj3" fmla="val 133448"/>
              <a:gd name="adj4" fmla="val -1961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7</a:t>
            </a:r>
          </a:p>
        </p:txBody>
      </p:sp>
      <p:pic>
        <p:nvPicPr>
          <p:cNvPr id="19" name="Рисунок 18" descr="Bouzouki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9138"/>
            <a:ext cx="299720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Управляющая кнопка: фильм 42">
            <a:hlinkClick r:id="rId3" action="ppaction://hlinkfile" highlightClick="1"/>
          </p:cNvPr>
          <p:cNvSpPr/>
          <p:nvPr/>
        </p:nvSpPr>
        <p:spPr>
          <a:xfrm>
            <a:off x="4786313" y="4000500"/>
            <a:ext cx="500062" cy="500063"/>
          </a:xfrm>
          <a:prstGeom prst="actionButtonMovie">
            <a:avLst/>
          </a:prstGeom>
          <a:solidFill>
            <a:srgbClr val="FFDD71"/>
          </a:solidFill>
          <a:ln>
            <a:solidFill>
              <a:srgbClr val="BDC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5286380" y="0"/>
          <a:ext cx="785818" cy="40719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85818"/>
              </a:tblGrid>
              <a:tr h="58877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К</a:t>
                      </a:r>
                      <a:endParaRPr lang="ru-RU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6403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64035">
                <a:tc>
                  <a:txBody>
                    <a:bodyPr/>
                    <a:lstStyle/>
                    <a:p>
                      <a:pPr algn="ctr"/>
                      <a:r>
                        <a:rPr lang="ru-RU" sz="2800" b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Н</a:t>
                      </a:r>
                      <a:endParaRPr lang="ru-RU" sz="2800" b="1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8877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Т</a:t>
                      </a:r>
                      <a:endParaRPr lang="ru-RU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8877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А</a:t>
                      </a:r>
                      <a:endParaRPr lang="ru-RU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8877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Т</a:t>
                      </a:r>
                      <a:endParaRPr lang="ru-RU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8877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571604" y="1142984"/>
          <a:ext cx="6000792" cy="6505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0099"/>
                <a:gridCol w="750099"/>
                <a:gridCol w="676562"/>
                <a:gridCol w="823636"/>
                <a:gridCol w="750099"/>
                <a:gridCol w="750099"/>
                <a:gridCol w="750099"/>
                <a:gridCol w="750099"/>
              </a:tblGrid>
              <a:tr h="65055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Ф</a:t>
                      </a:r>
                      <a:endParaRPr lang="ru-RU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Я</a:t>
                      </a:r>
                      <a:endParaRPr lang="ru-RU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3786182" y="1142984"/>
          <a:ext cx="785818" cy="57150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85818"/>
              </a:tblGrid>
              <a:tr h="571502">
                <a:tc>
                  <a:txBody>
                    <a:bodyPr/>
                    <a:lstStyle/>
                    <a:p>
                      <a:pPr algn="ctr"/>
                      <a:r>
                        <a:rPr lang="ru-RU" sz="2800" b="1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</a:t>
                      </a:r>
                      <a:endParaRPr lang="ru-RU" sz="2800" b="1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71502">
                <a:tc>
                  <a:txBody>
                    <a:bodyPr/>
                    <a:lstStyle/>
                    <a:p>
                      <a:pPr algn="ctr"/>
                      <a:r>
                        <a:rPr lang="ru-RU" sz="2800" b="1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800" b="1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71502">
                <a:tc>
                  <a:txBody>
                    <a:bodyPr/>
                    <a:lstStyle/>
                    <a:p>
                      <a:pPr algn="ctr"/>
                      <a:r>
                        <a:rPr lang="ru-RU" sz="2800" b="1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800" b="1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71502">
                <a:tc>
                  <a:txBody>
                    <a:bodyPr/>
                    <a:lstStyle/>
                    <a:p>
                      <a:pPr algn="ctr"/>
                      <a:r>
                        <a:rPr lang="ru-RU" sz="2800" b="1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800" b="1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71502">
                <a:tc>
                  <a:txBody>
                    <a:bodyPr/>
                    <a:lstStyle/>
                    <a:p>
                      <a:pPr algn="ctr"/>
                      <a:r>
                        <a:rPr lang="ru-RU" sz="2800" b="1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800" b="1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71502">
                <a:tc>
                  <a:txBody>
                    <a:bodyPr/>
                    <a:lstStyle/>
                    <a:p>
                      <a:pPr algn="ctr"/>
                      <a:r>
                        <a:rPr lang="ru-RU" sz="2800" b="1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2800" b="1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71502">
                <a:tc>
                  <a:txBody>
                    <a:bodyPr/>
                    <a:lstStyle/>
                    <a:p>
                      <a:pPr algn="ctr"/>
                      <a:r>
                        <a:rPr lang="ru-RU" sz="2800" b="1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800" b="1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71502">
                <a:tc>
                  <a:txBody>
                    <a:bodyPr/>
                    <a:lstStyle/>
                    <a:p>
                      <a:pPr algn="ctr"/>
                      <a:r>
                        <a:rPr lang="ru-RU" sz="2800" b="1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800" b="1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71502">
                <a:tc>
                  <a:txBody>
                    <a:bodyPr/>
                    <a:lstStyle/>
                    <a:p>
                      <a:pPr algn="ctr"/>
                      <a:r>
                        <a:rPr lang="ru-RU" sz="2800" b="1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71502">
                <a:tc>
                  <a:txBody>
                    <a:bodyPr/>
                    <a:lstStyle/>
                    <a:p>
                      <a:pPr algn="ctr"/>
                      <a:r>
                        <a:rPr lang="ru-RU" sz="2800" b="1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800" b="1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4786315" y="2857496"/>
          <a:ext cx="2786083" cy="57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7565"/>
                <a:gridCol w="798318"/>
                <a:gridCol w="714380"/>
                <a:gridCol w="785820"/>
              </a:tblGrid>
              <a:tr h="14287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Э</a:t>
                      </a:r>
                      <a:endParaRPr lang="ru-RU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Ю</a:t>
                      </a:r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071801" y="4572008"/>
          <a:ext cx="5214974" cy="57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44996"/>
                <a:gridCol w="755203"/>
                <a:gridCol w="734790"/>
                <a:gridCol w="808277"/>
                <a:gridCol w="681716"/>
                <a:gridCol w="744996"/>
                <a:gridCol w="744996"/>
              </a:tblGrid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785786" y="5715016"/>
          <a:ext cx="4500594" cy="57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0099"/>
                <a:gridCol w="750099"/>
                <a:gridCol w="750099"/>
                <a:gridCol w="750099"/>
                <a:gridCol w="785818"/>
                <a:gridCol w="714380"/>
              </a:tblGrid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З</a:t>
                      </a:r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Ы </a:t>
                      </a:r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34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8350" y="765175"/>
            <a:ext cx="539750" cy="538163"/>
          </a:xfrm>
          <a:prstGeom prst="actionButtonBlank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477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8350" y="1412875"/>
            <a:ext cx="539750" cy="538163"/>
          </a:xfrm>
          <a:prstGeom prst="actionButtonBlank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478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8350" y="2060575"/>
            <a:ext cx="539750" cy="538163"/>
          </a:xfrm>
          <a:prstGeom prst="actionButtonBlank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479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8350" y="2708275"/>
            <a:ext cx="539750" cy="538163"/>
          </a:xfrm>
          <a:prstGeom prst="actionButtonBlank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50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8350" y="3429000"/>
            <a:ext cx="539750" cy="538163"/>
          </a:xfrm>
          <a:prstGeom prst="actionButtonBlank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050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8350" y="4076700"/>
            <a:ext cx="539750" cy="538163"/>
          </a:xfrm>
          <a:prstGeom prst="actionButtonBlank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506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8350" y="4797425"/>
            <a:ext cx="539750" cy="538163"/>
          </a:xfrm>
          <a:prstGeom prst="actionButtonBlank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1131888" y="3043238"/>
            <a:ext cx="2792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/>
              <a:t>1.Греческий </a:t>
            </a:r>
          </a:p>
          <a:p>
            <a:pPr algn="ctr"/>
            <a:r>
              <a:rPr lang="ru-RU" sz="2000"/>
              <a:t>народный инструмент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285984" y="0"/>
          <a:ext cx="4500593" cy="6429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0099"/>
                <a:gridCol w="750099"/>
                <a:gridCol w="676563"/>
                <a:gridCol w="823634"/>
                <a:gridCol w="750099"/>
                <a:gridCol w="750099"/>
              </a:tblGrid>
              <a:tr h="64291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З</a:t>
                      </a:r>
                      <a:endParaRPr lang="ru-RU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Содержимое 32"/>
          <p:cNvSpPr>
            <a:spLocks/>
          </p:cNvSpPr>
          <p:nvPr/>
        </p:nvSpPr>
        <p:spPr bwMode="auto">
          <a:xfrm>
            <a:off x="357158" y="1785926"/>
            <a:ext cx="3317875" cy="215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400" dirty="0"/>
              <a:t>   2.</a:t>
            </a:r>
            <a:r>
              <a:rPr lang="ru-RU" sz="2400" dirty="0">
                <a:latin typeface="Calibri" pitchFamily="34" charset="0"/>
              </a:rPr>
              <a:t>Крупное вокально-инструментальное произведение, обычно для солистов, хора и оркестра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400" dirty="0">
              <a:latin typeface="Calibri" pitchFamily="34" charset="0"/>
            </a:endParaRP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468313" y="2565400"/>
            <a:ext cx="31289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000" b="1" dirty="0"/>
              <a:t>3.сочинение для оркестра, состоящее, как правило, из нескольких частей.</a:t>
            </a:r>
            <a:r>
              <a:rPr lang="ru-RU" dirty="0"/>
              <a:t> </a:t>
            </a:r>
          </a:p>
        </p:txBody>
      </p:sp>
      <p:sp>
        <p:nvSpPr>
          <p:cNvPr id="32" name="Текст 31"/>
          <p:cNvSpPr>
            <a:spLocks/>
          </p:cNvSpPr>
          <p:nvPr/>
        </p:nvSpPr>
        <p:spPr bwMode="auto">
          <a:xfrm>
            <a:off x="214282" y="2000240"/>
            <a:ext cx="3246438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 dirty="0"/>
              <a:t>4.</a:t>
            </a:r>
            <a:r>
              <a:rPr lang="ru-RU" sz="2400" b="1" dirty="0">
                <a:latin typeface="Calibri" pitchFamily="34" charset="0"/>
              </a:rPr>
              <a:t>Клавишно-струнный музыкальный инструмент, название которого переводится </a:t>
            </a:r>
            <a:r>
              <a:rPr lang="en-US" sz="2400" b="1" dirty="0">
                <a:latin typeface="Calibri" pitchFamily="34" charset="0"/>
              </a:rPr>
              <a:t>“</a:t>
            </a:r>
            <a:r>
              <a:rPr lang="ru-RU" sz="2400" b="1" dirty="0">
                <a:latin typeface="Calibri" pitchFamily="34" charset="0"/>
              </a:rPr>
              <a:t>громко-тихо</a:t>
            </a:r>
            <a:r>
              <a:rPr lang="en-US" sz="2400" b="1" dirty="0">
                <a:latin typeface="Calibri" pitchFamily="34" charset="0"/>
              </a:rPr>
              <a:t>”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36" name="Рисунок 35" descr="2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5143500"/>
            <a:ext cx="24288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0" y="1928802"/>
            <a:ext cx="35718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5.инструментальная </a:t>
            </a:r>
            <a:r>
              <a:rPr lang="ru-RU" sz="2000" dirty="0">
                <a:latin typeface="Calibri" pitchFamily="34" charset="0"/>
              </a:rPr>
              <a:t>пьеса, как правило, небольшого объёма, основанная на частом применении какого-либо трудного приёма исполнения и предназначенная для усовершенствования техники исполнителя</a:t>
            </a: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214282" y="2000240"/>
            <a:ext cx="35004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6.популярный </a:t>
            </a:r>
            <a:r>
              <a:rPr lang="ru-RU" sz="2400" dirty="0">
                <a:latin typeface="Calibri" pitchFamily="34" charset="0"/>
              </a:rPr>
              <a:t>танец греческого происхождения, созданный в 1964 году для фильма «Грек Зорба». </a:t>
            </a:r>
          </a:p>
        </p:txBody>
      </p:sp>
      <p:sp>
        <p:nvSpPr>
          <p:cNvPr id="37" name="Блок-схема: узел 36"/>
          <p:cNvSpPr/>
          <p:nvPr/>
        </p:nvSpPr>
        <p:spPr>
          <a:xfrm>
            <a:off x="214282" y="4572008"/>
            <a:ext cx="285752" cy="314324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8" name="Блок-схема: узел 37"/>
          <p:cNvSpPr/>
          <p:nvPr/>
        </p:nvSpPr>
        <p:spPr>
          <a:xfrm>
            <a:off x="214282" y="5000636"/>
            <a:ext cx="285752" cy="314324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9" name="Блок-схема: узел 38"/>
          <p:cNvSpPr/>
          <p:nvPr/>
        </p:nvSpPr>
        <p:spPr>
          <a:xfrm>
            <a:off x="214282" y="5429264"/>
            <a:ext cx="285752" cy="314324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0" name="Блок-схема: узел 39"/>
          <p:cNvSpPr/>
          <p:nvPr/>
        </p:nvSpPr>
        <p:spPr>
          <a:xfrm>
            <a:off x="214282" y="5857892"/>
            <a:ext cx="285752" cy="314324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4" name="Блок-схема: узел 43"/>
          <p:cNvSpPr/>
          <p:nvPr/>
        </p:nvSpPr>
        <p:spPr>
          <a:xfrm>
            <a:off x="214282" y="6286520"/>
            <a:ext cx="285752" cy="314324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5" name="Блок-схема: узел 44"/>
          <p:cNvSpPr/>
          <p:nvPr/>
        </p:nvSpPr>
        <p:spPr>
          <a:xfrm>
            <a:off x="642910" y="6357958"/>
            <a:ext cx="285752" cy="314324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6" name="Блок-схема: узел 45"/>
          <p:cNvSpPr/>
          <p:nvPr/>
        </p:nvSpPr>
        <p:spPr>
          <a:xfrm>
            <a:off x="1071538" y="6357958"/>
            <a:ext cx="285752" cy="314324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47" name="Рисунок 46" descr="356896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43050"/>
            <a:ext cx="3071813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Управляющая кнопка: фильм 47">
            <a:hlinkClick r:id="rId6" action="ppaction://hlinkfile" highlightClick="1"/>
          </p:cNvPr>
          <p:cNvSpPr/>
          <p:nvPr/>
        </p:nvSpPr>
        <p:spPr>
          <a:xfrm>
            <a:off x="214282" y="1071546"/>
            <a:ext cx="571504" cy="542350"/>
          </a:xfrm>
          <a:prstGeom prst="actionButtonMovi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фильм 48">
            <a:hlinkClick r:id="rId7" action="ppaction://hlinkfile" highlightClick="1"/>
          </p:cNvPr>
          <p:cNvSpPr/>
          <p:nvPr/>
        </p:nvSpPr>
        <p:spPr>
          <a:xfrm>
            <a:off x="6929454" y="642918"/>
            <a:ext cx="500066" cy="470912"/>
          </a:xfrm>
          <a:prstGeom prst="actionButtonMovi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15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94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94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194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205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0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205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0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5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9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9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19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9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9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19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9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9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19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20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6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534" grpId="0" animBg="1"/>
      <p:bldP spid="19477" grpId="0" animBg="1"/>
      <p:bldP spid="19478" grpId="0" animBg="1"/>
      <p:bldP spid="19479" grpId="0" animBg="1"/>
      <p:bldP spid="20504" grpId="0" animBg="1"/>
      <p:bldP spid="20505" grpId="0" animBg="1"/>
      <p:bldP spid="20506" grpId="0" animBg="1"/>
      <p:bldP spid="19487" grpId="0" build="allAtOnce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rtaki_sirta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785938" y="571500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фильм 3">
            <a:hlinkClick r:id="rId7" action="ppaction://hlinkfile" highlightClick="1"/>
          </p:cNvPr>
          <p:cNvSpPr/>
          <p:nvPr/>
        </p:nvSpPr>
        <p:spPr>
          <a:xfrm>
            <a:off x="3071813" y="571500"/>
            <a:ext cx="971550" cy="971550"/>
          </a:xfrm>
          <a:prstGeom prst="actionButtonMov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симфония5 1 ч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785938" y="4143375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фильм 6">
            <a:hlinkClick r:id="rId9" action="ppaction://hlinkfile" highlightClick="1"/>
          </p:cNvPr>
          <p:cNvSpPr/>
          <p:nvPr/>
        </p:nvSpPr>
        <p:spPr>
          <a:xfrm>
            <a:off x="2714625" y="4071938"/>
            <a:ext cx="714375" cy="642937"/>
          </a:xfrm>
          <a:prstGeom prst="actionButtonMov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Управляющая кнопка: фильм 7">
            <a:hlinkClick r:id="rId10" action="ppaction://hlinkfile" highlightClick="1"/>
          </p:cNvPr>
          <p:cNvSpPr/>
          <p:nvPr/>
        </p:nvSpPr>
        <p:spPr>
          <a:xfrm>
            <a:off x="3643313" y="4071938"/>
            <a:ext cx="642937" cy="642937"/>
          </a:xfrm>
          <a:prstGeom prst="actionButtonMov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фильм 8">
            <a:hlinkClick r:id="rId11" action="ppaction://hlinkfile" highlightClick="1"/>
          </p:cNvPr>
          <p:cNvSpPr/>
          <p:nvPr/>
        </p:nvSpPr>
        <p:spPr>
          <a:xfrm>
            <a:off x="4429125" y="4071938"/>
            <a:ext cx="685800" cy="642937"/>
          </a:xfrm>
          <a:prstGeom prst="actionButtonMov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фильм 9">
            <a:hlinkClick r:id="rId12" action="ppaction://hlinkfile" highlightClick="1"/>
          </p:cNvPr>
          <p:cNvSpPr/>
          <p:nvPr/>
        </p:nvSpPr>
        <p:spPr>
          <a:xfrm>
            <a:off x="5286375" y="4071938"/>
            <a:ext cx="614363" cy="642937"/>
          </a:xfrm>
          <a:prstGeom prst="actionButtonMov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" name="2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714500" y="5500688"/>
            <a:ext cx="93821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фильм 11">
            <a:hlinkClick r:id="rId14" action="ppaction://hlinkfile" highlightClick="1"/>
          </p:cNvPr>
          <p:cNvSpPr/>
          <p:nvPr/>
        </p:nvSpPr>
        <p:spPr>
          <a:xfrm>
            <a:off x="2857500" y="5500688"/>
            <a:ext cx="857250" cy="785812"/>
          </a:xfrm>
          <a:prstGeom prst="actionButtonMov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46" name="Содержимое 14"/>
          <p:cNvSpPr>
            <a:spLocks noGrp="1"/>
          </p:cNvSpPr>
          <p:nvPr>
            <p:ph sz="half" idx="2"/>
          </p:nvPr>
        </p:nvSpPr>
        <p:spPr>
          <a:xfrm>
            <a:off x="4643438" y="571500"/>
            <a:ext cx="4214812" cy="26431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ru-RU" sz="2400" smtClean="0"/>
          </a:p>
        </p:txBody>
      </p:sp>
      <p:pic>
        <p:nvPicPr>
          <p:cNvPr id="16" name="на побережье тайном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714500" y="21431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Блок-схема: знак завершения 16"/>
          <p:cNvSpPr/>
          <p:nvPr/>
        </p:nvSpPr>
        <p:spPr>
          <a:xfrm>
            <a:off x="4500563" y="500063"/>
            <a:ext cx="4429125" cy="92868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Сиртаки Микис Теодоракис</a:t>
            </a:r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4643438" y="2000250"/>
            <a:ext cx="4071937" cy="71437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    На побережье тайном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Микис Теодоракис</a:t>
            </a:r>
          </a:p>
        </p:txBody>
      </p:sp>
      <p:sp>
        <p:nvSpPr>
          <p:cNvPr id="19" name="Блок-схема: знак завершения 18"/>
          <p:cNvSpPr/>
          <p:nvPr/>
        </p:nvSpPr>
        <p:spPr>
          <a:xfrm>
            <a:off x="6143625" y="3786188"/>
            <a:ext cx="2786063" cy="121443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Бетховен Симфония №5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          1 часть</a:t>
            </a:r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4857750" y="5500688"/>
            <a:ext cx="3857625" cy="92868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Матушка, матушка, что во поле пыльно? </a:t>
            </a:r>
            <a:r>
              <a:rPr lang="ru-RU" sz="2400" dirty="0" err="1"/>
              <a:t>р.н.п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369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00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4377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5" descr="146_beethoven_ludwig_van-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00313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Рисунок 8" descr="2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0"/>
            <a:ext cx="2357437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Рисунок 10" descr="464px-Mikis20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4763"/>
            <a:ext cx="2357438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2357438" y="4929188"/>
            <a:ext cx="2071687" cy="1143000"/>
          </a:xfrm>
        </p:spPr>
        <p:txBody>
          <a:bodyPr/>
          <a:lstStyle/>
          <a:p>
            <a:pPr eaLnBrk="1" hangingPunct="1"/>
            <a:r>
              <a:rPr lang="ru-RU" sz="2400" smtClean="0"/>
              <a:t>На побережье тайном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idx="1"/>
          </p:nvPr>
        </p:nvSpPr>
        <p:spPr>
          <a:xfrm>
            <a:off x="2500313" y="1285875"/>
            <a:ext cx="2214562" cy="6397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Симфония № 5 1 часть</a:t>
            </a: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3357563" y="142875"/>
            <a:ext cx="3254375" cy="3951288"/>
          </a:xfrm>
        </p:spPr>
        <p:txBody>
          <a:bodyPr/>
          <a:lstStyle/>
          <a:p>
            <a:pPr eaLnBrk="1" hangingPunct="1"/>
            <a:r>
              <a:rPr lang="ru-RU" smtClean="0"/>
              <a:t>Микис Теодоракис</a:t>
            </a:r>
          </a:p>
          <a:p>
            <a:pPr eaLnBrk="1" hangingPunct="1"/>
            <a:r>
              <a:rPr lang="ru-RU" smtClean="0"/>
              <a:t>Людвиг ван Бетховен</a:t>
            </a:r>
          </a:p>
          <a:p>
            <a:pPr eaLnBrk="1" hangingPunct="1"/>
            <a:r>
              <a:rPr lang="ru-RU" smtClean="0"/>
              <a:t>С.С.Прокофьев</a:t>
            </a:r>
          </a:p>
          <a:p>
            <a:pPr eaLnBrk="1" hangingPunct="1"/>
            <a:r>
              <a:rPr lang="ru-RU" smtClean="0"/>
              <a:t>А.Н.Скрябин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3"/>
          </p:nvPr>
        </p:nvSpPr>
        <p:spPr>
          <a:xfrm>
            <a:off x="7358063" y="3214688"/>
            <a:ext cx="1785937" cy="639762"/>
          </a:xfrm>
        </p:spPr>
        <p:txBody>
          <a:bodyPr/>
          <a:lstStyle/>
          <a:p>
            <a:pPr eaLnBrk="1" hangingPunct="1"/>
            <a:r>
              <a:rPr lang="ru-RU" smtClean="0"/>
              <a:t>Этюд № 12</a:t>
            </a:r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286250" y="5429250"/>
            <a:ext cx="3143250" cy="1093788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Кантата </a:t>
            </a:r>
            <a:r>
              <a:rPr lang="en-US" dirty="0" smtClean="0"/>
              <a:t>“</a:t>
            </a:r>
            <a:r>
              <a:rPr lang="ru-RU" dirty="0" smtClean="0"/>
              <a:t>Александр Невский</a:t>
            </a:r>
            <a:r>
              <a:rPr lang="en-US" dirty="0" smtClean="0"/>
              <a:t>”</a:t>
            </a: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4 часть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Песня </a:t>
            </a:r>
            <a:r>
              <a:rPr lang="en-US" dirty="0" smtClean="0"/>
              <a:t>“</a:t>
            </a:r>
            <a:r>
              <a:rPr lang="ru-RU" dirty="0" smtClean="0"/>
              <a:t>Вставайте люди русские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16" name="Управляющая кнопка: звук 15">
            <a:hlinkClick r:id="rId5" action="ppaction://hlinkfile" highlightClick="1"/>
          </p:cNvPr>
          <p:cNvSpPr/>
          <p:nvPr/>
        </p:nvSpPr>
        <p:spPr>
          <a:xfrm>
            <a:off x="3571875" y="3929063"/>
            <a:ext cx="857250" cy="642937"/>
          </a:xfrm>
          <a:prstGeom prst="actionButtonSound">
            <a:avLst/>
          </a:prstGeom>
          <a:solidFill>
            <a:srgbClr val="4F792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Управляющая кнопка: звук 16">
            <a:hlinkClick r:id="rId7" action="ppaction://hlinkfile" highlightClick="1">
              <a:snd r:embed="rId6" name="applause.wav" builtIn="1"/>
            </a:hlinkClick>
          </p:cNvPr>
          <p:cNvSpPr/>
          <p:nvPr/>
        </p:nvSpPr>
        <p:spPr>
          <a:xfrm>
            <a:off x="4857750" y="3929063"/>
            <a:ext cx="857250" cy="642937"/>
          </a:xfrm>
          <a:prstGeom prst="actionButtonSound">
            <a:avLst/>
          </a:prstGeom>
          <a:solidFill>
            <a:srgbClr val="4F792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звук 17">
            <a:hlinkClick r:id="rId8" action="ppaction://hlinkfile" highlightClick="1"/>
          </p:cNvPr>
          <p:cNvSpPr/>
          <p:nvPr/>
        </p:nvSpPr>
        <p:spPr>
          <a:xfrm>
            <a:off x="3571875" y="4714875"/>
            <a:ext cx="857250" cy="714375"/>
          </a:xfrm>
          <a:prstGeom prst="actionButtonSound">
            <a:avLst/>
          </a:prstGeom>
          <a:solidFill>
            <a:srgbClr val="4F792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звук 18">
            <a:hlinkClick r:id="rId9" action="ppaction://hlinkfile" highlightClick="1"/>
          </p:cNvPr>
          <p:cNvSpPr/>
          <p:nvPr/>
        </p:nvSpPr>
        <p:spPr>
          <a:xfrm>
            <a:off x="4857750" y="4714875"/>
            <a:ext cx="857250" cy="714375"/>
          </a:xfrm>
          <a:prstGeom prst="actionButtonSound">
            <a:avLst/>
          </a:prstGeom>
          <a:solidFill>
            <a:srgbClr val="4F792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8142" name="Рисунок 13" descr="Sergei_Prokofiev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50" y="4086225"/>
            <a:ext cx="20002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Блок-схема: узел 19"/>
          <p:cNvSpPr/>
          <p:nvPr/>
        </p:nvSpPr>
        <p:spPr>
          <a:xfrm>
            <a:off x="6500813" y="2500313"/>
            <a:ext cx="214312" cy="2428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6786563" y="4643438"/>
            <a:ext cx="214312" cy="2428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2500313" y="4643438"/>
            <a:ext cx="214312" cy="2428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285750" y="3214688"/>
            <a:ext cx="214313" cy="2428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51445E-7 L -0.3158 0.36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5 0.0363 L -0.16111 0.906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8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2292 0.16786 " pathEditMode="relative" ptsTypes="AA">
                                      <p:cBhvr>
                                        <p:cTn id="16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7 0.0074 L 0.12656 0.710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6827E-6 L 0.25156 -0.476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23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09898E-6 L -0.25208 -0.5245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26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8.32562E-7 L -0.12656 -0.1029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5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39593E-6 L 0.11025 2.39593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/>
      <p:bldP spid="26" grpId="0" build="p"/>
      <p:bldP spid="27" grpId="0" build="p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farantour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85750"/>
            <a:ext cx="2566988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3" descr="стоковский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85750"/>
            <a:ext cx="185737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4" descr="21ae8cc0e73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50043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Рисунок 5" descr="иван константинович айазовский 1817-190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286124"/>
            <a:ext cx="2233612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Рисунок 6" descr="пукирев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285728"/>
            <a:ext cx="2143125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Борис Березовский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3857628"/>
            <a:ext cx="2762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знак завершения 8"/>
          <p:cNvSpPr/>
          <p:nvPr/>
        </p:nvSpPr>
        <p:spPr>
          <a:xfrm>
            <a:off x="142875" y="2571750"/>
            <a:ext cx="2857500" cy="714375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Леопольд Стоковский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дирижер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2928938" y="2214563"/>
            <a:ext cx="2857500" cy="714375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Мария Фарандури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Греческая певица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6000760" y="5929330"/>
            <a:ext cx="2857500" cy="714375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Борис Березовский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пианист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0" y="5857875"/>
            <a:ext cx="2857500" cy="714375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Максим Горький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писатель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3143250" y="5786438"/>
            <a:ext cx="2857500" cy="714375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И.К.Айвазовский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Художник-маринист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6000760" y="3000372"/>
            <a:ext cx="2857500" cy="714375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В.В.Пукирев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художник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8142" name="Picture 14" descr="3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285728"/>
            <a:ext cx="2525712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5" name="Picture 17" descr="буря на ледовитом океане холстмасло186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4" y="3214686"/>
            <a:ext cx="223202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фильм 15">
            <a:hlinkClick r:id="rId10" action="ppaction://hlinkfile" highlightClick="1"/>
          </p:cNvPr>
          <p:cNvSpPr/>
          <p:nvPr/>
        </p:nvSpPr>
        <p:spPr>
          <a:xfrm>
            <a:off x="8643966" y="5143512"/>
            <a:ext cx="500034" cy="500066"/>
          </a:xfrm>
          <a:prstGeom prst="actionButtonMovi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фильм 16">
            <a:hlinkClick r:id="rId11" action="ppaction://hlinkfile" highlightClick="1"/>
          </p:cNvPr>
          <p:cNvSpPr/>
          <p:nvPr/>
        </p:nvSpPr>
        <p:spPr>
          <a:xfrm>
            <a:off x="2357422" y="285728"/>
            <a:ext cx="500066" cy="542350"/>
          </a:xfrm>
          <a:prstGeom prst="actionButtonMovi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фильм 17">
            <a:hlinkClick r:id="rId12" action="ppaction://hlinkfile" highlightClick="1"/>
          </p:cNvPr>
          <p:cNvSpPr/>
          <p:nvPr/>
        </p:nvSpPr>
        <p:spPr>
          <a:xfrm>
            <a:off x="8715372" y="1714488"/>
            <a:ext cx="428628" cy="399474"/>
          </a:xfrm>
          <a:prstGeom prst="actionButtonMovi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8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48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8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8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 tmFilter="0, 0; .2, .5; .8, .5; 1, 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500" autoRev="1" fill="hold"/>
                                        <p:tgtEl>
                                          <p:spTgt spid="48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8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736"/>
            <a:ext cx="7806689" cy="101566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perspectiveHeroicExtremeLef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Музыкальная пауза</a:t>
            </a:r>
          </a:p>
        </p:txBody>
      </p:sp>
      <p:pic>
        <p:nvPicPr>
          <p:cNvPr id="21506" name="Рисунок 4" descr="ban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67350"/>
            <a:ext cx="469741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7" descr="whistling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5643563"/>
            <a:ext cx="1666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9" descr="07715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2143125"/>
            <a:ext cx="24939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звук 10">
            <a:hlinkClick r:id="rId6" action="ppaction://hlinkfile" highlightClick="1"/>
          </p:cNvPr>
          <p:cNvSpPr/>
          <p:nvPr/>
        </p:nvSpPr>
        <p:spPr>
          <a:xfrm>
            <a:off x="1928813" y="4143375"/>
            <a:ext cx="785812" cy="614363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736"/>
            <a:ext cx="7806689" cy="101566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perspectiveHeroicExtremeLef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Музыкальная пауза</a:t>
            </a:r>
          </a:p>
        </p:txBody>
      </p:sp>
      <p:pic>
        <p:nvPicPr>
          <p:cNvPr id="17410" name="Рисунок 4" descr="ban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143125"/>
            <a:ext cx="4697412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5" descr="guitar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2428875"/>
            <a:ext cx="100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6" descr="serenade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8" y="2500313"/>
            <a:ext cx="10715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7" descr="whistling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0" y="4357688"/>
            <a:ext cx="1666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фильм 8">
            <a:hlinkClick r:id="rId7" action="ppaction://hlinkfile" highlightClick="1"/>
          </p:cNvPr>
          <p:cNvSpPr/>
          <p:nvPr/>
        </p:nvSpPr>
        <p:spPr>
          <a:xfrm>
            <a:off x="3286125" y="5357813"/>
            <a:ext cx="785813" cy="757237"/>
          </a:xfrm>
          <a:prstGeom prst="actionButtonMovie">
            <a:avLst/>
          </a:prstGeom>
          <a:solidFill>
            <a:srgbClr val="4F792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1132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571750"/>
            <a:ext cx="38909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714356"/>
            <a:ext cx="7086600" cy="1828800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Contrasting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ln w="6350">
                  <a:solidFill>
                    <a:srgbClr val="FFFF00"/>
                  </a:solidFill>
                </a:ln>
                <a:solidFill>
                  <a:srgbClr val="EE2712"/>
                </a:solidFill>
              </a:rPr>
              <a:t>Браво!</a:t>
            </a:r>
            <a:br>
              <a:rPr lang="ru-RU" sz="6600" dirty="0" smtClean="0">
                <a:ln w="6350">
                  <a:solidFill>
                    <a:srgbClr val="FFFF00"/>
                  </a:solidFill>
                </a:ln>
                <a:solidFill>
                  <a:srgbClr val="EE2712"/>
                </a:solidFill>
              </a:rPr>
            </a:br>
            <a:r>
              <a:rPr lang="ru-RU" sz="6600" dirty="0" smtClean="0">
                <a:ln w="6350">
                  <a:solidFill>
                    <a:srgbClr val="FFFF00"/>
                  </a:solidFill>
                </a:ln>
                <a:solidFill>
                  <a:srgbClr val="EE2712"/>
                </a:solidFill>
              </a:rPr>
              <a:t>Молодцы!</a:t>
            </a:r>
            <a:endParaRPr lang="ru-RU" sz="6600" dirty="0">
              <a:ln w="6350">
                <a:solidFill>
                  <a:srgbClr val="FFFF00"/>
                </a:solidFill>
              </a:ln>
              <a:solidFill>
                <a:srgbClr val="EE2712"/>
              </a:solidFill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84213" y="4024313"/>
            <a:ext cx="27209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Всем спасибо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233</Words>
  <PresentationFormat>Экран (4:3)</PresentationFormat>
  <Paragraphs>114</Paragraphs>
  <Slides>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Музыкальная викторина</vt:lpstr>
      <vt:lpstr>Слайд 2</vt:lpstr>
      <vt:lpstr>Слайд 3</vt:lpstr>
      <vt:lpstr>На побережье тайном</vt:lpstr>
      <vt:lpstr>Слайд 5</vt:lpstr>
      <vt:lpstr>Слайд 6</vt:lpstr>
      <vt:lpstr>Слайд 7</vt:lpstr>
      <vt:lpstr>Браво! 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Музыкальная викторина</dc:title>
  <cp:lastModifiedBy>Пользователь</cp:lastModifiedBy>
  <cp:revision>67</cp:revision>
  <dcterms:modified xsi:type="dcterms:W3CDTF">2012-01-18T11:47:40Z</dcterms:modified>
</cp:coreProperties>
</file>