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5" r:id="rId2"/>
    <p:sldId id="287" r:id="rId3"/>
    <p:sldId id="256" r:id="rId4"/>
    <p:sldId id="257" r:id="rId5"/>
    <p:sldId id="263" r:id="rId6"/>
    <p:sldId id="297" r:id="rId7"/>
    <p:sldId id="258" r:id="rId8"/>
    <p:sldId id="262" r:id="rId9"/>
    <p:sldId id="286" r:id="rId10"/>
    <p:sldId id="266" r:id="rId11"/>
    <p:sldId id="265" r:id="rId12"/>
    <p:sldId id="264" r:id="rId13"/>
    <p:sldId id="267" r:id="rId14"/>
    <p:sldId id="268" r:id="rId15"/>
    <p:sldId id="269" r:id="rId16"/>
    <p:sldId id="270" r:id="rId17"/>
    <p:sldId id="271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72" r:id="rId26"/>
    <p:sldId id="273" r:id="rId27"/>
    <p:sldId id="274" r:id="rId28"/>
    <p:sldId id="275" r:id="rId29"/>
    <p:sldId id="276" r:id="rId30"/>
    <p:sldId id="284" r:id="rId31"/>
    <p:sldId id="288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712"/>
    <a:srgbClr val="4F7921"/>
    <a:srgbClr val="FF6600"/>
    <a:srgbClr val="6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F6E4C1-42A1-409D-B2A9-128E0336C9D9}" type="datetimeFigureOut">
              <a:rPr lang="ru-RU"/>
              <a:pPr>
                <a:defRPr/>
              </a:pPr>
              <a:t>16.10.2011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87027A-8343-4C66-B748-11E7364B84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754B6-CEB1-4DCB-829E-1585055CB221}" type="datetime1">
              <a:rPr lang="ru-RU" smtClean="0"/>
              <a:pPr>
                <a:defRPr/>
              </a:pPr>
              <a:t>16.10.2011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B630-86CA-4192-B666-A98CAFD2B9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985E1-4B78-4AFE-AD17-1D6994DB7B63}" type="datetime1">
              <a:rPr lang="ru-RU" smtClean="0"/>
              <a:pPr>
                <a:defRPr/>
              </a:pPr>
              <a:t>16.10.2011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C5F2F-588E-4BDB-B712-93C16E0A26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CCF08-69B7-46A0-8ACB-9F74AB8993AA}" type="datetime1">
              <a:rPr lang="ru-RU" smtClean="0"/>
              <a:pPr>
                <a:defRPr/>
              </a:pPr>
              <a:t>16.10.2011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986CA-CAD8-4D8A-88C6-C396082F28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1F933-4B22-4971-87C1-DDE3BBBA2A6F}" type="datetime1">
              <a:rPr lang="ru-RU" smtClean="0"/>
              <a:pPr>
                <a:defRPr/>
              </a:pPr>
              <a:t>16.10.2011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ADC6D-0AFB-467C-B3CD-2A49A1BB03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5B1CF-E04E-470B-9D9A-887F9D3B3180}" type="datetime1">
              <a:rPr lang="ru-RU" smtClean="0"/>
              <a:pPr>
                <a:defRPr/>
              </a:pPr>
              <a:t>16.10.2011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9499E-0AE7-41ED-BF45-EEB0E8ACF9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29E67-C7BF-4E16-8CB5-0F7BAD159D73}" type="datetime1">
              <a:rPr lang="ru-RU" smtClean="0"/>
              <a:pPr>
                <a:defRPr/>
              </a:pPr>
              <a:t>16.10.2011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8C948-9AE7-4685-82C6-C3044C29E0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20426-6FF0-4C0E-A40A-586B29862D0B}" type="datetime1">
              <a:rPr lang="ru-RU" smtClean="0"/>
              <a:pPr>
                <a:defRPr/>
              </a:pPr>
              <a:t>16.10.2011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57B05-2979-46FC-BC22-85AE3E172A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B7032-4717-49AB-BC6F-A54F3227ABBC}" type="datetime1">
              <a:rPr lang="ru-RU" smtClean="0"/>
              <a:pPr>
                <a:defRPr/>
              </a:pPr>
              <a:t>16.10.2011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FA8D2-F6BF-4453-9AB0-D1FC9C987E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BAAF8-4779-44A4-8A2A-C0B1BCB4C810}" type="datetime1">
              <a:rPr lang="ru-RU" smtClean="0"/>
              <a:pPr>
                <a:defRPr/>
              </a:pPr>
              <a:t>16.10.2011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A6D3F-2946-4170-9F7F-CE3B773C2E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106A4-6BB5-4374-8F59-B990C4D685C1}" type="datetime1">
              <a:rPr lang="ru-RU" smtClean="0"/>
              <a:pPr>
                <a:defRPr/>
              </a:pPr>
              <a:t>16.10.2011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A001D-4342-4AD8-B075-F1146C8F5C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70C45-F27D-4F0B-9677-B8D478B778A9}" type="datetime1">
              <a:rPr lang="ru-RU" smtClean="0"/>
              <a:pPr>
                <a:defRPr/>
              </a:pPr>
              <a:t>16.10.2011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957BF-C5A3-415B-8D0B-4458998F31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4000">
              <a:srgbClr val="FF7A00">
                <a:alpha val="63000"/>
              </a:srgbClr>
            </a:gs>
            <a:gs pos="70000">
              <a:srgbClr val="FF0300"/>
            </a:gs>
            <a:gs pos="100000">
              <a:srgbClr val="4D0808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6EF06D-2A14-477E-A123-72DC34C06E19}" type="datetime1">
              <a:rPr lang="ru-RU" smtClean="0"/>
              <a:pPr>
                <a:defRPr/>
              </a:pPr>
              <a:t>16.10.2011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31CB72-8D14-4D68-9A77-17E8E4BB66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file:///E:\&#1084;&#1091;&#1079;&#1099;&#1082;&#1072;&#1083;&#1100;&#1085;&#1072;&#1103;%20&#1074;&#1080;&#1082;&#1090;&#1086;&#1088;&#1080;&#1085;&#1072;\&#1089;&#1082;&#1088;&#1103;&#1073;&#1080;&#1085;%20&#1087;&#1088;&#1086;&#1084;&#1077;&#1090;&#1077;%20&#1087;&#1086;&#1101;&#1084;&#1072;%20&#1086;&#1075;&#1085;&#1103;%20&#1092;&#1080;&#1085;&#1072;&#1083;%20&#1058;&#1072;&#1090;&#1072;&#1088;&#1085;&#1080;&#1082;&#1086;&#1074;.flv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file:///E:\&#1084;&#1091;&#1079;&#1099;&#1082;&#1072;&#1083;&#1100;&#1085;&#1072;&#1103;%20&#1074;&#1080;&#1082;&#1090;&#1086;&#1088;&#1080;&#1085;&#1072;\&#1040;&#1083;&#1077;&#1082;&#1089;&#1072;&#1085;&#1076;&#1088;%20&#1057;&#1082;&#1088;&#1103;&#1073;&#1080;&#1085;%20-%20&#1069;&#1090;&#1102;&#1076;%20&#8470;12,%20&#1086;&#1088;.48,%20dis-moll%20(&#1041;&#1086;&#1088;&#1080;&#1089;%20&#1041;&#1077;&#1088;&#1077;&#1079;&#1086;&#1074;&#1089;&#1082;&#1080;&#1081;).vk.flv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file:///E:\&#1084;&#1091;&#1079;&#1099;&#1082;&#1072;&#1083;&#1100;&#1085;&#1072;&#1103;%20&#1074;&#1080;&#1082;&#1090;&#1086;&#1088;&#1080;&#1085;&#1072;\http___content.video.mail.ru_mail_likran2007_436_v-442.flv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wikipedia.org/wiki/%D0%A4%D0%B0%D0%B9%D0%BB:Skrjabin_Alexander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B314A-1DC2-42E5-BD69-8E588A212BB1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14338" name="Рисунок 6" descr="bild-kubismus-klavier-fluege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Симфоническая поэмы "Прометей" или "Поэмы огня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(1910г)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3554" name="Рисунок 3" descr="scryabinvm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5850" y="2071688"/>
            <a:ext cx="445611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D3BBA-DC03-4A04-A754-4B3379787E3D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857250"/>
            <a:ext cx="3929063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Содержимое 3"/>
          <p:cNvSpPr>
            <a:spLocks noGrp="1"/>
          </p:cNvSpPr>
          <p:nvPr>
            <p:ph idx="1"/>
          </p:nvPr>
        </p:nvSpPr>
        <p:spPr>
          <a:xfrm>
            <a:off x="4429125" y="428625"/>
            <a:ext cx="4500563" cy="569753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световой аппарат, сделанный по заказу и по модели Скрябина физиком А. Мозером специально для исполнения </a:t>
            </a:r>
            <a:r>
              <a:rPr lang="ru-RU" smtClean="0"/>
              <a:t>симфонической поэмы "Прометей" - первого в мире светомузыкального произведения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0CB34-739A-4DCD-9137-DDBAB529623A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 descr="ян коссир промете несущи огнь людям сер 17 в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163"/>
            <a:ext cx="4214813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286250" y="5715000"/>
            <a:ext cx="4643438" cy="91122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Ян Коссир. Прометей несущий огонь людям.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Середина 17 века</a:t>
            </a:r>
            <a:endParaRPr lang="ru-RU" dirty="0"/>
          </a:p>
        </p:txBody>
      </p:sp>
      <p:sp>
        <p:nvSpPr>
          <p:cNvPr id="25603" name="Содержимое 6"/>
          <p:cNvSpPr>
            <a:spLocks noGrp="1"/>
          </p:cNvSpPr>
          <p:nvPr>
            <p:ph sz="half" idx="2"/>
          </p:nvPr>
        </p:nvSpPr>
        <p:spPr>
          <a:xfrm>
            <a:off x="4143375" y="428625"/>
            <a:ext cx="4572000" cy="51435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ru-RU" sz="3200" dirty="0" smtClean="0">
                <a:solidFill>
                  <a:schemeClr val="bg1"/>
                </a:solidFill>
              </a:rPr>
              <a:t>В основу "Прометея</a:t>
            </a:r>
            <a:r>
              <a:rPr lang="en-US" sz="3200" dirty="0" smtClean="0">
                <a:solidFill>
                  <a:schemeClr val="bg1"/>
                </a:solidFill>
              </a:rPr>
              <a:t>” </a:t>
            </a:r>
            <a:r>
              <a:rPr lang="ru-RU" sz="3200" dirty="0" smtClean="0">
                <a:solidFill>
                  <a:schemeClr val="bg1"/>
                </a:solidFill>
              </a:rPr>
              <a:t>положен древнегреческий миф о титане Прометее, похитившем у богов небесный огонь и подарившим его людям.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8E30C-E5F2-41F8-8D7D-D560A3B3233A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фильм 4">
            <a:hlinkClick r:id="rId2" action="ppaction://hlinkfile" highlightClick="1"/>
          </p:cNvPr>
          <p:cNvSpPr/>
          <p:nvPr/>
        </p:nvSpPr>
        <p:spPr>
          <a:xfrm>
            <a:off x="4500563" y="4714875"/>
            <a:ext cx="714375" cy="542925"/>
          </a:xfrm>
          <a:prstGeom prst="actionButtonMovi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62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chemeClr val="bg1"/>
                </a:solidFill>
              </a:rPr>
              <a:t>А.Н.Скрябин </a:t>
            </a:r>
            <a:r>
              <a:rPr lang="en-US" sz="3600" smtClean="0">
                <a:solidFill>
                  <a:schemeClr val="bg1"/>
                </a:solidFill>
              </a:rPr>
              <a:t>“</a:t>
            </a:r>
            <a:r>
              <a:rPr lang="ru-RU" sz="3600" smtClean="0">
                <a:solidFill>
                  <a:schemeClr val="bg1"/>
                </a:solidFill>
              </a:rPr>
              <a:t>Прометей</a:t>
            </a:r>
            <a:r>
              <a:rPr lang="en-US" sz="3600" smtClean="0">
                <a:solidFill>
                  <a:schemeClr val="bg1"/>
                </a:solidFill>
              </a:rPr>
              <a:t>”</a:t>
            </a:r>
            <a:r>
              <a:rPr lang="ru-RU" sz="3600" smtClean="0">
                <a:solidFill>
                  <a:schemeClr val="bg1"/>
                </a:solidFill>
              </a:rPr>
              <a:t> финал</a:t>
            </a:r>
          </a:p>
        </p:txBody>
      </p:sp>
      <p:sp>
        <p:nvSpPr>
          <p:cNvPr id="26627" name="Содержимое 10"/>
          <p:cNvSpPr>
            <a:spLocks noGrp="1"/>
          </p:cNvSpPr>
          <p:nvPr>
            <p:ph idx="1"/>
          </p:nvPr>
        </p:nvSpPr>
        <p:spPr>
          <a:xfrm>
            <a:off x="3857625" y="5500688"/>
            <a:ext cx="5143500" cy="1000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/>
              <a:t>Генрих Фридрих Фюгер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Прометей несет огонь людям. 1817г.</a:t>
            </a:r>
          </a:p>
        </p:txBody>
      </p:sp>
      <p:pic>
        <p:nvPicPr>
          <p:cNvPr id="26628" name="Рисунок 9" descr="1817 генрих фридрих фюгер прометей несет огонь людям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22400"/>
            <a:ext cx="3810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3E84B-D2E9-44B1-8473-47107B6CF607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Этюд № 12 (</a:t>
            </a:r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ru-RU" dirty="0" smtClean="0">
                <a:solidFill>
                  <a:schemeClr val="bg1"/>
                </a:solidFill>
              </a:rPr>
              <a:t>Патетический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1895 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    Этюд</a:t>
            </a:r>
            <a:r>
              <a:rPr lang="ru-RU" smtClean="0"/>
              <a:t> (фр. </a:t>
            </a:r>
            <a:r>
              <a:rPr lang="fr-FR" i="1" smtClean="0"/>
              <a:t>étude</a:t>
            </a:r>
            <a:r>
              <a:rPr lang="ru-RU" smtClean="0"/>
              <a:t> «изучение») — инструментальная пьеса, как правило, небольшого объёма, основанная на частом применении какого-либо трудного приёма исполнения и предназначенная для усовершенствования техники исполнителя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E4C3E-0D74-498E-94B5-11BD6B6C8104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Ответьте на вопросы</a:t>
            </a:r>
          </a:p>
        </p:txBody>
      </p:sp>
      <p:sp>
        <p:nvSpPr>
          <p:cNvPr id="28674" name="Содержимое 5"/>
          <p:cNvSpPr>
            <a:spLocks noGrp="1"/>
          </p:cNvSpPr>
          <p:nvPr>
            <p:ph idx="1"/>
          </p:nvPr>
        </p:nvSpPr>
        <p:spPr>
          <a:xfrm>
            <a:off x="457200" y="1357313"/>
            <a:ext cx="3829050" cy="5143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mtClean="0"/>
              <a:t>  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mtClean="0"/>
              <a:t> Какой характер в этом произведении?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ru-RU" smtClean="0"/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mtClean="0"/>
              <a:t>   Слушая произведение</a:t>
            </a:r>
            <a:r>
              <a:rPr lang="ru-RU" smtClean="0">
                <a:latin typeface="Arial" charset="0"/>
              </a:rPr>
              <a:t>,</a:t>
            </a:r>
            <a:r>
              <a:rPr lang="ru-RU" smtClean="0"/>
              <a:t> какую картину природы можно представить?</a:t>
            </a:r>
          </a:p>
        </p:txBody>
      </p:sp>
      <p:sp>
        <p:nvSpPr>
          <p:cNvPr id="8" name="Управляющая кнопка: фильм 7">
            <a:hlinkClick r:id="rId2" action="ppaction://hlinkfile" highlightClick="1"/>
          </p:cNvPr>
          <p:cNvSpPr/>
          <p:nvPr/>
        </p:nvSpPr>
        <p:spPr>
          <a:xfrm>
            <a:off x="4929188" y="5500688"/>
            <a:ext cx="785812" cy="685800"/>
          </a:xfrm>
          <a:prstGeom prst="actionButtonMovi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1421E-9228-406F-8640-3285512BF507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Характер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57188" y="1643063"/>
            <a:ext cx="2357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Мягкий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357938" y="1571625"/>
            <a:ext cx="2500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Призывный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000375" y="1571625"/>
            <a:ext cx="285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Мужественный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071563" y="2357438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Порывистый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286375" y="2286000"/>
            <a:ext cx="2786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Героический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857875" y="3429000"/>
            <a:ext cx="2797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Драматический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143250" y="2786063"/>
            <a:ext cx="271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Спокойный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28625" y="4500563"/>
            <a:ext cx="3178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Целеустремленный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572125" y="4286250"/>
            <a:ext cx="1682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Ласковый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214688" y="3500438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Волевой 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3643313" y="4857750"/>
            <a:ext cx="2417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r>
              <a:rPr lang="ru-RU" sz="2800">
                <a:latin typeface="Calibri" pitchFamily="34" charset="0"/>
              </a:rPr>
              <a:t>Напряженный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714375" y="3571875"/>
            <a:ext cx="145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Нежный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74E1C-E390-4583-A71A-7E08C4BDDD91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022E-7 C 0.06892 -2.96022E-7 0.125 0.0747 0.125 0.16651 C 0.125 0.25833 0.06892 0.33303 2.77778E-6 0.33303 C -0.06893 0.33303 -0.125 0.25833 -0.125 0.16651 C -0.125 0.0747 -0.06893 -2.96022E-7 2.77778E-6 -2.96022E-7 Z " pathEditMode="relative" rAng="0" ptsTypes="fffff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path" presetSubtype="0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37558E-6 C 0.06892 4.37558E-6 0.125 0.07469 0.125 0.16651 C 0.125 0.25832 0.06892 0.33302 2.5E-6 0.33302 C -0.06893 0.33302 -0.125 0.25832 -0.125 0.16651 C -0.125 0.07469 -0.06893 4.37558E-6 2.5E-6 4.37558E-6 Z " pathEditMode="relative" rAng="0" ptsTypes="fffff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0.01295 C -0.00504 0.01295 0.05104 0.08765 0.05104 0.17946 C 0.05104 0.27128 -0.00504 0.34598 -0.07396 0.34598 C -0.14288 0.34598 -0.19896 0.27128 -0.19896 0.17946 C -0.19896 0.08765 -0.14288 0.01295 -0.07396 0.01295 Z " pathEditMode="relative" rAng="0" ptsTypes="fffff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09 0.07724 C 0.11302 0.07724 0.16909 0.15194 0.16909 0.24375 C 0.16909 0.33557 0.11302 0.41026 0.04409 0.41026 C -0.02483 0.41026 -0.08091 0.33557 -0.08091 0.24375 C -0.08091 0.15194 -0.02483 0.07724 0.04409 0.07724 Z " pathEditMode="relative" rAng="0" ptsTypes="fffff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63 -0.13136 C 0.03229 -0.13136 0.08837 -0.05666 0.08837 0.03515 C 0.08837 0.12697 0.03229 0.20167 -0.03663 0.20167 C -0.10556 0.20167 -0.16163 0.12697 -0.16163 0.03515 C -0.16163 -0.05666 -0.10556 -0.13136 -0.03663 -0.13136 Z " pathEditMode="relative" rAng="0" ptsTypes="fffff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75486E-6 C 0.06892 4.75486E-6 0.125 0.07469 0.125 0.16651 C 0.125 0.25832 0.06892 0.33302 5.55556E-7 0.33302 C -0.06892 0.33302 -0.125 0.25832 -0.125 0.16651 C -0.125 0.07469 -0.06892 4.75486E-6 5.55556E-7 4.75486E-6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09 0.11795 C 0.12101 0.11795 0.17709 0.19265 0.17709 0.28446 C 0.17709 0.37628 0.12101 0.45098 0.05209 0.45098 C -0.01684 0.45098 -0.07291 0.37628 -0.07291 0.28446 C -0.07291 0.19265 -0.01684 0.11795 0.05209 0.11795 Z " pathEditMode="relative" rAng="0" ptsTypes="fffff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5" y="214313"/>
            <a:ext cx="5357813" cy="1285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И.К.Айвазовский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Девятый вал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22" name="Рисунок 6" descr="девятый ал холст масло 185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71638"/>
            <a:ext cx="7858125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7" descr="иван константинович айазовский 1817-190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43688" y="0"/>
            <a:ext cx="2500312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5A6FE-FA04-457B-A4FB-D26EB134FB29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21ae8cc0e73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09600" y="5105400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Максим Горький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6B630-86CA-4192-B666-A98CAFD2B997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0_d6ed_41cf1419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6" descr="b6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92363" y="304800"/>
            <a:ext cx="4470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6B630-86CA-4192-B666-A98CAFD2B997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CC96C-531E-4481-9C78-20FFDEB108ED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857250" y="357188"/>
            <a:ext cx="80010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i="1">
                <a:solidFill>
                  <a:schemeClr val="bg1"/>
                </a:solidFill>
                <a:cs typeface="Times New Roman" pitchFamily="18" charset="0"/>
              </a:rPr>
              <a:t>Музыка – это звуки, но музыка – это также целая масса чувств, которые открываются в этих звуках для чутких людей”.  </a:t>
            </a:r>
          </a:p>
          <a:p>
            <a:r>
              <a:rPr lang="ru-RU" sz="4800" i="1">
                <a:solidFill>
                  <a:schemeClr val="bg1"/>
                </a:solidFill>
                <a:cs typeface="Times New Roman" pitchFamily="18" charset="0"/>
              </a:rPr>
              <a:t>           </a:t>
            </a:r>
            <a:r>
              <a:rPr lang="ru-RU" sz="480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А. Луначарский</a:t>
            </a:r>
            <a:endParaRPr lang="ru-RU" sz="4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0_d6ed_41cf1419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543800" cy="762000"/>
          </a:xfrm>
        </p:spPr>
        <p:txBody>
          <a:bodyPr/>
          <a:lstStyle/>
          <a:p>
            <a:pPr eaLnBrk="1" hangingPunct="1"/>
            <a:r>
              <a:rPr lang="ru-RU" smtClean="0"/>
              <a:t>Песня о Буревестнике 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6868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Над седой равниной моря ветер тучи собирает. Между тучами и морем гордо реет Буревестник, черной молнии подобный. </a:t>
            </a:r>
          </a:p>
          <a:p>
            <a:pPr eaLnBrk="1" hangingPunct="1">
              <a:buFontTx/>
              <a:buNone/>
            </a:pPr>
            <a:endParaRPr lang="ru-RU" sz="2800" smtClean="0"/>
          </a:p>
          <a:p>
            <a:pPr eaLnBrk="1" hangingPunct="1">
              <a:buFontTx/>
              <a:buNone/>
            </a:pPr>
            <a:r>
              <a:rPr lang="ru-RU" sz="2800" smtClean="0"/>
              <a:t>   То крылом волны касаясь, то стрелой взмывая к тучам, он кричит, и - тучи слышат радость в смелом крике птицы. </a:t>
            </a:r>
          </a:p>
          <a:p>
            <a:pPr eaLnBrk="1" hangingPunct="1">
              <a:buFontTx/>
              <a:buNone/>
            </a:pPr>
            <a:endParaRPr lang="ru-RU" sz="2800" smtClean="0"/>
          </a:p>
          <a:p>
            <a:pPr eaLnBrk="1" hangingPunct="1">
              <a:buFontTx/>
              <a:buNone/>
            </a:pPr>
            <a:r>
              <a:rPr lang="ru-RU" sz="2800" smtClean="0"/>
              <a:t>   В этом крике - жажда бури! Силу гнева, пламя страсти и уверенность в победе слышат тучи в этом крике.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32F35-3A06-49A3-A8DA-68BBA2E137F3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7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Antarctic-Petrel-F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10600" cy="6629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Чайки стонут перед бурей, - стонут, мечутся над морем и на дно его готовы спрятать ужас свой пред бурей. </a:t>
            </a:r>
          </a:p>
          <a:p>
            <a:pPr eaLnBrk="1" hangingPunct="1">
              <a:buFontTx/>
              <a:buNone/>
            </a:pPr>
            <a:endParaRPr lang="ru-RU" sz="2800" smtClean="0"/>
          </a:p>
          <a:p>
            <a:pPr eaLnBrk="1" hangingPunct="1">
              <a:buFontTx/>
              <a:buNone/>
            </a:pPr>
            <a:endParaRPr lang="ru-RU" sz="2800" smtClean="0"/>
          </a:p>
          <a:p>
            <a:pPr eaLnBrk="1" hangingPunct="1">
              <a:buFontTx/>
              <a:buNone/>
            </a:pPr>
            <a:r>
              <a:rPr lang="ru-RU" sz="2800" smtClean="0"/>
              <a:t>И гагары тоже стонут, - им, гагарам, недоступно наслажденье битвой жизни: гром ударов их пугает. </a:t>
            </a:r>
          </a:p>
          <a:p>
            <a:pPr eaLnBrk="1" hangingPunct="1">
              <a:buFontTx/>
              <a:buNone/>
            </a:pPr>
            <a:endParaRPr lang="ru-RU" sz="2800" smtClean="0"/>
          </a:p>
          <a:p>
            <a:pPr eaLnBrk="1" hangingPunct="1">
              <a:buFontTx/>
              <a:buNone/>
            </a:pPr>
            <a:endParaRPr lang="ru-RU" sz="2800" smtClean="0"/>
          </a:p>
          <a:p>
            <a:pPr eaLnBrk="1" hangingPunct="1">
              <a:buFontTx/>
              <a:buNone/>
            </a:pPr>
            <a:r>
              <a:rPr lang="ru-RU" sz="2800" smtClean="0"/>
              <a:t>Глупый пингвин робко прячет тело жирное в утесах... Только гордый Буревестник реет смело и свободно над седым от пены морем!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BF0FE-FE8C-4894-BEF9-E64F296C2EC4}" type="slidenum">
              <a:rPr lang="ru-RU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snow-petrel-photo-steve-ebber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763000" cy="624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Всё мрачней и ниже тучи опускаются над морем, и поют, и рвутся волны к высоте навстречу грому.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Гром грохочет. В пене гнева стонут волны, с ветром споря. Вот охватывает ветер стаи волн объятьем крепким и бросает их с размаху в дикой злобе на утесы, разбивая в пыль и брызги изумрудные громады.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Буревестник с криком реет, черной молнии подобный, как стрела пронзает тучи, пену волн крылом срывает.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1F584-0F97-4882-B999-EEABE40FA2FA}" type="slidenum">
              <a:rPr lang="ru-RU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черное море холст масло 1881 москва государственная третьяковская галере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229600" cy="6096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Вот он носится, как демон, - гордый, черный демон бури, - и смеется, и рыдает... Он над тучами смеется, он от радости рыдает!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В гневе грома, - чуткий демон, - он давно усталость слышит, он уверен, что не скроют тучи солнца, - нет, не скроют!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Ветер воет... Гром грохочет...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008B6-63F6-4BD1-BB00-0772C0DEF2EE}" type="slidenum">
              <a:rPr lang="ru-RU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snow-petrel-photo-steve-ebbert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610600" cy="64770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dirty="0" smtClean="0"/>
              <a:t>Синим пламенем пылают стаи туч над бездной моря. Море ловит стрелы молний и в своей пучине гасит. Точно огненные змеи, вьются в море, исчезая, отраженья этих молний.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800" dirty="0" smtClean="0"/>
              <a:t>Буря! Скоро грянет буря!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dirty="0" smtClean="0"/>
              <a:t>Это смелый Буревестник                            гордо реет между молний над                                               ревущим гневно морем; то кричит                                     пророк победы: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000" dirty="0" smtClean="0"/>
              <a:t>- Пусть сильнее грянет буря!..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000" dirty="0" smtClean="0"/>
              <a:t>                                                                 </a:t>
            </a:r>
            <a:r>
              <a:rPr lang="ru-RU" sz="2800" dirty="0" smtClean="0"/>
              <a:t>1901 г.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1ACA5-7055-4A44-A33F-417B87B8705E}" type="slidenum">
              <a:rPr lang="ru-RU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28688"/>
            <a:ext cx="328612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ладожское озеро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2450" y="1143000"/>
            <a:ext cx="3511550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Заголовок 5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Какая картина соответствует характеру произведения?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500063" y="5857875"/>
            <a:ext cx="3252787" cy="811213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И.К.Айвазовский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Буря на Ледовитом океане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6000750" y="5857875"/>
            <a:ext cx="2686050" cy="71437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А.И.Куинджи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Ладожское озеро</a:t>
            </a:r>
            <a:endParaRPr lang="ru-RU" dirty="0"/>
          </a:p>
        </p:txBody>
      </p:sp>
      <p:sp>
        <p:nvSpPr>
          <p:cNvPr id="11" name="Управляющая кнопка: фильм 10">
            <a:hlinkClick r:id="rId4" action="ppaction://hlinkfile" highlightClick="1"/>
          </p:cNvPr>
          <p:cNvSpPr/>
          <p:nvPr/>
        </p:nvSpPr>
        <p:spPr>
          <a:xfrm>
            <a:off x="4143375" y="5286375"/>
            <a:ext cx="642938" cy="614363"/>
          </a:xfrm>
          <a:prstGeom prst="actionButtonMovi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313" y="5929313"/>
            <a:ext cx="500062" cy="485775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00688" y="5929313"/>
            <a:ext cx="414337" cy="485775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2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44812-989A-44BB-98DA-8C07882E1D0C}" type="slidenum">
              <a:rPr lang="ru-RU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Какая картина соответствует характеру произведения?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9250" y="5643563"/>
            <a:ext cx="3429000" cy="78581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И.К.Айвазовский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Буря у берегов Ниццы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57250" y="5643563"/>
            <a:ext cx="2900363" cy="642937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Л.Ф.Лагорио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Море</a:t>
            </a:r>
            <a:endParaRPr lang="ru-RU" dirty="0"/>
          </a:p>
        </p:txBody>
      </p:sp>
      <p:pic>
        <p:nvPicPr>
          <p:cNvPr id="39940" name="Рисунок 4" descr="лагорио....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43125"/>
            <a:ext cx="4214813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Рисунок 6" descr="буря у берегов Ниццы холст масло 1885 ереван национальная галерея армении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75125" y="1428750"/>
            <a:ext cx="496887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313" y="5715000"/>
            <a:ext cx="485775" cy="485775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57750" y="5643563"/>
            <a:ext cx="485775" cy="485775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2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E2828-641B-4501-92C9-134A6989B50B}" type="slidenum">
              <a:rPr lang="ru-RU"/>
              <a:pPr>
                <a:defRPr/>
              </a:pPr>
              <a:t>26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Какая картина соответствует характеру произведения?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88" y="5429250"/>
            <a:ext cx="3567112" cy="69691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И.К.Айвазовский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Черное море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429250" y="5429250"/>
            <a:ext cx="3257550" cy="69691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А.И.Куинджи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Море</a:t>
            </a:r>
            <a:endParaRPr lang="ru-RU" dirty="0"/>
          </a:p>
        </p:txBody>
      </p:sp>
      <p:pic>
        <p:nvPicPr>
          <p:cNvPr id="40964" name="Рисунок 7" descr="черное море холст масло 1881 москва государственная третьяковская галерея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00188"/>
            <a:ext cx="46386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Рисунок 9" descr="море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8" y="1500188"/>
            <a:ext cx="4214812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57188" y="5500688"/>
            <a:ext cx="500062" cy="50006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43500" y="5572125"/>
            <a:ext cx="485775" cy="485775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2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A9F12-F6A9-4D42-81E4-2CFF2109BAC9}" type="slidenum">
              <a:rPr lang="ru-RU"/>
              <a:pPr>
                <a:defRPr/>
              </a:pPr>
              <a:t>27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Какая картина соответствует характеру произведения?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75" y="5429250"/>
            <a:ext cx="3781425" cy="69691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И.К.Айвазовский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Кавказские горы с моря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75" y="5429250"/>
            <a:ext cx="3400425" cy="69691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И.К.Айвазовский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Морской пролив с маяком</a:t>
            </a:r>
            <a:endParaRPr lang="ru-RU" dirty="0"/>
          </a:p>
        </p:txBody>
      </p:sp>
      <p:pic>
        <p:nvPicPr>
          <p:cNvPr id="41988" name="Рисунок 4" descr="кавказские горы с моря холст масло 189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00188"/>
            <a:ext cx="4286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Рисунок 5" descr="морской пролив с маяком 184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33913" y="1500188"/>
            <a:ext cx="4510087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86313" y="5500688"/>
            <a:ext cx="485775" cy="50006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313" y="5500688"/>
            <a:ext cx="500062" cy="50006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1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807CC-4016-4529-ABE4-5711F5AB88E0}" type="slidenum">
              <a:rPr lang="ru-RU"/>
              <a:pPr>
                <a:defRPr/>
              </a:pPr>
              <a:t>28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Какая картина соответствует характеру произведения?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38" y="5357813"/>
            <a:ext cx="3852862" cy="7683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И.К.Айвазовский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Девятый вал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0688" y="5357813"/>
            <a:ext cx="3186112" cy="7683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И.К.Айвазовский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Восход луны</a:t>
            </a:r>
          </a:p>
        </p:txBody>
      </p:sp>
      <p:pic>
        <p:nvPicPr>
          <p:cNvPr id="43012" name="Рисунок 4" descr="девятый ал холст масло 185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14500"/>
            <a:ext cx="471487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Рисунок 5" descr="восход луны холст масло 189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46625" y="1714500"/>
            <a:ext cx="43973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929188" y="5500688"/>
            <a:ext cx="485775" cy="50006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75" y="5500688"/>
            <a:ext cx="500063" cy="50006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1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A7833-8A63-48D5-AC82-6949997494E7}" type="slidenum">
              <a:rPr lang="ru-RU"/>
              <a:pPr>
                <a:defRPr/>
              </a:pPr>
              <a:t>29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Скрябин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 Александр Николаевич</a:t>
            </a:r>
            <a:br>
              <a:rPr lang="ru-RU" sz="4000" b="1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6386" name="Picture 5" descr="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01950" y="1752600"/>
            <a:ext cx="36004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ADC6D-0AFB-467C-B3CD-2A49A1BB03E2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01014" cy="19002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6000" dirty="0" smtClean="0"/>
              <a:t>«Творчество Скрябина было его временем, </a:t>
            </a:r>
          </a:p>
          <a:p>
            <a:pPr eaLnBrk="1" hangingPunct="1"/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7158" y="3714752"/>
            <a:ext cx="8329642" cy="1625593"/>
          </a:xfrm>
        </p:spPr>
        <p:txBody>
          <a:bodyPr/>
          <a:lstStyle/>
          <a:p>
            <a:pPr algn="ctr">
              <a:buNone/>
            </a:pPr>
            <a:r>
              <a:rPr lang="ru-RU" sz="6000" dirty="0" smtClean="0"/>
              <a:t>выраженным в звуках» (Г.В.Плеханов)</a:t>
            </a:r>
            <a:endParaRPr lang="ru-RU" sz="6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E041C-C164-4D90-B64C-E9DC7FDC5489}" type="slidenum">
              <a:rPr lang="ru-RU"/>
              <a:pPr>
                <a:defRPr/>
              </a:pPr>
              <a:t>30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D963F-EA2D-40D3-857E-70D539093264}" type="slidenum">
              <a:rPr lang="ru-RU"/>
              <a:pPr>
                <a:defRPr/>
              </a:pPr>
              <a:t>31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00250" y="-122238"/>
          <a:ext cx="6858048" cy="6980455"/>
        </p:xfrm>
        <a:graphic>
          <a:graphicData uri="http://schemas.openxmlformats.org/drawingml/2006/table">
            <a:tbl>
              <a:tblPr/>
              <a:tblGrid>
                <a:gridCol w="3286148"/>
                <a:gridCol w="3571900"/>
              </a:tblGrid>
              <a:tr h="2865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/>
                        </a:rPr>
                        <a:t>1.Кругом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/>
                        </a:rPr>
                        <a:t>война, а этот маленький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/>
                        </a:rPr>
                        <a:t>... Над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/>
                        </a:rPr>
                        <a:t>ним смеялись все врачи -Куда такой годится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/>
                        </a:rPr>
                        <a:t>маленький, ну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/>
                        </a:rPr>
                        <a:t>, разве только в трубачи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/>
                        </a:rPr>
                        <a:t>? А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/>
                        </a:rPr>
                        <a:t>что ему? - Все нипочем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/>
                        </a:rPr>
                        <a:t>: Ну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/>
                        </a:rPr>
                        <a:t>, трубачом, так трубачом!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634" marR="4963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/>
                        </a:rPr>
                        <a:t>3.Но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/>
                        </a:rPr>
                        <a:t>как-то раз в дожди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/>
                        </a:rPr>
                        <a:t>осенние в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/>
                        </a:rPr>
                        <a:t>чужой стране, в чужом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/>
                        </a:rPr>
                        <a:t>краю полк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/>
                        </a:rPr>
                        <a:t>оказался в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/>
                        </a:rPr>
                        <a:t>окружении, и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/>
                        </a:rPr>
                        <a:t>командир погиб в бою.        Ну, как же быть? Ах, как же быть?        Ну, что, трубач, тебе трубить?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634" marR="49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20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/>
                        </a:rPr>
                        <a:t>2.Как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/>
                        </a:rPr>
                        <a:t>хорошо, не надо кланяться -Свистят все пули над тобой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/>
                        </a:rPr>
                        <a:t>. Везде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/>
                        </a:rPr>
                        <a:t>пройдет, но не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/>
                        </a:rPr>
                        <a:t>расстанется С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/>
                        </a:rPr>
                        <a:t>своей начищенной трубой.        А почему? Да потому,        Что так положено ему.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634" marR="4963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/>
                        </a:rPr>
                        <a:t>4.И встал трубач в дыму и пламени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/>
                        </a:rPr>
                        <a:t>, к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/>
                        </a:rPr>
                        <a:t>губам трубу свою прижал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/>
                        </a:rPr>
                        <a:t>- И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/>
                        </a:rPr>
                        <a:t>за трубой весь полк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/>
                        </a:rPr>
                        <a:t>израненный Запел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/>
                        </a:rPr>
                        <a:t>«Интернационал». И полк пошел за трубачом - Обыкновенным трубачом.5.Солдат, солдат, нам не положено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/>
                        </a:rPr>
                        <a:t>, Но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/>
                        </a:rPr>
                        <a:t>, верно, что там - плачь, не плачь -В чужой степи, в траве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/>
                        </a:rPr>
                        <a:t>некошеной остался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/>
                        </a:rPr>
                        <a:t>маленький трубач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/>
                        </a:rPr>
                        <a:t>. А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/>
                        </a:rPr>
                        <a:t>он, ведь он - все дело в чем! Был настоящим трубачом.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9634" marR="49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1643063"/>
            <a:ext cx="91440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Песня о </a:t>
            </a:r>
          </a:p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маленьком</a:t>
            </a:r>
          </a:p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трубаче</a:t>
            </a:r>
            <a:endParaRPr lang="ru-RU" sz="1000">
              <a:solidFill>
                <a:schemeClr val="bg1"/>
              </a:solidFill>
            </a:endParaRPr>
          </a:p>
          <a:p>
            <a:pPr eaLnBrk="0" hangingPunct="0"/>
            <a:r>
              <a:rPr lang="ru-RU" sz="1600">
                <a:solidFill>
                  <a:schemeClr val="bg1"/>
                </a:solidFill>
                <a:cs typeface="Times New Roman" pitchFamily="18" charset="0"/>
              </a:rPr>
              <a:t>Музыка С.Никитина</a:t>
            </a:r>
            <a:endParaRPr lang="ru-RU" sz="1000">
              <a:solidFill>
                <a:schemeClr val="bg1"/>
              </a:solidFill>
            </a:endParaRPr>
          </a:p>
          <a:p>
            <a:pPr eaLnBrk="0" hangingPunct="0"/>
            <a:r>
              <a:rPr lang="ru-RU" sz="1600">
                <a:solidFill>
                  <a:schemeClr val="bg1"/>
                </a:solidFill>
                <a:cs typeface="Times New Roman" pitchFamily="18" charset="0"/>
              </a:rPr>
              <a:t>Слова С.Крылова</a:t>
            </a:r>
            <a:endParaRPr lang="ru-RU" sz="1000">
              <a:solidFill>
                <a:schemeClr val="bg1"/>
              </a:solidFill>
            </a:endParaRPr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Александр Николаевич Скрябин</a:t>
            </a:r>
            <a:r>
              <a:rPr lang="ru-RU" smtClean="0">
                <a:solidFill>
                  <a:schemeClr val="bg1"/>
                </a:solidFill>
              </a:rPr>
              <a:t> </a:t>
            </a:r>
            <a:br>
              <a:rPr lang="ru-RU" smtClean="0">
                <a:solidFill>
                  <a:schemeClr val="bg1"/>
                </a:solidFill>
              </a:rPr>
            </a:br>
            <a:r>
              <a:rPr lang="ru-RU" smtClean="0">
                <a:solidFill>
                  <a:schemeClr val="bg1"/>
                </a:solidFill>
              </a:rPr>
              <a:t>(1871 — 1915)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905000"/>
            <a:ext cx="3557588" cy="4800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r>
              <a:rPr lang="ru-RU" smtClean="0"/>
              <a:t>русский композитор и пианист</a:t>
            </a:r>
          </a:p>
        </p:txBody>
      </p:sp>
      <p:pic>
        <p:nvPicPr>
          <p:cNvPr id="17411" name="Picture 4" descr="фото">
            <a:hlinkClick r:id="rId2" tooltip="&quot;фото&quot;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905000"/>
            <a:ext cx="44037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89583-A383-47E5-810A-3F44EDECFCA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 descr="николай александрович скрябин отец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615950"/>
            <a:ext cx="3825875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4" descr="мать скрябина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5" y="631825"/>
            <a:ext cx="4357688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FBA9D-5A44-4266-AAF1-2016EFF19B5C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sen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11" y="214289"/>
            <a:ext cx="3936150" cy="577725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A6D3F-2946-4170-9F7F-CE3B773C2EA2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457200"/>
            <a:ext cx="4429125" cy="62484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bg1"/>
                </a:solidFill>
              </a:rPr>
              <a:t>Силен и могуч тот, кто испытал отчаяние и победил его.                                                                                             А.Н.Скрябин</a:t>
            </a:r>
          </a:p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  <a:p>
            <a:pPr eaLnBrk="1" hangingPunct="1">
              <a:buFont typeface="Arial" charset="0"/>
              <a:buNone/>
            </a:pPr>
            <a:endParaRPr lang="ru-RU" sz="2400" smtClean="0"/>
          </a:p>
          <a:p>
            <a:pPr eaLnBrk="1" hangingPunct="1">
              <a:buFont typeface="Arial" charset="0"/>
              <a:buNone/>
            </a:pPr>
            <a:endParaRPr lang="ru-RU" sz="2400" smtClean="0"/>
          </a:p>
          <a:p>
            <a:pPr eaLnBrk="1" hangingPunct="1">
              <a:buFont typeface="Arial" charset="0"/>
              <a:buNone/>
            </a:pPr>
            <a:endParaRPr lang="ru-RU" sz="2400" smtClean="0"/>
          </a:p>
          <a:p>
            <a:pPr eaLnBrk="1" hangingPunct="1">
              <a:buFont typeface="Arial" charset="0"/>
              <a:buNone/>
            </a:pPr>
            <a:endParaRPr lang="ru-RU" sz="2400" smtClean="0"/>
          </a:p>
          <a:p>
            <a:pPr eaLnBrk="1" hangingPunct="1">
              <a:buFont typeface="Arial" charset="0"/>
              <a:buNone/>
            </a:pPr>
            <a:endParaRPr lang="ru-RU" sz="2400" smtClean="0"/>
          </a:p>
          <a:p>
            <a:pPr eaLnBrk="1" hangingPunct="1"/>
            <a:r>
              <a:rPr lang="ru-RU" sz="2400" smtClean="0"/>
              <a:t>Иду сказать людям, что они сильны и могучи.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      А.Н.Скрябин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  <p:pic>
        <p:nvPicPr>
          <p:cNvPr id="20482" name="Picture 4" descr="25869-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322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97842-F23E-4887-8E26-9AFF584A3043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новодевичье кладбищ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334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A4733-89FC-4317-AD69-35343C3E39C0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bg1"/>
                </a:solidFill>
              </a:rPr>
              <a:t>Творчество</a:t>
            </a:r>
          </a:p>
        </p:txBody>
      </p:sp>
      <p:sp>
        <p:nvSpPr>
          <p:cNvPr id="22530" name="Содержимое 3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429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700" smtClean="0">
                <a:solidFill>
                  <a:schemeClr val="bg1"/>
                </a:solidFill>
              </a:rPr>
              <a:t>Творческое наследие Скрябина представлено фортепианной и симфонической музыкой.</a:t>
            </a:r>
            <a:r>
              <a:rPr lang="ru-RU" sz="2700" smtClean="0"/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7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700" smtClean="0"/>
              <a:t>Для оркестра – 3 симфонии (1900–04, 3-я – Божественная поэма),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700" smtClean="0"/>
              <a:t> симфонические поэмы Мечты (1898),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700" smtClean="0"/>
              <a:t>Поэма экстаза (1907),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700" smtClean="0"/>
              <a:t>Прометей (Поэма огня; с фортепиано и хором, 1910);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700" smtClean="0"/>
              <a:t>концерт для фортепиано с оркестром (1897);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700" smtClean="0"/>
              <a:t> для фортепиано – 10 сонат (1892–1913),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700" smtClean="0"/>
              <a:t>29 поэм, 26 этюдов, 90 прелюдий, 21 мазурка,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700" smtClean="0"/>
              <a:t>11 экспромтов, вальсы и др.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39748-F053-4EF9-AF42-3FA495B95EE9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962</Words>
  <Application>Microsoft Office PowerPoint</Application>
  <PresentationFormat>Экран (4:3)</PresentationFormat>
  <Paragraphs>171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Скрябин  Александр Николаевич </vt:lpstr>
      <vt:lpstr>Александр Николаевич Скрябин  (1871 — 1915)</vt:lpstr>
      <vt:lpstr>Слайд 5</vt:lpstr>
      <vt:lpstr>Слайд 6</vt:lpstr>
      <vt:lpstr>Слайд 7</vt:lpstr>
      <vt:lpstr>Слайд 8</vt:lpstr>
      <vt:lpstr>Творчество</vt:lpstr>
      <vt:lpstr>Симфоническая поэмы "Прометей" или "Поэмы огня” (1910г)</vt:lpstr>
      <vt:lpstr>Слайд 11</vt:lpstr>
      <vt:lpstr>Слайд 12</vt:lpstr>
      <vt:lpstr>А.Н.Скрябин “Прометей” финал</vt:lpstr>
      <vt:lpstr>Этюд № 12 (“Патетический”) 1895 г.</vt:lpstr>
      <vt:lpstr>Ответьте на вопросы</vt:lpstr>
      <vt:lpstr>Характер</vt:lpstr>
      <vt:lpstr>И.К.Айвазовский Девятый вал</vt:lpstr>
      <vt:lpstr>Максим Горький</vt:lpstr>
      <vt:lpstr>Слайд 19</vt:lpstr>
      <vt:lpstr>Песня о Буревестнике </vt:lpstr>
      <vt:lpstr>Слайд 21</vt:lpstr>
      <vt:lpstr>Слайд 22</vt:lpstr>
      <vt:lpstr>Слайд 23</vt:lpstr>
      <vt:lpstr>Слайд 24</vt:lpstr>
      <vt:lpstr>Какая картина соответствует характеру произведения?</vt:lpstr>
      <vt:lpstr>Какая картина соответствует характеру произведения?</vt:lpstr>
      <vt:lpstr>Какая картина соответствует характеру произведения?</vt:lpstr>
      <vt:lpstr>Какая картина соответствует характеру произведения?</vt:lpstr>
      <vt:lpstr>Какая картина соответствует характеру произведения?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Скрябин  Александр Николаевич</dc:title>
  <dc:creator>KIRA</dc:creator>
  <cp:lastModifiedBy>KIRA</cp:lastModifiedBy>
  <cp:revision>70</cp:revision>
  <dcterms:modified xsi:type="dcterms:W3CDTF">2011-10-16T07:51:31Z</dcterms:modified>
</cp:coreProperties>
</file>