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91580" y="764704"/>
            <a:ext cx="756084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Рабочая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программа - </a:t>
            </a:r>
            <a:r>
              <a:rPr lang="ru-RU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нормативный документ, определяющий объем, порядок, содержание изучения и преподавания учебного курса дополнительного образования детского объединения, основывающийся на примерной, модифицированной или авторской общеобразовательной программе детского объединения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21454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331640" y="332803"/>
            <a:ext cx="695074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Календарно-тематическое планирование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869668"/>
            <a:ext cx="78488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-дата проведения;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темы отдельных занятий и учебные материалы к ним;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количество часов на изучение каждого раздела и каждой темы;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вид занятия (теоретическое или практическое, количество часов);</a:t>
            </a:r>
          </a:p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указание на формируемые универсальные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учебные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действия учащихся</a:t>
            </a:r>
            <a:r>
              <a:rPr lang="ru-RU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53247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5416"/>
            <a:ext cx="9144000" cy="717341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83568" y="116632"/>
            <a:ext cx="78488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Описание материально-технического обеспечения образовательного процесса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971600" y="2060848"/>
            <a:ext cx="784887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Средства  обучения: средства обучения и контроля знаний учащихся, учебная и справочная литература, цифровые образовательные ресурсы, демонстрационный и раздаточный дидактический материал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18612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15416"/>
            <a:ext cx="9144000" cy="7173416"/>
          </a:xfrm>
          <a:prstGeom prst="rect">
            <a:avLst/>
          </a:prstGeom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570907" y="260648"/>
            <a:ext cx="8135938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677863" algn="l"/>
              </a:tabLst>
              <a:defRPr/>
            </a:pPr>
            <a:r>
              <a:rPr kumimoji="0" lang="ru-RU" sz="4000" b="0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Образец размещения источников литературы в списке: </a:t>
            </a:r>
            <a:endParaRPr kumimoji="0" lang="ru-RU" sz="40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677863" algn="l"/>
              </a:tabLst>
              <a:defRPr/>
            </a:pPr>
            <a:r>
              <a:rPr kumimoji="0" lang="ru-RU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Фадеева Е. И. Лабиринты общения: Учебно-методическое пособие. - М.: ЦГЛ, 2003. - 96 с.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677863" algn="l"/>
              </a:tabLst>
              <a:defRPr/>
            </a:pPr>
            <a:r>
              <a:rPr kumimoji="0" lang="ru-RU" sz="4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или </a:t>
            </a:r>
            <a:endParaRPr kumimoji="0" lang="ru-RU" sz="4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677863" algn="l"/>
              </a:tabLst>
              <a:defRPr/>
            </a:pPr>
            <a:r>
              <a:rPr kumimoji="0" lang="ru-RU" sz="4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Галанов А. С. Игры, которые лечат (для детей от 1 года до 3 лет). - М.: ТЦ Сфера, 2001. - 96 с.</a:t>
            </a:r>
          </a:p>
        </p:txBody>
      </p:sp>
    </p:spTree>
    <p:extLst>
      <p:ext uri="{BB962C8B-B14F-4D97-AF65-F5344CB8AC3E}">
        <p14:creationId xmlns:p14="http://schemas.microsoft.com/office/powerpoint/2010/main" val="1264147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772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95536" y="542781"/>
            <a:ext cx="84249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</a:rPr>
              <a:t>Федеральны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</a:rPr>
              <a:t>й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</a:rPr>
              <a:t> закон «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</a:rPr>
              <a:t>Об образовании в Российской 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</a:rPr>
              <a:t>Федерации» 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</a:rPr>
              <a:t>№ 273-ФЗ 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</a:rPr>
              <a:t> от 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</a:rPr>
              <a:t>29.12.2012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</a:rPr>
              <a:t>.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</a:rPr>
              <a:t> Приказ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</a:rPr>
              <a:t>Минобрнауки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</a:rPr>
              <a:t> России от 6 октября 2009 г. № 373 «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</a:rPr>
              <a:t>Федеральный государственный образовательный  стандарт 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</a:rPr>
              <a:t>начального общего образования (ФГОС НОО)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</a:rPr>
              <a:t> Приказ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</a:rPr>
              <a:t>Минобрнауки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</a:rPr>
              <a:t> России от 26 ноября 2010 г. № 1241 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</a:rPr>
              <a:t>«О 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</a:rPr>
              <a:t>внесении изменений в федеральный государственный образовательный стандарт начального общего образования, 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</a:rPr>
              <a:t>утверждённого 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</a:rPr>
              <a:t>приказом Министерства образования и науки Российской Федерации от 6 октября 2009 г. № 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</a:rPr>
              <a:t>373»</a:t>
            </a:r>
          </a:p>
          <a:p>
            <a:pPr marL="342900" indent="-342900" algn="just"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</a:rPr>
              <a:t> Приказ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</a:rPr>
              <a:t>Минобрнауки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</a:rPr>
              <a:t> России от 22 сентября 2011 г. № 2357 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</a:rPr>
              <a:t>«О 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</a:rPr>
              <a:t>внесении изменений в федеральный государственный образовательный стандарт начального общего образования, утверждённый приказом Министерства образования и науки Российской Федерации от 6 октября 2009 г. № 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Calibri"/>
              </a:rPr>
              <a:t>373»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194353" y="308750"/>
            <a:ext cx="469974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НОРМАТИВЫЕ ДОКУМЕНТЫ</a:t>
            </a:r>
            <a:endParaRPr lang="ru-RU" sz="2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845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11560" y="476672"/>
            <a:ext cx="79208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Wingdings" pitchFamily="2" charset="2"/>
              <a:buChar char="q"/>
            </a:pP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/>
                <a:ea typeface="Calibri"/>
              </a:rPr>
              <a:t>Приказ 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/>
                <a:ea typeface="Calibri"/>
              </a:rPr>
              <a:t>Минобрнауки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/>
                <a:ea typeface="Calibri"/>
              </a:rPr>
              <a:t> России от 17 декабря 2010 г. № 1897 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/>
                <a:ea typeface="Calibri"/>
              </a:rPr>
              <a:t>«Федеральный 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/>
                <a:ea typeface="Calibri"/>
              </a:rPr>
              <a:t>государственный образовательный стандарт основного общего 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/>
                <a:ea typeface="Calibri"/>
              </a:rPr>
              <a:t>образования 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/>
                <a:ea typeface="Calibri"/>
              </a:rPr>
              <a:t>(ФГОС  ООО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/>
                <a:ea typeface="Calibri"/>
              </a:rPr>
              <a:t>)»  </a:t>
            </a: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  <a:latin typeface="Times New Roman"/>
              <a:ea typeface="Calibri"/>
            </a:endParaRPr>
          </a:p>
          <a:p>
            <a:pPr marL="342900" lvl="0" indent="-342900" algn="just"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/>
                <a:ea typeface="Calibri"/>
              </a:rPr>
              <a:t>Приказ  </a:t>
            </a:r>
            <a:r>
              <a:rPr lang="ru-R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/>
                <a:ea typeface="Calibri"/>
              </a:rPr>
              <a:t>Минобрнауки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/>
                <a:ea typeface="Calibri"/>
              </a:rPr>
              <a:t> России от 17 мая 2012 г. № 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/>
                <a:ea typeface="Calibri"/>
              </a:rPr>
              <a:t>413 «Федеральный государственный образовательный стандарт 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/>
                <a:ea typeface="Calibri"/>
              </a:rPr>
              <a:t>среднего (полного)общего образования(ФГОС С(П)ОО</a:t>
            </a: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/>
                <a:ea typeface="Calibri"/>
              </a:rPr>
              <a:t>)»</a:t>
            </a:r>
          </a:p>
          <a:p>
            <a:pPr marL="342900" lvl="0" indent="-342900" algn="just">
              <a:buFont typeface="Wingdings" pitchFamily="2" charset="2"/>
              <a:buChar char="q"/>
            </a:pPr>
            <a:r>
              <a:rPr lang="ru-R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/>
                <a:ea typeface="Calibri"/>
              </a:rPr>
              <a:t> Примерные требования </a:t>
            </a:r>
            <a:r>
              <a:rPr lang="ru-R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/>
                <a:ea typeface="Calibri"/>
              </a:rPr>
              <a:t>к программам дополнительного образования детей, Порядком организации и осуществления образовательной деятельности по дополнительным образовательным программам  от 27.11.2013 г. № 3046</a:t>
            </a:r>
            <a:endParaRPr lang="ru-RU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568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83568" y="332656"/>
            <a:ext cx="763284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Структура Программы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Титульный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лист.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Пояснительная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записка, в которой конкретизируются общие цели начального и среднего (полного) общего образования с учетом специфики учебного курса.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Общая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характеристика курса.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Описание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места курса в учебном плане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Описание ценностных ориентиров учебного курса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Личностные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метапредметные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и предметные результаты освоения конкретного учебного курса.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учебного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курса.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Тематическое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планирование с указанием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основных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видов универсальных учебных  действий   обучающихся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 algn="ctr">
              <a:buFont typeface="+mj-lt"/>
              <a:buAutoNum type="arabicPeriod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Описание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материально-технического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обеспечения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образовательного процесса.</a:t>
            </a:r>
          </a:p>
        </p:txBody>
      </p:sp>
    </p:spTree>
    <p:extLst>
      <p:ext uri="{BB962C8B-B14F-4D97-AF65-F5344CB8AC3E}">
        <p14:creationId xmlns:p14="http://schemas.microsoft.com/office/powerpoint/2010/main" val="36657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78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187624" y="749113"/>
            <a:ext cx="734481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указывается модифицированная дополнительная общеобразовательная программа, на основе которой разработана рабочая программа;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концепция (основная идея) программы;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обоснованность (актуальность, новизна, значимость);</a:t>
            </a: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кратко формулируются общие цели учебного курса для ступени обучения;</a:t>
            </a:r>
          </a:p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конкретизируются задачи с учетом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специфики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курса года обучения;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403648" y="332655"/>
            <a:ext cx="658822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Пояснительная 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записка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260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39552" y="692696"/>
            <a:ext cx="79208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указывается направление развития личности учащихся: духовно-нравственное, социальное,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общеинтеллектуальное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общекультурное, спортивно-оздоровительное;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 общая характеристика учебного процесса: основные технологии, методы, формы обучения и режим занятий;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основные принципы отбора материала и краткое пояснение логики структуры программы, включая раскрытие связей дополнительного образования по данному курсу с другими предметами (при наличии таковых); 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-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кому адресована программа: краткая характеристика детского объединения;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сроки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реализации программы.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3568" y="260648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Общая характеристика учебного курса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841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39552" y="332656"/>
            <a:ext cx="80648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Базовые  ценностные ориентиры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содержания общего образования,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положенные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основу данной программы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1135944"/>
            <a:ext cx="799288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/>
              <a:t>Ценность жизни </a:t>
            </a:r>
            <a:r>
              <a:rPr lang="ru-RU" sz="1600" dirty="0"/>
              <a:t>– признание человеческой жизни и существования живого в природе и материальном мире в целом как величайшей ценности, как основы для подлинного художественно-эстетического, эколого-технологического сознания.</a:t>
            </a:r>
          </a:p>
          <a:p>
            <a:r>
              <a:rPr lang="ru-RU" sz="1600" b="1" dirty="0"/>
              <a:t>Ценность природы </a:t>
            </a:r>
            <a:r>
              <a:rPr lang="ru-RU" sz="1600" dirty="0"/>
              <a:t>основывается на общечеловеческой ценности жизни, на осознании себя частью природного мира – частью живой и неживой природы. Любовь к природе означает прежде всего бережное отношение к ней как к среде обитания и выживания человека, а также переживание чувства красоты, гармонии, её совершенства, сохранение и приумножение её богатства, отражение в художественных произведениях, предметах декоративно-прикладного искусства.</a:t>
            </a:r>
          </a:p>
          <a:p>
            <a:r>
              <a:rPr lang="ru-RU" sz="1600" b="1" dirty="0"/>
              <a:t>Ценность человека как разумного существа</a:t>
            </a:r>
            <a:r>
              <a:rPr lang="ru-RU" sz="1600" dirty="0"/>
              <a:t>, стремящегося к добру, самосовершенствованию и самореализации, важность и необходимость соблюдения здорового образа жизни в единстве его составляющих: физическом, психическом и социально-нравственном здоровье.</a:t>
            </a:r>
          </a:p>
          <a:p>
            <a:r>
              <a:rPr lang="ru-RU" sz="1600" b="1" dirty="0"/>
              <a:t>Ценность добра </a:t>
            </a:r>
            <a:r>
              <a:rPr lang="ru-RU" sz="1600" dirty="0"/>
              <a:t>– направленность человека на развитие и сохранение жизни, через сострадание и милосердие, стремление помочь ближнему, как проявление высшей человеческой способности – любви.</a:t>
            </a:r>
          </a:p>
          <a:p>
            <a:r>
              <a:rPr lang="ru-RU" sz="1600" b="1" dirty="0"/>
              <a:t>Ценность истины </a:t>
            </a:r>
            <a:r>
              <a:rPr lang="ru-RU" sz="1600" dirty="0"/>
              <a:t>– это ценность научного познания как части культуры человечества, разума, понимания сущности бытия, мироздания.</a:t>
            </a:r>
          </a:p>
          <a:p>
            <a:r>
              <a:rPr lang="ru-RU" sz="1600" b="1" dirty="0"/>
              <a:t>Ценность семьи</a:t>
            </a:r>
            <a:r>
              <a:rPr lang="ru-RU" sz="1600" dirty="0"/>
              <a:t> как первой и самой значимой для развития ребёнка социальной и образовательной среды, обеспечивающей преемственность художественно-культурных, этнических традиций народов России от поколения к поколению и тем самым жизнеспособность российского общества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962492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539552" y="476672"/>
            <a:ext cx="806489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Личностные,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метапредметные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и предметные результаты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освоения конкретного учебного курса в соответствии с требованиями ФГОС и модифицированной дополнительной общеобразовательной программы конкретизируются для каждого детского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объединения и могут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быть дифференцированы по уровням. </a:t>
            </a:r>
          </a:p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Планируемые результаты освоения  учебного курса (обучающийся научиться, обучающийся получить возможность научиться).</a:t>
            </a:r>
          </a:p>
        </p:txBody>
      </p:sp>
    </p:spTree>
    <p:extLst>
      <p:ext uri="{BB962C8B-B14F-4D97-AF65-F5344CB8AC3E}">
        <p14:creationId xmlns:p14="http://schemas.microsoft.com/office/powerpoint/2010/main" val="818453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683568" y="722313"/>
            <a:ext cx="79208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перечень и название раздела и тем курса;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необходимое количество часов для изучения раздела, темы;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содержание учебной темы: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основные изучаемые вопросы;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практические и лабораторные работы, творческие и практические задания, экскурсии и другие формы занятий, используемые при обучении;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формы и вопросы контроля;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-возможные виды самостоятельной работы учащихся;</a:t>
            </a:r>
          </a:p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формируемые универсальные учебные действия (личностные, регулятивные, коммуникативные, познавательные).</a:t>
            </a:r>
          </a:p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-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требования к знаниям и умениям обучающихся к концу изучения раздела;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83768" y="260648"/>
            <a:ext cx="41764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Содержание учебного курса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518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939</Words>
  <Application>Microsoft Office PowerPoint</Application>
  <PresentationFormat>Экран (4:3)</PresentationFormat>
  <Paragraphs>63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user1</dc:creator>
  <cp:lastModifiedBy>user1</cp:lastModifiedBy>
  <cp:revision>10</cp:revision>
  <dcterms:created xsi:type="dcterms:W3CDTF">2014-03-13T03:49:27Z</dcterms:created>
  <dcterms:modified xsi:type="dcterms:W3CDTF">2014-03-13T06:13:54Z</dcterms:modified>
</cp:coreProperties>
</file>