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91580" y="764704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Рабочая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программа -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нормативный документ, определяющий объем, порядок, содержание изучения и преподавания учебного курса дополнительного образования детского объединения, основывающийся на примерной, модифицированной или авторской общеобразовательной программе детского объединения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1454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31640" y="332803"/>
            <a:ext cx="6950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Календарно-тематическое планирование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869668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-дата проведения;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темы отдельных занятий и учебные материалы к ним;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количество часов на изучение каждого раздела и каждой темы;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вид занятия (теоретическое или практическое, количество часов);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указание на формируемые универсальные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учебные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действия учащихся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324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5416"/>
            <a:ext cx="9144000" cy="71734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3568" y="116632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Описание материально-технического обеспечения образовательного процесса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060848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Средства  обучения: средства обучения и контроля знаний учащихся, учебная и справочная литература, цифровые образовательные ресурсы, демонстрационный и раздаточный дидактический материал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612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5416"/>
            <a:ext cx="9144000" cy="7173416"/>
          </a:xfrm>
          <a:prstGeom prst="rect">
            <a:avLst/>
          </a:prstGeom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70907" y="260648"/>
            <a:ext cx="813593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77863" algn="l"/>
              </a:tabLst>
              <a:defRPr/>
            </a:pPr>
            <a:r>
              <a:rPr kumimoji="0" lang="ru-RU" sz="4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Образец размещения источников литературы в списке: </a:t>
            </a:r>
            <a:endParaRPr kumimoji="0" lang="ru-RU" sz="4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77863" algn="l"/>
              </a:tabLst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Фадеева Е. И. Лабиринты общения: Учебно-методическое пособие. - М.: ЦГЛ, 2003. - 96 с.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77863" algn="l"/>
              </a:tabLst>
              <a:defRPr/>
            </a:pPr>
            <a:r>
              <a:rPr kumimoji="0" lang="ru-RU" sz="4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или </a:t>
            </a:r>
            <a:endParaRPr kumimoji="0" lang="ru-RU" sz="4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77863" algn="l"/>
              </a:tabLst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Галанов А. С. Игры, которые лечат (для детей от 1 года до 3 лет). - М.: ТЦ Сфера, 2001. - 96 с.</a:t>
            </a:r>
          </a:p>
        </p:txBody>
      </p:sp>
    </p:spTree>
    <p:extLst>
      <p:ext uri="{BB962C8B-B14F-4D97-AF65-F5344CB8AC3E}">
        <p14:creationId xmlns:p14="http://schemas.microsoft.com/office/powerpoint/2010/main" val="126414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72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542781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Федеральны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й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 закон «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Об образовании в Российской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Федерации»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№ 273-ФЗ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 от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29.12.2012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 Приказ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Минобрнауки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 России от 6 октября 2009 г. № 373 «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Федеральный государственный образовательный  стандарт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начального общего образования (ФГОС НОО)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 Приказ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Минобрнауки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 России от 26 ноября 2010 г. № 1241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«О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внесении изменений в федеральный государственный образовательный стандарт начального общего образования,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утверждённого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приказом Министерства образования и науки Российской Федерации от 6 октября 2009 г. №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373»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 Приказ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Минобрнауки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 России от 22 сентября 2011 г. № 2357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«О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внесении изменений в федеральный государственный образовательный стандарт начального общего образования, утверждённый приказом Министерства образования и науки Российской Федерации от 6 октября 2009 г. №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373»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4353" y="308750"/>
            <a:ext cx="46997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НОРМАТИВЫЕ ДОКУМЕНТЫ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4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47667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q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Приказ 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Минобрнауки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 России от 17 декабря 2010 г. № 1897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«Федеральный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государственный образовательный стандарт основного общего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образования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(ФГОС  ООО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)»  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Calibri"/>
            </a:endParaRP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Приказ 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Минобрнауки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 России от 17 мая 2012 г. №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413 «Федеральный государственный образовательный стандарт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среднего (полного)общего образования(ФГОС С(П)ОО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)»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 Примерные требования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к программам дополнительного образования детей, Порядком организации и осуществления образовательной деятельности по дополнительным образовательным программам  от 27.11.2013 г. № 3046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6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568" y="332656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Программы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Титульный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лист.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записка, в которой конкретизируются общие цели начального и среднего (полного) общего образования с учетом специфики учебного курса.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характеристика курса.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места курса в учебном плане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ценностных ориентиров учебного курса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предметные результаты освоения конкретного учебного курса.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курса.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планирование с указанием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основных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видов универсальных учебных  действий   обучающихся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Описание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материально-технического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обеспечения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36657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8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7624" y="749113"/>
            <a:ext cx="7344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указывается модифицированная дополнительная общеобразовательная программа, на основе которой разработана рабочая программа;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концепция (основная идея) программы;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обоснованность (актуальность, новизна, значимость);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кратко формулируются общие цели учебного курса для ступени обучения;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конкретизируются задачи с учетом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специфики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курса года обучения;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332655"/>
            <a:ext cx="65882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Пояснительная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записка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60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9552" y="692696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указывается направление развития личности учащихся: духовно-нравственное, социальное,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общекультурное, спортивно-оздоровительное;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общая характеристика учебного процесса: основные технологии, методы, формы обучения и режим занятий;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основные принципы отбора материала и краткое пояснение логики структуры программы, включая раскрытие связей дополнительного образования по данному курсу с другими предметами (при наличии таковых);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кому адресована программа: краткая характеристика детского объединения;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сроки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реализации программы.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26064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Общая характеристика учебного курса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4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332656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Базовые  ценностные ориентиры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содержания общего образования,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основу данной программы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135944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Ценность жизни </a:t>
            </a:r>
            <a:r>
              <a:rPr lang="ru-RU" sz="1600" dirty="0"/>
              <a:t>– признание человеческой жизни и существования живого в природе и материальном мире в целом как величайшей ценности, как основы для подлинного художественно-эстетического, эколого-технологического сознания.</a:t>
            </a:r>
          </a:p>
          <a:p>
            <a:r>
              <a:rPr lang="ru-RU" sz="1600" b="1" dirty="0"/>
              <a:t>Ценность природы </a:t>
            </a:r>
            <a:r>
              <a:rPr lang="ru-RU" sz="1600" dirty="0"/>
              <a:t>основывается на общечеловеческой ценности жизни, на осознании себя частью природного мира – частью живой и неживой природы. Любовь к природе означает прежде всего бережное отношение к ней как к среде обитания и выживания человека, а также переживание чувства красоты, гармонии, её совершенства, сохранение и приумножение её богатства, отражение в художественных произведениях, предметах декоративно-прикладного искусства.</a:t>
            </a:r>
          </a:p>
          <a:p>
            <a:r>
              <a:rPr lang="ru-RU" sz="1600" b="1" dirty="0"/>
              <a:t>Ценность человека как разумного существа</a:t>
            </a:r>
            <a:r>
              <a:rPr lang="ru-RU" sz="1600" dirty="0"/>
              <a:t>, стремящегося к добру, самосовершенствованию и самореализации, важность и необходимость соблюдения здорового образа жизни в единстве его составляющих: физическом, психическом и социально-нравственном здоровье.</a:t>
            </a:r>
          </a:p>
          <a:p>
            <a:r>
              <a:rPr lang="ru-RU" sz="1600" b="1" dirty="0"/>
              <a:t>Ценность добра </a:t>
            </a:r>
            <a:r>
              <a:rPr lang="ru-RU" sz="1600" dirty="0"/>
              <a:t>– направленность человека на развитие и сохранение жизни, через сострадание и милосердие, стремление помочь ближнему, как проявление высшей человеческой способности – любви.</a:t>
            </a:r>
          </a:p>
          <a:p>
            <a:r>
              <a:rPr lang="ru-RU" sz="1600" b="1" dirty="0"/>
              <a:t>Ценность истины </a:t>
            </a:r>
            <a:r>
              <a:rPr lang="ru-RU" sz="1600" dirty="0"/>
              <a:t>– это ценность научного познания как части культуры человечества, разума, понимания сущности бытия, мироздания.</a:t>
            </a:r>
          </a:p>
          <a:p>
            <a:r>
              <a:rPr lang="ru-RU" sz="1600" b="1" dirty="0"/>
              <a:t>Ценность семьи</a:t>
            </a:r>
            <a:r>
              <a:rPr lang="ru-RU" sz="1600" dirty="0"/>
              <a:t> как первой и самой значимой для развития ребёнка социальной и образовательной среды, обеспечивающей преемственность художественно-культурных, этнических традиций народов России от поколения к поколению и тем самым жизнеспособность российского общества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62492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476672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Личностные,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предметные результаты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освоения конкретного учебного курса в соответствии с требованиями ФГОС и модифицированной дополнительной общеобразовательной программы конкретизируются для каждого детского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объединения и могут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быть дифференцированы по уровням.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Планируемые результаты освоения  учебного курса (обучающийся научиться, обучающийся получить возможность научиться).</a:t>
            </a:r>
          </a:p>
        </p:txBody>
      </p:sp>
    </p:spTree>
    <p:extLst>
      <p:ext uri="{BB962C8B-B14F-4D97-AF65-F5344CB8AC3E}">
        <p14:creationId xmlns:p14="http://schemas.microsoft.com/office/powerpoint/2010/main" val="81845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568" y="722313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перечень и название раздела и тем курса;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необходимое количество часов для изучения раздела, темы;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содержание учебной темы: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основные изучаемые вопросы;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практические и лабораторные работы, творческие и практические задания, экскурсии и другие формы занятий, используемые при обучении;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формы и вопросы контроля;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-возможные виды самостоятельной работы учащихся;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формируемые универсальные учебные действия (личностные, регулятивные, коммуникативные, познавательные).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требования к знаниям и умениям обучающихся к концу изучения раздела;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26064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 учебного курса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51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939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10</cp:revision>
  <dcterms:created xsi:type="dcterms:W3CDTF">2014-03-13T03:49:27Z</dcterms:created>
  <dcterms:modified xsi:type="dcterms:W3CDTF">2014-03-13T06:13:54Z</dcterms:modified>
</cp:coreProperties>
</file>