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WordArt 2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715000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Методическое объединение </a:t>
            </a:r>
          </a:p>
          <a:p>
            <a:pPr algn="ctr"/>
            <a:r>
              <a:rPr lang="ru-RU" sz="2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математиков,физиков</a:t>
            </a:r>
            <a:r>
              <a:rPr lang="ru-RU" sz="2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</a:t>
            </a:r>
          </a:p>
          <a:p>
            <a:pPr algn="ctr"/>
            <a:r>
              <a:rPr lang="ru-RU" sz="2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информатиков</a:t>
            </a:r>
            <a:r>
              <a:rPr lang="ru-RU" sz="2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810000" y="6096000"/>
            <a:ext cx="2001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 dirty="0" smtClean="0"/>
              <a:t>МБОУ «СОШ </a:t>
            </a:r>
            <a:r>
              <a:rPr lang="ru-RU" b="0" dirty="0"/>
              <a:t>№ </a:t>
            </a:r>
            <a:r>
              <a:rPr lang="ru-RU" b="0" dirty="0" smtClean="0"/>
              <a:t>6»</a:t>
            </a:r>
            <a:endParaRPr lang="ru-RU" b="0" dirty="0"/>
          </a:p>
        </p:txBody>
      </p:sp>
      <p:sp>
        <p:nvSpPr>
          <p:cNvPr id="164870" name="Rectangle 6" descr="Рисунок4"/>
          <p:cNvSpPr>
            <a:spLocks noChangeArrowheads="1"/>
          </p:cNvSpPr>
          <p:nvPr/>
        </p:nvSpPr>
        <p:spPr bwMode="auto">
          <a:xfrm>
            <a:off x="685800" y="2057400"/>
            <a:ext cx="7772400" cy="3505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0" cmpd="thickThin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112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/>
      <p:bldP spid="1648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077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i="1" u="sng" dirty="0"/>
              <a:t>Тема: </a:t>
            </a:r>
          </a:p>
          <a:p>
            <a:pPr algn="ctr"/>
            <a:r>
              <a:rPr lang="ru-RU" i="1" dirty="0" smtClean="0"/>
              <a:t>« </a:t>
            </a:r>
            <a:r>
              <a:rPr lang="ru-RU" i="1" dirty="0"/>
              <a:t>Внедрение  и применение </a:t>
            </a:r>
          </a:p>
          <a:p>
            <a:pPr algn="ctr"/>
            <a:r>
              <a:rPr lang="ru-RU" i="1" dirty="0"/>
              <a:t>информационных</a:t>
            </a:r>
          </a:p>
          <a:p>
            <a:pPr algn="ctr"/>
            <a:r>
              <a:rPr lang="ru-RU" i="1" dirty="0"/>
              <a:t> технологий на уроках </a:t>
            </a:r>
          </a:p>
          <a:p>
            <a:pPr algn="ctr"/>
            <a:r>
              <a:rPr lang="ru-RU" i="1" dirty="0"/>
              <a:t>физико-математического цикла </a:t>
            </a:r>
          </a:p>
          <a:p>
            <a:pPr algn="ctr"/>
            <a:r>
              <a:rPr lang="ru-RU" i="1" dirty="0"/>
              <a:t>через деятельностный подход </a:t>
            </a:r>
          </a:p>
          <a:p>
            <a:pPr algn="ctr"/>
            <a:r>
              <a:rPr lang="ru-RU" i="1" dirty="0"/>
              <a:t>обучения  в современных </a:t>
            </a:r>
          </a:p>
          <a:p>
            <a:pPr algn="ctr"/>
            <a:r>
              <a:rPr lang="ru-RU" i="1" dirty="0"/>
              <a:t>условиях социума</a:t>
            </a:r>
            <a:r>
              <a:rPr lang="ru-RU" i="1" dirty="0" smtClean="0"/>
              <a:t>»</a:t>
            </a:r>
          </a:p>
          <a:p>
            <a:pPr algn="ctr"/>
            <a:endParaRPr lang="ru-RU" i="1" dirty="0" smtClean="0"/>
          </a:p>
          <a:p>
            <a:pPr algn="ctr"/>
            <a:r>
              <a:rPr lang="ru-RU" u="sng" dirty="0" smtClean="0"/>
              <a:t>Основные направления</a:t>
            </a:r>
          </a:p>
          <a:p>
            <a:pPr algn="ctr"/>
            <a:r>
              <a:rPr lang="ru-RU" u="sng" dirty="0" smtClean="0"/>
              <a:t> деятельности:</a:t>
            </a:r>
          </a:p>
          <a:p>
            <a:pPr algn="ctr">
              <a:buFontTx/>
              <a:buAutoNum type="arabicPeriod"/>
            </a:pPr>
            <a:r>
              <a:rPr lang="ru-RU" dirty="0" smtClean="0"/>
              <a:t>Изучение  и разработка </a:t>
            </a:r>
          </a:p>
          <a:p>
            <a:pPr algn="ctr"/>
            <a:r>
              <a:rPr lang="ru-RU" dirty="0" smtClean="0"/>
              <a:t>    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методической документации.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2. Повышение качества</a:t>
            </a:r>
          </a:p>
          <a:p>
            <a:pPr algn="ctr"/>
            <a:r>
              <a:rPr lang="ru-RU" dirty="0" smtClean="0"/>
              <a:t>    </a:t>
            </a:r>
            <a:r>
              <a:rPr lang="ru-RU" dirty="0" err="1" smtClean="0"/>
              <a:t>учебно</a:t>
            </a:r>
            <a:r>
              <a:rPr lang="ru-RU" dirty="0" smtClean="0"/>
              <a:t> – воспитательной работы.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3. Повышение педагогической квалификации </a:t>
            </a:r>
          </a:p>
          <a:p>
            <a:pPr algn="ctr"/>
            <a:r>
              <a:rPr lang="ru-RU" dirty="0" smtClean="0"/>
              <a:t>    </a:t>
            </a:r>
            <a:r>
              <a:rPr lang="ru-RU" dirty="0" err="1" smtClean="0"/>
              <a:t>инженерно</a:t>
            </a:r>
            <a:r>
              <a:rPr lang="ru-RU" dirty="0" smtClean="0"/>
              <a:t> – педагогических работников.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0717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0800" y="191869"/>
            <a:ext cx="388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u="sng" dirty="0"/>
              <a:t>Состав:</a:t>
            </a:r>
          </a:p>
          <a:p>
            <a:endParaRPr lang="ru-RU" b="0" u="sng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3631" y="609600"/>
            <a:ext cx="64770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dirty="0"/>
          </a:p>
          <a:p>
            <a:r>
              <a:rPr lang="ru-RU" sz="2400" dirty="0"/>
              <a:t>-</a:t>
            </a:r>
            <a:r>
              <a:rPr lang="ru-RU" sz="1600" dirty="0" err="1"/>
              <a:t>Инсапова</a:t>
            </a:r>
            <a:r>
              <a:rPr lang="ru-RU" sz="1600" dirty="0"/>
              <a:t> </a:t>
            </a:r>
            <a:r>
              <a:rPr lang="ru-RU" sz="1600" dirty="0" err="1"/>
              <a:t>Маснавия</a:t>
            </a:r>
            <a:r>
              <a:rPr lang="ru-RU" sz="1600" dirty="0"/>
              <a:t> </a:t>
            </a:r>
            <a:r>
              <a:rPr lang="ru-RU" sz="1600" dirty="0" err="1"/>
              <a:t>Шайхулловна</a:t>
            </a:r>
            <a:endParaRPr lang="ru-RU" sz="1600" dirty="0"/>
          </a:p>
          <a:p>
            <a:r>
              <a:rPr lang="ru-RU" sz="1600" dirty="0"/>
              <a:t>-</a:t>
            </a:r>
            <a:r>
              <a:rPr lang="ru-RU" sz="1600" dirty="0" err="1"/>
              <a:t>Шафранская</a:t>
            </a:r>
            <a:r>
              <a:rPr lang="ru-RU" sz="1600" dirty="0"/>
              <a:t> Екатерина Анатольевна</a:t>
            </a:r>
          </a:p>
          <a:p>
            <a:r>
              <a:rPr lang="en-US" sz="1600" dirty="0"/>
              <a:t>-</a:t>
            </a:r>
            <a:r>
              <a:rPr lang="ru-RU" sz="1600" dirty="0" err="1"/>
              <a:t>Муравицкая</a:t>
            </a:r>
            <a:r>
              <a:rPr lang="ru-RU" sz="1600" dirty="0"/>
              <a:t> </a:t>
            </a:r>
            <a:r>
              <a:rPr lang="ru-RU" sz="1600" dirty="0" err="1"/>
              <a:t>Асия</a:t>
            </a:r>
            <a:r>
              <a:rPr lang="ru-RU" sz="1600" dirty="0"/>
              <a:t> </a:t>
            </a:r>
            <a:r>
              <a:rPr lang="ru-RU" sz="1600" dirty="0" err="1"/>
              <a:t>Варисовна</a:t>
            </a:r>
            <a:endParaRPr lang="ru-RU" sz="1600" dirty="0"/>
          </a:p>
          <a:p>
            <a:r>
              <a:rPr lang="ru-RU" sz="1600" dirty="0"/>
              <a:t>-</a:t>
            </a:r>
            <a:r>
              <a:rPr lang="ru-RU" sz="1600" dirty="0" err="1"/>
              <a:t>Газиева</a:t>
            </a:r>
            <a:r>
              <a:rPr lang="ru-RU" sz="1600" dirty="0"/>
              <a:t> Лилия </a:t>
            </a:r>
            <a:r>
              <a:rPr lang="ru-RU" sz="1600" dirty="0" err="1"/>
              <a:t>Наилевна</a:t>
            </a:r>
            <a:endParaRPr lang="ru-RU" sz="1600" dirty="0"/>
          </a:p>
          <a:p>
            <a:r>
              <a:rPr lang="ru-RU" sz="1600" dirty="0" smtClean="0"/>
              <a:t>-</a:t>
            </a:r>
          </a:p>
          <a:p>
            <a:pPr algn="ctr"/>
            <a:r>
              <a:rPr lang="ru-RU" b="1" u="sng" dirty="0" smtClean="0"/>
              <a:t>Методические темы</a:t>
            </a:r>
          </a:p>
          <a:p>
            <a:pPr algn="ctr"/>
            <a:r>
              <a:rPr lang="ru-RU" sz="1600" b="1" u="sng" dirty="0" err="1" smtClean="0"/>
              <a:t>Инсапова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Маснавия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Шайхулловна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b="1" dirty="0" smtClean="0"/>
              <a:t>«Применение информационных технологий в изучении физики»</a:t>
            </a:r>
          </a:p>
          <a:p>
            <a:pPr algn="ctr"/>
            <a:r>
              <a:rPr lang="ru-RU" sz="1600" b="1" u="sng" dirty="0" err="1" smtClean="0"/>
              <a:t>Шафранская</a:t>
            </a:r>
            <a:r>
              <a:rPr lang="ru-RU" sz="1600" b="1" u="sng" dirty="0" smtClean="0"/>
              <a:t> Екатерина Анатольевна</a:t>
            </a:r>
            <a:r>
              <a:rPr lang="ru-RU" sz="1600" b="1" dirty="0" smtClean="0"/>
              <a:t>.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«Проектная деятельность на уроках информатики и математики»</a:t>
            </a:r>
          </a:p>
          <a:p>
            <a:pPr algn="ctr"/>
            <a:r>
              <a:rPr lang="ru-RU" sz="1600" b="1" dirty="0" smtClean="0"/>
              <a:t>          </a:t>
            </a:r>
            <a:r>
              <a:rPr lang="ru-RU" sz="1600" b="1" u="sng" dirty="0" err="1" smtClean="0"/>
              <a:t>Газиева</a:t>
            </a:r>
            <a:r>
              <a:rPr lang="ru-RU" sz="1600" b="1" u="sng" dirty="0" smtClean="0"/>
              <a:t> Лилия </a:t>
            </a:r>
            <a:r>
              <a:rPr lang="ru-RU" sz="1600" b="1" u="sng" dirty="0" err="1" smtClean="0"/>
              <a:t>Наилевна</a:t>
            </a:r>
            <a:r>
              <a:rPr lang="ru-RU" sz="1600" b="1" u="sng" dirty="0" smtClean="0"/>
              <a:t>.</a:t>
            </a:r>
          </a:p>
          <a:p>
            <a:pPr algn="ctr"/>
            <a:r>
              <a:rPr lang="ru-RU" sz="1600" b="1" dirty="0" smtClean="0"/>
              <a:t> «Поиск эффективных методов обучения математике»</a:t>
            </a:r>
          </a:p>
          <a:p>
            <a:pPr algn="ctr"/>
            <a:r>
              <a:rPr lang="ru-RU" sz="1600" b="1" u="sng" dirty="0" err="1" smtClean="0"/>
              <a:t>Муравицкая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Асия</a:t>
            </a:r>
            <a:r>
              <a:rPr lang="ru-RU" sz="1600" b="1" u="sng" dirty="0" smtClean="0"/>
              <a:t> </a:t>
            </a:r>
            <a:r>
              <a:rPr lang="ru-RU" sz="1600" b="1" u="sng" dirty="0" err="1" smtClean="0"/>
              <a:t>Варисовна</a:t>
            </a:r>
            <a:r>
              <a:rPr lang="ru-RU" sz="1600" b="1" u="sng" dirty="0" smtClean="0"/>
              <a:t>.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« Организация проектной деятельности как фактор реализации ФГОС»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460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DSCN2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0" y="881697"/>
            <a:ext cx="3657600" cy="28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371600" y="381000"/>
            <a:ext cx="608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i="1"/>
              <a:t>Муравицкая Асия Варисовна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648200" y="1066800"/>
            <a:ext cx="4572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 dirty="0"/>
              <a:t>Учитель </a:t>
            </a:r>
            <a:r>
              <a:rPr lang="ru-RU" i="1" u="sng" dirty="0"/>
              <a:t>первой </a:t>
            </a:r>
            <a:r>
              <a:rPr lang="ru-RU" i="1" dirty="0"/>
              <a:t>квалификационной</a:t>
            </a:r>
          </a:p>
          <a:p>
            <a:r>
              <a:rPr lang="ru-RU" i="1" dirty="0"/>
              <a:t> категории.</a:t>
            </a:r>
          </a:p>
          <a:p>
            <a:endParaRPr lang="ru-RU" i="1" u="sng" dirty="0"/>
          </a:p>
          <a:p>
            <a:endParaRPr lang="ru-RU" i="1" u="sng" dirty="0"/>
          </a:p>
          <a:p>
            <a:r>
              <a:rPr lang="ru-RU" i="1" dirty="0"/>
              <a:t>Педагогический стаж работы: </a:t>
            </a:r>
            <a:r>
              <a:rPr lang="ru-RU" i="1" dirty="0" smtClean="0"/>
              <a:t>33 года.</a:t>
            </a:r>
            <a:endParaRPr lang="ru-RU" i="1" dirty="0"/>
          </a:p>
          <a:p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86400" y="3429000"/>
            <a:ext cx="236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Грамоты, награды.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3962400"/>
            <a:ext cx="441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-Грамота управления  образования Амурской области, 1996г.</a:t>
            </a:r>
          </a:p>
          <a:p>
            <a:r>
              <a:rPr lang="ru-RU" dirty="0" smtClean="0"/>
              <a:t>-Благодарственное письмо администрации Амурской области, 2000г.</a:t>
            </a:r>
          </a:p>
          <a:p>
            <a:r>
              <a:rPr lang="ru-RU" dirty="0" smtClean="0"/>
              <a:t>-Почетная грамота отдела образования исполнительного комитета </a:t>
            </a:r>
            <a:r>
              <a:rPr lang="ru-RU" dirty="0" err="1" smtClean="0"/>
              <a:t>Бавлинского</a:t>
            </a:r>
            <a:r>
              <a:rPr lang="ru-RU" dirty="0" smtClean="0"/>
              <a:t> муниципального района, 2007г.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4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27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10000" y="246355"/>
            <a:ext cx="5105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 err="1"/>
              <a:t>Инсапова</a:t>
            </a:r>
            <a:r>
              <a:rPr lang="ru-RU" sz="2400" i="1" dirty="0"/>
              <a:t> </a:t>
            </a:r>
            <a:r>
              <a:rPr lang="ru-RU" sz="2400" i="1" dirty="0" err="1"/>
              <a:t>Маснавия</a:t>
            </a:r>
            <a:r>
              <a:rPr lang="ru-RU" sz="2400" i="1" dirty="0"/>
              <a:t> </a:t>
            </a:r>
            <a:r>
              <a:rPr lang="ru-RU" sz="2400" i="1" dirty="0" err="1"/>
              <a:t>Шайхулловна</a:t>
            </a:r>
            <a:r>
              <a:rPr lang="ru-RU" sz="2400" i="1" dirty="0"/>
              <a:t>.</a:t>
            </a:r>
          </a:p>
          <a:p>
            <a:pPr algn="ctr"/>
            <a:endParaRPr lang="ru-RU" sz="2400" i="1" dirty="0"/>
          </a:p>
          <a:p>
            <a:pPr algn="ctr"/>
            <a:endParaRPr lang="ru-RU" sz="1400" i="1" dirty="0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943905" y="1066800"/>
            <a:ext cx="45720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 dirty="0"/>
              <a:t>Учитель </a:t>
            </a:r>
            <a:r>
              <a:rPr lang="ru-RU" i="1" u="sng" dirty="0"/>
              <a:t>высшей </a:t>
            </a:r>
            <a:r>
              <a:rPr lang="ru-RU" i="1" dirty="0"/>
              <a:t>квалификационной</a:t>
            </a:r>
          </a:p>
          <a:p>
            <a:r>
              <a:rPr lang="ru-RU" i="1" dirty="0"/>
              <a:t> категории.</a:t>
            </a:r>
          </a:p>
          <a:p>
            <a:endParaRPr lang="ru-RU" i="1" u="sng" dirty="0"/>
          </a:p>
          <a:p>
            <a:endParaRPr lang="ru-RU" i="1" u="sng" dirty="0"/>
          </a:p>
          <a:p>
            <a:r>
              <a:rPr lang="ru-RU" i="1" dirty="0"/>
              <a:t>Педагогический стаж работы: </a:t>
            </a:r>
            <a:r>
              <a:rPr lang="ru-RU" i="1" dirty="0" smtClean="0"/>
              <a:t>43 года.</a:t>
            </a:r>
            <a:endParaRPr lang="ru-RU" i="1" dirty="0"/>
          </a:p>
          <a:p>
            <a:endParaRPr lang="ru-RU" i="1" dirty="0"/>
          </a:p>
          <a:p>
            <a:pPr algn="r">
              <a:spcBef>
                <a:spcPct val="50000"/>
              </a:spcBef>
            </a:pP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08738" y="2974460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/>
              <a:t>Награды, грамоты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3905" y="35136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/>
              <a:t>-Почетная грамота главы администрации.(2006г.)</a:t>
            </a:r>
          </a:p>
          <a:p>
            <a:pPr>
              <a:spcBef>
                <a:spcPct val="50000"/>
              </a:spcBef>
            </a:pPr>
            <a:r>
              <a:rPr lang="ru-RU" i="1" dirty="0" smtClean="0"/>
              <a:t>-Благодарственное письмо РМО физиков, (2005г.)</a:t>
            </a:r>
          </a:p>
          <a:p>
            <a:pPr>
              <a:spcBef>
                <a:spcPct val="50000"/>
              </a:spcBef>
            </a:pPr>
            <a:r>
              <a:rPr lang="ru-RU" i="1" dirty="0" smtClean="0"/>
              <a:t>-Почетная грамота министерства образования и науки Республики Татарстан, (2009г).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922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Шафранская</a:t>
            </a:r>
            <a:r>
              <a:rPr lang="ru-RU" sz="4000" dirty="0"/>
              <a:t> Екатерина Анатольевна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ru-RU" sz="1400" b="1" dirty="0" smtClean="0"/>
              <a:t>Учитель </a:t>
            </a:r>
            <a:r>
              <a:rPr lang="ru-RU" sz="1400" b="1" u="sng" dirty="0" smtClean="0"/>
              <a:t>высшей</a:t>
            </a:r>
            <a:r>
              <a:rPr lang="ru-RU" sz="1400" b="1" dirty="0" smtClean="0"/>
              <a:t> квалификационной категории.</a:t>
            </a:r>
          </a:p>
          <a:p>
            <a:r>
              <a:rPr lang="ru-RU" sz="1400" b="1" dirty="0" smtClean="0"/>
              <a:t>Педагогический стаж 25 лет.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1866" y="2514600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Награды, грамоты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048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dirty="0" smtClean="0"/>
              <a:t>Сотрудничество с Тернопольским национальным экономическим университетом (</a:t>
            </a:r>
            <a:r>
              <a:rPr lang="ru-RU" sz="1600" b="0" dirty="0" err="1" smtClean="0"/>
              <a:t>межпредметные</a:t>
            </a:r>
            <a:r>
              <a:rPr lang="ru-RU" sz="1600" b="0" dirty="0" smtClean="0"/>
              <a:t> связи):</a:t>
            </a:r>
          </a:p>
          <a:p>
            <a:r>
              <a:rPr lang="ru-RU" sz="1600" b="0" dirty="0" smtClean="0"/>
              <a:t>Благодарственное письмо за предоставленные электронные методические разработки</a:t>
            </a:r>
          </a:p>
          <a:p>
            <a:r>
              <a:rPr lang="ru-RU" sz="1600" b="0" dirty="0" smtClean="0"/>
              <a:t>Рецензия на игру «Самый умный»</a:t>
            </a:r>
            <a:endParaRPr lang="ru-RU" sz="1600" b="0" dirty="0"/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89041"/>
            <a:ext cx="329041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286000" y="533400"/>
            <a:ext cx="408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i="1"/>
              <a:t>Газиева Лилия Наилевна.</a:t>
            </a:r>
          </a:p>
        </p:txBody>
      </p:sp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3" y="1348951"/>
            <a:ext cx="310991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191000" y="1524000"/>
            <a:ext cx="45720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i="1" dirty="0"/>
              <a:t>Учитель </a:t>
            </a:r>
            <a:r>
              <a:rPr lang="ru-RU" i="1" u="sng" dirty="0"/>
              <a:t>первой </a:t>
            </a:r>
            <a:r>
              <a:rPr lang="ru-RU" i="1" dirty="0"/>
              <a:t>квалификационной</a:t>
            </a:r>
          </a:p>
          <a:p>
            <a:r>
              <a:rPr lang="ru-RU" i="1" dirty="0"/>
              <a:t> категории.</a:t>
            </a:r>
          </a:p>
          <a:p>
            <a:endParaRPr lang="ru-RU" i="1" u="sng" dirty="0"/>
          </a:p>
          <a:p>
            <a:endParaRPr lang="ru-RU" i="1" u="sng" dirty="0"/>
          </a:p>
          <a:p>
            <a:r>
              <a:rPr lang="ru-RU" i="1" dirty="0"/>
              <a:t>Педагогический стаж работы: </a:t>
            </a:r>
            <a:r>
              <a:rPr lang="ru-RU" i="1" dirty="0" smtClean="0"/>
              <a:t>15 </a:t>
            </a:r>
            <a:r>
              <a:rPr lang="ru-RU" i="1" dirty="0"/>
              <a:t>лет.</a:t>
            </a:r>
          </a:p>
          <a:p>
            <a:endParaRPr lang="ru-RU" i="1" dirty="0"/>
          </a:p>
          <a:p>
            <a:pPr>
              <a:spcBef>
                <a:spcPct val="50000"/>
              </a:spcBef>
            </a:pP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29200" y="3303719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Награды, грамоты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1463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Грамота  МКУ «Отдел образования </a:t>
            </a:r>
            <a:r>
              <a:rPr lang="ru-RU" dirty="0" err="1"/>
              <a:t>Бавлинсого</a:t>
            </a:r>
            <a:r>
              <a:rPr lang="ru-RU" dirty="0"/>
              <a:t> муниципального района Республики Татарстан», 2013г.</a:t>
            </a:r>
          </a:p>
        </p:txBody>
      </p:sp>
    </p:spTree>
    <p:extLst>
      <p:ext uri="{BB962C8B-B14F-4D97-AF65-F5344CB8AC3E}">
        <p14:creationId xmlns:p14="http://schemas.microsoft.com/office/powerpoint/2010/main" val="214982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Шафранская Екатерина Анатольевна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2014-03-17T16:38:54Z</dcterms:created>
  <dcterms:modified xsi:type="dcterms:W3CDTF">2014-03-17T16:43:41Z</dcterms:modified>
</cp:coreProperties>
</file>