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0066"/>
    <a:srgbClr val="3C1A56"/>
    <a:srgbClr val="1B0FB9"/>
    <a:srgbClr val="5A06CA"/>
    <a:srgbClr val="3333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10659B-973D-415E-B091-0937A591CD17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D5AEFD4-A80C-4112-B25C-4F0A344BC2FE}">
      <dgm:prSet phldrT="[Текст]"/>
      <dgm:spPr/>
      <dgm:t>
        <a:bodyPr/>
        <a:lstStyle/>
        <a:p>
          <a:r>
            <a:rPr lang="ru-RU" dirty="0" smtClean="0">
              <a:solidFill>
                <a:srgbClr val="3C1A56"/>
              </a:solidFill>
            </a:rPr>
            <a:t>Раздражение, досада, возмущение </a:t>
          </a:r>
          <a:endParaRPr lang="ru-RU" dirty="0">
            <a:solidFill>
              <a:srgbClr val="3C1A56"/>
            </a:solidFill>
          </a:endParaRPr>
        </a:p>
      </dgm:t>
    </dgm:pt>
    <dgm:pt modelId="{84A64D54-FE74-4C86-BDDF-8C86115831F2}" type="parTrans" cxnId="{3BA688B2-F77A-498D-94BD-354C11C6DE27}">
      <dgm:prSet/>
      <dgm:spPr/>
      <dgm:t>
        <a:bodyPr/>
        <a:lstStyle/>
        <a:p>
          <a:endParaRPr lang="ru-RU"/>
        </a:p>
      </dgm:t>
    </dgm:pt>
    <dgm:pt modelId="{201396CF-E8D2-4BED-9121-B3D028527FE7}" type="sibTrans" cxnId="{3BA688B2-F77A-498D-94BD-354C11C6DE27}">
      <dgm:prSet/>
      <dgm:spPr/>
      <dgm:t>
        <a:bodyPr/>
        <a:lstStyle/>
        <a:p>
          <a:endParaRPr lang="ru-RU"/>
        </a:p>
      </dgm:t>
    </dgm:pt>
    <dgm:pt modelId="{A8C98C94-BEBB-4B50-AADE-161C61C46A7F}">
      <dgm:prSet phldrT="[Текст]"/>
      <dgm:spPr/>
      <dgm:t>
        <a:bodyPr/>
        <a:lstStyle/>
        <a:p>
          <a:r>
            <a:rPr lang="ru-RU" dirty="0" smtClean="0"/>
            <a:t>«Как ты смеешь так себя вести?!»</a:t>
          </a:r>
          <a:endParaRPr lang="ru-RU" dirty="0"/>
        </a:p>
      </dgm:t>
    </dgm:pt>
    <dgm:pt modelId="{83EB1763-80C7-4BBD-BC7B-590BEE0DD95C}" type="parTrans" cxnId="{3EE71F92-432D-4671-8DF6-D54736AF2A88}">
      <dgm:prSet/>
      <dgm:spPr/>
      <dgm:t>
        <a:bodyPr/>
        <a:lstStyle/>
        <a:p>
          <a:endParaRPr lang="ru-RU"/>
        </a:p>
      </dgm:t>
    </dgm:pt>
    <dgm:pt modelId="{779B8D6D-3141-46C3-B61E-5FFDCB6E4059}" type="sibTrans" cxnId="{3EE71F92-432D-4671-8DF6-D54736AF2A88}">
      <dgm:prSet/>
      <dgm:spPr/>
      <dgm:t>
        <a:bodyPr/>
        <a:lstStyle/>
        <a:p>
          <a:endParaRPr lang="ru-RU"/>
        </a:p>
      </dgm:t>
    </dgm:pt>
    <dgm:pt modelId="{DFE360A8-34D9-44EB-A7C2-48D8C219D432}">
      <dgm:prSet phldrT="[Текст]"/>
      <dgm:spPr/>
      <dgm:t>
        <a:bodyPr/>
        <a:lstStyle/>
        <a:p>
          <a:r>
            <a:rPr lang="ru-RU" dirty="0" smtClean="0">
              <a:solidFill>
                <a:srgbClr val="3C1A56"/>
              </a:solidFill>
            </a:rPr>
            <a:t>Выговоры, претензии</a:t>
          </a:r>
          <a:endParaRPr lang="ru-RU" dirty="0">
            <a:solidFill>
              <a:srgbClr val="3C1A56"/>
            </a:solidFill>
          </a:endParaRPr>
        </a:p>
      </dgm:t>
    </dgm:pt>
    <dgm:pt modelId="{69EFF911-8A4B-4B06-9691-F3FE21117FAB}" type="parTrans" cxnId="{A6136BFF-9BAE-42B4-8DF8-E096964CC220}">
      <dgm:prSet/>
      <dgm:spPr/>
      <dgm:t>
        <a:bodyPr/>
        <a:lstStyle/>
        <a:p>
          <a:endParaRPr lang="ru-RU"/>
        </a:p>
      </dgm:t>
    </dgm:pt>
    <dgm:pt modelId="{BE87344A-6218-42E6-B71E-B4322B53579F}" type="sibTrans" cxnId="{A6136BFF-9BAE-42B4-8DF8-E096964CC220}">
      <dgm:prSet/>
      <dgm:spPr/>
      <dgm:t>
        <a:bodyPr/>
        <a:lstStyle/>
        <a:p>
          <a:endParaRPr lang="ru-RU"/>
        </a:p>
      </dgm:t>
    </dgm:pt>
    <dgm:pt modelId="{6BE8A5B2-2089-4DB4-9740-9C14DE8419C3}">
      <dgm:prSet phldrT="[Текст]" custT="1"/>
      <dgm:spPr/>
      <dgm:t>
        <a:bodyPr/>
        <a:lstStyle/>
        <a:p>
          <a:pPr algn="ctr"/>
          <a:r>
            <a:rPr lang="ru-RU" sz="2400" dirty="0" smtClean="0"/>
            <a:t>«Ты никогда не думаешь о том, как мне тяжело»</a:t>
          </a:r>
          <a:endParaRPr lang="ru-RU" sz="2400" dirty="0"/>
        </a:p>
      </dgm:t>
    </dgm:pt>
    <dgm:pt modelId="{6F26D458-58FA-4DAD-94CD-57751C88D441}" type="parTrans" cxnId="{CCADC315-68A1-4FBF-BAB6-9C414C61160B}">
      <dgm:prSet/>
      <dgm:spPr/>
      <dgm:t>
        <a:bodyPr/>
        <a:lstStyle/>
        <a:p>
          <a:endParaRPr lang="ru-RU"/>
        </a:p>
      </dgm:t>
    </dgm:pt>
    <dgm:pt modelId="{3E60D631-DA68-445D-A6DF-86D9CD8CB8D8}" type="sibTrans" cxnId="{CCADC315-68A1-4FBF-BAB6-9C414C61160B}">
      <dgm:prSet/>
      <dgm:spPr/>
      <dgm:t>
        <a:bodyPr/>
        <a:lstStyle/>
        <a:p>
          <a:endParaRPr lang="ru-RU"/>
        </a:p>
      </dgm:t>
    </dgm:pt>
    <dgm:pt modelId="{17C89D6B-AFBE-46B1-8FCB-1CF59ECF5F02}">
      <dgm:prSet phldrT="[Текст]"/>
      <dgm:spPr/>
      <dgm:t>
        <a:bodyPr/>
        <a:lstStyle/>
        <a:p>
          <a:r>
            <a:rPr lang="ru-RU" dirty="0" smtClean="0">
              <a:solidFill>
                <a:srgbClr val="3C1A56"/>
              </a:solidFill>
            </a:rPr>
            <a:t>Приказы и запреты</a:t>
          </a:r>
          <a:endParaRPr lang="ru-RU" dirty="0">
            <a:solidFill>
              <a:srgbClr val="3C1A56"/>
            </a:solidFill>
          </a:endParaRPr>
        </a:p>
      </dgm:t>
    </dgm:pt>
    <dgm:pt modelId="{3BE8F955-20CE-4973-97D3-FD6CA48AA069}" type="parTrans" cxnId="{B0A6FB65-AFAD-436A-8873-6C680742920F}">
      <dgm:prSet/>
      <dgm:spPr/>
      <dgm:t>
        <a:bodyPr/>
        <a:lstStyle/>
        <a:p>
          <a:endParaRPr lang="ru-RU"/>
        </a:p>
      </dgm:t>
    </dgm:pt>
    <dgm:pt modelId="{4C0B0354-9581-457E-B944-0BB7E3FF26BD}" type="sibTrans" cxnId="{B0A6FB65-AFAD-436A-8873-6C680742920F}">
      <dgm:prSet/>
      <dgm:spPr/>
      <dgm:t>
        <a:bodyPr/>
        <a:lstStyle/>
        <a:p>
          <a:endParaRPr lang="ru-RU"/>
        </a:p>
      </dgm:t>
    </dgm:pt>
    <dgm:pt modelId="{967C4508-F0D8-4DCF-BAD6-5B68182DFCFE}">
      <dgm:prSet phldrT="[Текст]" custT="1"/>
      <dgm:spPr/>
      <dgm:t>
        <a:bodyPr/>
        <a:lstStyle/>
        <a:p>
          <a:pPr algn="ctr"/>
          <a:r>
            <a:rPr lang="ru-RU" sz="2400" dirty="0" smtClean="0"/>
            <a:t>«Не смей вести себя так в моём присутствии!»</a:t>
          </a:r>
          <a:endParaRPr lang="ru-RU" sz="2400" dirty="0"/>
        </a:p>
      </dgm:t>
    </dgm:pt>
    <dgm:pt modelId="{73F257B8-F43C-4521-9E84-05FD7B2C386D}" type="parTrans" cxnId="{28C1F3A9-C1E4-4C46-84C8-666E278F8759}">
      <dgm:prSet/>
      <dgm:spPr/>
      <dgm:t>
        <a:bodyPr/>
        <a:lstStyle/>
        <a:p>
          <a:endParaRPr lang="ru-RU"/>
        </a:p>
      </dgm:t>
    </dgm:pt>
    <dgm:pt modelId="{4E2CCC45-5E62-4754-9F12-FE07EDCC640E}" type="sibTrans" cxnId="{28C1F3A9-C1E4-4C46-84C8-666E278F8759}">
      <dgm:prSet/>
      <dgm:spPr/>
      <dgm:t>
        <a:bodyPr/>
        <a:lstStyle/>
        <a:p>
          <a:endParaRPr lang="ru-RU"/>
        </a:p>
      </dgm:t>
    </dgm:pt>
    <dgm:pt modelId="{C4016AE0-DAAA-4895-9494-015058E4B6F4}">
      <dgm:prSet/>
      <dgm:spPr/>
      <dgm:t>
        <a:bodyPr/>
        <a:lstStyle/>
        <a:p>
          <a:r>
            <a:rPr lang="ru-RU" dirty="0" smtClean="0">
              <a:solidFill>
                <a:srgbClr val="3C1A56"/>
              </a:solidFill>
            </a:rPr>
            <a:t>Ирония, сарказм</a:t>
          </a:r>
          <a:endParaRPr lang="ru-RU" dirty="0">
            <a:solidFill>
              <a:srgbClr val="3C1A56"/>
            </a:solidFill>
          </a:endParaRPr>
        </a:p>
      </dgm:t>
    </dgm:pt>
    <dgm:pt modelId="{366E2EF6-7750-420C-94A8-991B89BECE11}" type="parTrans" cxnId="{8E44CE7C-451A-41CE-9C75-E07709D99B12}">
      <dgm:prSet/>
      <dgm:spPr/>
      <dgm:t>
        <a:bodyPr/>
        <a:lstStyle/>
        <a:p>
          <a:endParaRPr lang="ru-RU"/>
        </a:p>
      </dgm:t>
    </dgm:pt>
    <dgm:pt modelId="{9E90A468-FC50-4968-B9EF-B1D7D78E61C2}" type="sibTrans" cxnId="{8E44CE7C-451A-41CE-9C75-E07709D99B12}">
      <dgm:prSet/>
      <dgm:spPr/>
      <dgm:t>
        <a:bodyPr/>
        <a:lstStyle/>
        <a:p>
          <a:endParaRPr lang="ru-RU"/>
        </a:p>
      </dgm:t>
    </dgm:pt>
    <dgm:pt modelId="{3D091EF1-519F-4299-AB0A-531AF95AE8E6}">
      <dgm:prSet/>
      <dgm:spPr/>
      <dgm:t>
        <a:bodyPr/>
        <a:lstStyle/>
        <a:p>
          <a:r>
            <a:rPr lang="ru-RU" dirty="0" smtClean="0">
              <a:solidFill>
                <a:srgbClr val="3C1A56"/>
              </a:solidFill>
            </a:rPr>
            <a:t>Авторитарность</a:t>
          </a:r>
          <a:r>
            <a:rPr lang="ru-RU" dirty="0" smtClean="0"/>
            <a:t> </a:t>
          </a:r>
          <a:endParaRPr lang="ru-RU" dirty="0"/>
        </a:p>
      </dgm:t>
    </dgm:pt>
    <dgm:pt modelId="{CBB448C1-5CD9-4087-8359-0BFDF8AD94E3}" type="parTrans" cxnId="{1EE9A769-006F-42BA-985A-25FEA168533A}">
      <dgm:prSet/>
      <dgm:spPr/>
      <dgm:t>
        <a:bodyPr/>
        <a:lstStyle/>
        <a:p>
          <a:endParaRPr lang="ru-RU"/>
        </a:p>
      </dgm:t>
    </dgm:pt>
    <dgm:pt modelId="{7A430BA7-F2A9-4DDB-8B43-5A88C9C238FF}" type="sibTrans" cxnId="{1EE9A769-006F-42BA-985A-25FEA168533A}">
      <dgm:prSet/>
      <dgm:spPr/>
      <dgm:t>
        <a:bodyPr/>
        <a:lstStyle/>
        <a:p>
          <a:endParaRPr lang="ru-RU"/>
        </a:p>
      </dgm:t>
    </dgm:pt>
    <dgm:pt modelId="{B3FDC960-9007-475F-83C8-2A1D18601477}" type="pres">
      <dgm:prSet presAssocID="{FB10659B-973D-415E-B091-0937A591CD1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AFDB34-ABE1-4225-9BA1-9D4EF2DBC1CC}" type="pres">
      <dgm:prSet presAssocID="{CD5AEFD4-A80C-4112-B25C-4F0A344BC2FE}" presName="linNode" presStyleCnt="0"/>
      <dgm:spPr/>
    </dgm:pt>
    <dgm:pt modelId="{13E3AD7C-BF3C-4120-AE14-1A94E7E43AF3}" type="pres">
      <dgm:prSet presAssocID="{CD5AEFD4-A80C-4112-B25C-4F0A344BC2FE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696821-DC1C-4CDE-9618-8E7E0DB6443E}" type="pres">
      <dgm:prSet presAssocID="{CD5AEFD4-A80C-4112-B25C-4F0A344BC2F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68C05C-E03F-4555-921E-C8C95EAF16CC}" type="pres">
      <dgm:prSet presAssocID="{201396CF-E8D2-4BED-9121-B3D028527FE7}" presName="sp" presStyleCnt="0"/>
      <dgm:spPr/>
    </dgm:pt>
    <dgm:pt modelId="{585F1946-0B5C-4FAB-BB6B-FB02F76D02D7}" type="pres">
      <dgm:prSet presAssocID="{DFE360A8-34D9-44EB-A7C2-48D8C219D432}" presName="linNode" presStyleCnt="0"/>
      <dgm:spPr/>
    </dgm:pt>
    <dgm:pt modelId="{6F7D7D12-E44B-4EE7-9615-A2669438FA6B}" type="pres">
      <dgm:prSet presAssocID="{DFE360A8-34D9-44EB-A7C2-48D8C219D432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1657EC-0F24-4DDA-9286-7B9562E3ED69}" type="pres">
      <dgm:prSet presAssocID="{DFE360A8-34D9-44EB-A7C2-48D8C219D43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BB6E7B-9E51-483D-AC23-E06BEE2DF3A8}" type="pres">
      <dgm:prSet presAssocID="{BE87344A-6218-42E6-B71E-B4322B53579F}" presName="sp" presStyleCnt="0"/>
      <dgm:spPr/>
    </dgm:pt>
    <dgm:pt modelId="{AEF99CE4-EC09-4C46-837C-63B1F91119FD}" type="pres">
      <dgm:prSet presAssocID="{17C89D6B-AFBE-46B1-8FCB-1CF59ECF5F02}" presName="linNode" presStyleCnt="0"/>
      <dgm:spPr/>
    </dgm:pt>
    <dgm:pt modelId="{45FE21ED-E1EF-4852-83B6-A57B9940CBAC}" type="pres">
      <dgm:prSet presAssocID="{17C89D6B-AFBE-46B1-8FCB-1CF59ECF5F02}" presName="parentText" presStyleLbl="node1" presStyleIdx="2" presStyleCnt="5" custLinFactNeighborY="-48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529ECE-D07B-4712-A77A-FE58430B2C36}" type="pres">
      <dgm:prSet presAssocID="{17C89D6B-AFBE-46B1-8FCB-1CF59ECF5F02}" presName="descendantText" presStyleLbl="alignAccFollowNode1" presStyleIdx="2" presStyleCnt="3" custScaleX="94329" custLinFactNeighborX="373" custLinFactNeighborY="2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2F096F-8E85-4F7D-B77E-45A294237272}" type="pres">
      <dgm:prSet presAssocID="{4C0B0354-9581-457E-B944-0BB7E3FF26BD}" presName="sp" presStyleCnt="0"/>
      <dgm:spPr/>
    </dgm:pt>
    <dgm:pt modelId="{18F41B22-9EB3-4DB5-A7A1-54F409D8D3F3}" type="pres">
      <dgm:prSet presAssocID="{C4016AE0-DAAA-4895-9494-015058E4B6F4}" presName="linNode" presStyleCnt="0"/>
      <dgm:spPr/>
    </dgm:pt>
    <dgm:pt modelId="{B3541CC9-E18B-457A-B2E2-220E680DFD41}" type="pres">
      <dgm:prSet presAssocID="{C4016AE0-DAAA-4895-9494-015058E4B6F4}" presName="parentText" presStyleLbl="node1" presStyleIdx="3" presStyleCnt="5" custLinFactNeighborX="0" custLinFactNeighborY="-1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C21989-F94B-4065-B45E-3A0BA8D55D3E}" type="pres">
      <dgm:prSet presAssocID="{9E90A468-FC50-4968-B9EF-B1D7D78E61C2}" presName="sp" presStyleCnt="0"/>
      <dgm:spPr/>
    </dgm:pt>
    <dgm:pt modelId="{F4693512-3F74-482D-A5D8-C35D459BDC31}" type="pres">
      <dgm:prSet presAssocID="{3D091EF1-519F-4299-AB0A-531AF95AE8E6}" presName="linNode" presStyleCnt="0"/>
      <dgm:spPr/>
    </dgm:pt>
    <dgm:pt modelId="{626D3758-5D4D-463C-9D24-9F4E320D0847}" type="pres">
      <dgm:prSet presAssocID="{3D091EF1-519F-4299-AB0A-531AF95AE8E6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76A55E-D2E8-46F9-AA8A-E6EA2076E2ED}" type="presOf" srcId="{3D091EF1-519F-4299-AB0A-531AF95AE8E6}" destId="{626D3758-5D4D-463C-9D24-9F4E320D0847}" srcOrd="0" destOrd="0" presId="urn:microsoft.com/office/officeart/2005/8/layout/vList5"/>
    <dgm:cxn modelId="{CA963DBE-EAA3-463A-B383-5AA17AA1B54E}" type="presOf" srcId="{A8C98C94-BEBB-4B50-AADE-161C61C46A7F}" destId="{1F696821-DC1C-4CDE-9618-8E7E0DB6443E}" srcOrd="0" destOrd="0" presId="urn:microsoft.com/office/officeart/2005/8/layout/vList5"/>
    <dgm:cxn modelId="{B0A6FB65-AFAD-436A-8873-6C680742920F}" srcId="{FB10659B-973D-415E-B091-0937A591CD17}" destId="{17C89D6B-AFBE-46B1-8FCB-1CF59ECF5F02}" srcOrd="2" destOrd="0" parTransId="{3BE8F955-20CE-4973-97D3-FD6CA48AA069}" sibTransId="{4C0B0354-9581-457E-B944-0BB7E3FF26BD}"/>
    <dgm:cxn modelId="{1EE9A769-006F-42BA-985A-25FEA168533A}" srcId="{FB10659B-973D-415E-B091-0937A591CD17}" destId="{3D091EF1-519F-4299-AB0A-531AF95AE8E6}" srcOrd="4" destOrd="0" parTransId="{CBB448C1-5CD9-4087-8359-0BFDF8AD94E3}" sibTransId="{7A430BA7-F2A9-4DDB-8B43-5A88C9C238FF}"/>
    <dgm:cxn modelId="{E11B5FE5-91A6-4B54-90AE-DD8729FD8D0E}" type="presOf" srcId="{DFE360A8-34D9-44EB-A7C2-48D8C219D432}" destId="{6F7D7D12-E44B-4EE7-9615-A2669438FA6B}" srcOrd="0" destOrd="0" presId="urn:microsoft.com/office/officeart/2005/8/layout/vList5"/>
    <dgm:cxn modelId="{3BA688B2-F77A-498D-94BD-354C11C6DE27}" srcId="{FB10659B-973D-415E-B091-0937A591CD17}" destId="{CD5AEFD4-A80C-4112-B25C-4F0A344BC2FE}" srcOrd="0" destOrd="0" parTransId="{84A64D54-FE74-4C86-BDDF-8C86115831F2}" sibTransId="{201396CF-E8D2-4BED-9121-B3D028527FE7}"/>
    <dgm:cxn modelId="{A6136BFF-9BAE-42B4-8DF8-E096964CC220}" srcId="{FB10659B-973D-415E-B091-0937A591CD17}" destId="{DFE360A8-34D9-44EB-A7C2-48D8C219D432}" srcOrd="1" destOrd="0" parTransId="{69EFF911-8A4B-4B06-9691-F3FE21117FAB}" sibTransId="{BE87344A-6218-42E6-B71E-B4322B53579F}"/>
    <dgm:cxn modelId="{65124160-1B0A-4FF5-AB72-335F8896AF0D}" type="presOf" srcId="{CD5AEFD4-A80C-4112-B25C-4F0A344BC2FE}" destId="{13E3AD7C-BF3C-4120-AE14-1A94E7E43AF3}" srcOrd="0" destOrd="0" presId="urn:microsoft.com/office/officeart/2005/8/layout/vList5"/>
    <dgm:cxn modelId="{431BE56D-39A1-4C46-B5A5-BBA2A8B3C2E5}" type="presOf" srcId="{C4016AE0-DAAA-4895-9494-015058E4B6F4}" destId="{B3541CC9-E18B-457A-B2E2-220E680DFD41}" srcOrd="0" destOrd="0" presId="urn:microsoft.com/office/officeart/2005/8/layout/vList5"/>
    <dgm:cxn modelId="{8E44CE7C-451A-41CE-9C75-E07709D99B12}" srcId="{FB10659B-973D-415E-B091-0937A591CD17}" destId="{C4016AE0-DAAA-4895-9494-015058E4B6F4}" srcOrd="3" destOrd="0" parTransId="{366E2EF6-7750-420C-94A8-991B89BECE11}" sibTransId="{9E90A468-FC50-4968-B9EF-B1D7D78E61C2}"/>
    <dgm:cxn modelId="{40DFE857-95CB-4E24-82FA-50507EF2E85E}" type="presOf" srcId="{6BE8A5B2-2089-4DB4-9740-9C14DE8419C3}" destId="{9A1657EC-0F24-4DDA-9286-7B9562E3ED69}" srcOrd="0" destOrd="0" presId="urn:microsoft.com/office/officeart/2005/8/layout/vList5"/>
    <dgm:cxn modelId="{5FF6F7D9-213A-42F8-85F3-B3E4FA9B41FD}" type="presOf" srcId="{17C89D6B-AFBE-46B1-8FCB-1CF59ECF5F02}" destId="{45FE21ED-E1EF-4852-83B6-A57B9940CBAC}" srcOrd="0" destOrd="0" presId="urn:microsoft.com/office/officeart/2005/8/layout/vList5"/>
    <dgm:cxn modelId="{CCADC315-68A1-4FBF-BAB6-9C414C61160B}" srcId="{DFE360A8-34D9-44EB-A7C2-48D8C219D432}" destId="{6BE8A5B2-2089-4DB4-9740-9C14DE8419C3}" srcOrd="0" destOrd="0" parTransId="{6F26D458-58FA-4DAD-94CD-57751C88D441}" sibTransId="{3E60D631-DA68-445D-A6DF-86D9CD8CB8D8}"/>
    <dgm:cxn modelId="{28C1F3A9-C1E4-4C46-84C8-666E278F8759}" srcId="{17C89D6B-AFBE-46B1-8FCB-1CF59ECF5F02}" destId="{967C4508-F0D8-4DCF-BAD6-5B68182DFCFE}" srcOrd="0" destOrd="0" parTransId="{73F257B8-F43C-4521-9E84-05FD7B2C386D}" sibTransId="{4E2CCC45-5E62-4754-9F12-FE07EDCC640E}"/>
    <dgm:cxn modelId="{3EE71F92-432D-4671-8DF6-D54736AF2A88}" srcId="{CD5AEFD4-A80C-4112-B25C-4F0A344BC2FE}" destId="{A8C98C94-BEBB-4B50-AADE-161C61C46A7F}" srcOrd="0" destOrd="0" parTransId="{83EB1763-80C7-4BBD-BC7B-590BEE0DD95C}" sibTransId="{779B8D6D-3141-46C3-B61E-5FFDCB6E4059}"/>
    <dgm:cxn modelId="{9512648E-B42B-456B-B5C3-503B546DE4A6}" type="presOf" srcId="{967C4508-F0D8-4DCF-BAD6-5B68182DFCFE}" destId="{91529ECE-D07B-4712-A77A-FE58430B2C36}" srcOrd="0" destOrd="0" presId="urn:microsoft.com/office/officeart/2005/8/layout/vList5"/>
    <dgm:cxn modelId="{50CC553A-0C0B-454C-9AAE-B2DAC4744E9A}" type="presOf" srcId="{FB10659B-973D-415E-B091-0937A591CD17}" destId="{B3FDC960-9007-475F-83C8-2A1D18601477}" srcOrd="0" destOrd="0" presId="urn:microsoft.com/office/officeart/2005/8/layout/vList5"/>
    <dgm:cxn modelId="{34F07A2E-957C-4982-87C9-5FFE38CFA49C}" type="presParOf" srcId="{B3FDC960-9007-475F-83C8-2A1D18601477}" destId="{AFAFDB34-ABE1-4225-9BA1-9D4EF2DBC1CC}" srcOrd="0" destOrd="0" presId="urn:microsoft.com/office/officeart/2005/8/layout/vList5"/>
    <dgm:cxn modelId="{4C13B2F7-FC73-4A9E-9DCA-76576820A696}" type="presParOf" srcId="{AFAFDB34-ABE1-4225-9BA1-9D4EF2DBC1CC}" destId="{13E3AD7C-BF3C-4120-AE14-1A94E7E43AF3}" srcOrd="0" destOrd="0" presId="urn:microsoft.com/office/officeart/2005/8/layout/vList5"/>
    <dgm:cxn modelId="{1831977E-AC9E-4CB1-A1F9-59F4E498DD56}" type="presParOf" srcId="{AFAFDB34-ABE1-4225-9BA1-9D4EF2DBC1CC}" destId="{1F696821-DC1C-4CDE-9618-8E7E0DB6443E}" srcOrd="1" destOrd="0" presId="urn:microsoft.com/office/officeart/2005/8/layout/vList5"/>
    <dgm:cxn modelId="{8B9C0043-150F-4E63-AC30-A08B2C094E45}" type="presParOf" srcId="{B3FDC960-9007-475F-83C8-2A1D18601477}" destId="{D868C05C-E03F-4555-921E-C8C95EAF16CC}" srcOrd="1" destOrd="0" presId="urn:microsoft.com/office/officeart/2005/8/layout/vList5"/>
    <dgm:cxn modelId="{480B736A-510C-494E-91E6-D56255DC651C}" type="presParOf" srcId="{B3FDC960-9007-475F-83C8-2A1D18601477}" destId="{585F1946-0B5C-4FAB-BB6B-FB02F76D02D7}" srcOrd="2" destOrd="0" presId="urn:microsoft.com/office/officeart/2005/8/layout/vList5"/>
    <dgm:cxn modelId="{2595C498-EE7D-49F0-A710-0F41A226DE16}" type="presParOf" srcId="{585F1946-0B5C-4FAB-BB6B-FB02F76D02D7}" destId="{6F7D7D12-E44B-4EE7-9615-A2669438FA6B}" srcOrd="0" destOrd="0" presId="urn:microsoft.com/office/officeart/2005/8/layout/vList5"/>
    <dgm:cxn modelId="{BDFDB560-09CD-4EE7-9D54-B8E7606E0200}" type="presParOf" srcId="{585F1946-0B5C-4FAB-BB6B-FB02F76D02D7}" destId="{9A1657EC-0F24-4DDA-9286-7B9562E3ED69}" srcOrd="1" destOrd="0" presId="urn:microsoft.com/office/officeart/2005/8/layout/vList5"/>
    <dgm:cxn modelId="{E2E0147E-3249-4193-A1F2-35AE6425017A}" type="presParOf" srcId="{B3FDC960-9007-475F-83C8-2A1D18601477}" destId="{28BB6E7B-9E51-483D-AC23-E06BEE2DF3A8}" srcOrd="3" destOrd="0" presId="urn:microsoft.com/office/officeart/2005/8/layout/vList5"/>
    <dgm:cxn modelId="{F47956EB-E26D-4934-8AF2-2EC138CB3B29}" type="presParOf" srcId="{B3FDC960-9007-475F-83C8-2A1D18601477}" destId="{AEF99CE4-EC09-4C46-837C-63B1F91119FD}" srcOrd="4" destOrd="0" presId="urn:microsoft.com/office/officeart/2005/8/layout/vList5"/>
    <dgm:cxn modelId="{0C55D878-5B62-4F41-BA7F-53E35351250C}" type="presParOf" srcId="{AEF99CE4-EC09-4C46-837C-63B1F91119FD}" destId="{45FE21ED-E1EF-4852-83B6-A57B9940CBAC}" srcOrd="0" destOrd="0" presId="urn:microsoft.com/office/officeart/2005/8/layout/vList5"/>
    <dgm:cxn modelId="{CF3E3F73-9622-4B0F-93BA-53077990510E}" type="presParOf" srcId="{AEF99CE4-EC09-4C46-837C-63B1F91119FD}" destId="{91529ECE-D07B-4712-A77A-FE58430B2C36}" srcOrd="1" destOrd="0" presId="urn:microsoft.com/office/officeart/2005/8/layout/vList5"/>
    <dgm:cxn modelId="{45A39397-A706-4560-A4EF-5799DB6DC368}" type="presParOf" srcId="{B3FDC960-9007-475F-83C8-2A1D18601477}" destId="{792F096F-8E85-4F7D-B77E-45A294237272}" srcOrd="5" destOrd="0" presId="urn:microsoft.com/office/officeart/2005/8/layout/vList5"/>
    <dgm:cxn modelId="{CD2E84FD-9ABB-40C3-BD2C-ED1C6C7CD258}" type="presParOf" srcId="{B3FDC960-9007-475F-83C8-2A1D18601477}" destId="{18F41B22-9EB3-4DB5-A7A1-54F409D8D3F3}" srcOrd="6" destOrd="0" presId="urn:microsoft.com/office/officeart/2005/8/layout/vList5"/>
    <dgm:cxn modelId="{0957626A-830C-492F-A22A-FC0D95E57C80}" type="presParOf" srcId="{18F41B22-9EB3-4DB5-A7A1-54F409D8D3F3}" destId="{B3541CC9-E18B-457A-B2E2-220E680DFD41}" srcOrd="0" destOrd="0" presId="urn:microsoft.com/office/officeart/2005/8/layout/vList5"/>
    <dgm:cxn modelId="{EC7E56A8-D6D1-46B1-80B2-AA0260811E96}" type="presParOf" srcId="{B3FDC960-9007-475F-83C8-2A1D18601477}" destId="{05C21989-F94B-4065-B45E-3A0BA8D55D3E}" srcOrd="7" destOrd="0" presId="urn:microsoft.com/office/officeart/2005/8/layout/vList5"/>
    <dgm:cxn modelId="{845E514E-B3B4-4C90-BC5B-AC0CB01B924E}" type="presParOf" srcId="{B3FDC960-9007-475F-83C8-2A1D18601477}" destId="{F4693512-3F74-482D-A5D8-C35D459BDC31}" srcOrd="8" destOrd="0" presId="urn:microsoft.com/office/officeart/2005/8/layout/vList5"/>
    <dgm:cxn modelId="{48A055B5-4A96-4ECF-853B-4C12231E99AE}" type="presParOf" srcId="{F4693512-3F74-482D-A5D8-C35D459BDC31}" destId="{626D3758-5D4D-463C-9D24-9F4E320D0847}" srcOrd="0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24DA-32CC-41E3-876A-F808A5A13345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DEA7-D935-4AB5-B3C5-CE3D9D0BD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24DA-32CC-41E3-876A-F808A5A13345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DEA7-D935-4AB5-B3C5-CE3D9D0BD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24DA-32CC-41E3-876A-F808A5A13345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DEA7-D935-4AB5-B3C5-CE3D9D0BD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24DA-32CC-41E3-876A-F808A5A13345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DEA7-D935-4AB5-B3C5-CE3D9D0BD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24DA-32CC-41E3-876A-F808A5A13345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DEA7-D935-4AB5-B3C5-CE3D9D0BD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24DA-32CC-41E3-876A-F808A5A13345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DEA7-D935-4AB5-B3C5-CE3D9D0BD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24DA-32CC-41E3-876A-F808A5A13345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DEA7-D935-4AB5-B3C5-CE3D9D0BD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24DA-32CC-41E3-876A-F808A5A13345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DEA7-D935-4AB5-B3C5-CE3D9D0BD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24DA-32CC-41E3-876A-F808A5A13345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DEA7-D935-4AB5-B3C5-CE3D9D0BD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24DA-32CC-41E3-876A-F808A5A13345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5DEA7-D935-4AB5-B3C5-CE3D9D0BD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F24DA-32CC-41E3-876A-F808A5A13345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55DEA7-D935-4AB5-B3C5-CE3D9D0BDA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8F24DA-32CC-41E3-876A-F808A5A13345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55DEA7-D935-4AB5-B3C5-CE3D9D0BDA4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amond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/>
            <a:r>
              <a:rPr lang="ru-RU" sz="50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50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5000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5000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50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50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5000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5000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50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50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5000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5000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50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50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5000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5000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1357298"/>
            <a:ext cx="721523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1B0FB9"/>
                </a:solidFill>
                <a:latin typeface="Comic Sans MS" pitchFamily="66" charset="0"/>
              </a:rPr>
              <a:t>Психологические особенности </a:t>
            </a:r>
            <a:r>
              <a:rPr lang="ru-RU" sz="4800" b="1" dirty="0" err="1" smtClean="0">
                <a:solidFill>
                  <a:srgbClr val="1B0FB9"/>
                </a:solidFill>
                <a:latin typeface="Comic Sans MS" pitchFamily="66" charset="0"/>
              </a:rPr>
              <a:t>здоровьесбережения</a:t>
            </a:r>
            <a:r>
              <a:rPr lang="ru-RU" sz="4800" b="1" dirty="0" smtClean="0">
                <a:solidFill>
                  <a:srgbClr val="1B0FB9"/>
                </a:solidFill>
                <a:latin typeface="Comic Sans MS" pitchFamily="66" charset="0"/>
              </a:rPr>
              <a:t> педагога</a:t>
            </a:r>
          </a:p>
          <a:p>
            <a:pPr algn="ctr"/>
            <a:r>
              <a:rPr lang="ru-RU" sz="4800" b="1" dirty="0" smtClean="0">
                <a:solidFill>
                  <a:srgbClr val="1B0FB9"/>
                </a:solidFill>
                <a:latin typeface="Comic Sans MS" pitchFamily="66" charset="0"/>
              </a:rPr>
              <a:t> и </a:t>
            </a:r>
            <a:r>
              <a:rPr lang="ru-RU" sz="4800" b="1" dirty="0" smtClean="0">
                <a:solidFill>
                  <a:srgbClr val="1B0FB9"/>
                </a:solidFill>
                <a:latin typeface="Comic Sans MS" pitchFamily="66" charset="0"/>
              </a:rPr>
              <a:t>учащегося</a:t>
            </a:r>
            <a:endParaRPr lang="en-US" sz="4800" b="1" dirty="0" smtClean="0">
              <a:solidFill>
                <a:srgbClr val="1B0FB9"/>
              </a:solidFill>
              <a:latin typeface="Comic Sans MS" pitchFamily="66" charset="0"/>
            </a:endParaRPr>
          </a:p>
          <a:p>
            <a:pPr algn="ctr"/>
            <a:endParaRPr lang="ru-RU" sz="2400" b="1" dirty="0" smtClean="0">
              <a:solidFill>
                <a:srgbClr val="1B0FB9"/>
              </a:solidFill>
              <a:latin typeface="Comic Sans MS" pitchFamily="66" charset="0"/>
            </a:endParaRPr>
          </a:p>
          <a:p>
            <a:pPr algn="ctr"/>
            <a:endParaRPr lang="ru-RU" sz="2400" b="1" dirty="0" smtClean="0">
              <a:solidFill>
                <a:srgbClr val="1B0FB9"/>
              </a:solidFill>
              <a:latin typeface="Comic Sans MS" pitchFamily="66" charset="0"/>
            </a:endParaRPr>
          </a:p>
          <a:p>
            <a:pPr algn="ctr"/>
            <a:r>
              <a:rPr lang="ru-RU" sz="2400" b="1" dirty="0" smtClean="0">
                <a:solidFill>
                  <a:srgbClr val="1B0FB9"/>
                </a:solidFill>
                <a:latin typeface="Comic Sans MS" pitchFamily="66" charset="0"/>
              </a:rPr>
              <a:t>ПОДГОТОВИЛА ПЕДАГОГ-ПСИХОЛОГ </a:t>
            </a:r>
          </a:p>
          <a:p>
            <a:pPr algn="ctr"/>
            <a:r>
              <a:rPr lang="ru-RU" sz="2400" b="1" smtClean="0">
                <a:solidFill>
                  <a:srgbClr val="1B0FB9"/>
                </a:solidFill>
                <a:latin typeface="Comic Sans MS" pitchFamily="66" charset="0"/>
              </a:rPr>
              <a:t>ГБОУ СОШ №840  БОРУТТО Е.А.</a:t>
            </a:r>
            <a:endParaRPr lang="en-US" sz="2400" b="1" dirty="0" smtClean="0">
              <a:solidFill>
                <a:srgbClr val="1B0FB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100013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Качества учителя, оказывающие ПОЛОЖИТЕЛЬНОЕ  влияние на учащихся.</a:t>
            </a:r>
            <a:endParaRPr lang="ru-RU" sz="31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428736"/>
            <a:ext cx="8501122" cy="534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Способность учителя к сочувствию, сопереживанию (эмпатии) способствует снижению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стрессогенной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атмосферы, нередко возникающие на уроке, благоприятно отражается на психологическом здоровье школьников, позволяет учителю с большей эффективностью реализовывать индивидуальный подход к учащимся.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C1A5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Способность к рефлексии как умению посмотреть на себя и всю ситуацию. Для учителя это один из элементов и индикаторов педагогического профессионализма. Поддаётся развитию благодаря участию в психологических тренингах и индивидуальной работе с психологом.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200" dirty="0" smtClean="0"/>
              <a:t>Умение владеть своими эмоциями, быстро и результативно приводить себя в необходимое психофизиологическое  состояние.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218" name="Picture 2" descr="C:\Documents and Settings\User\Рабочий стол\мсалы\izzz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5572148"/>
            <a:ext cx="1285852" cy="12858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928670"/>
            <a:ext cx="828680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660066"/>
                </a:solidFill>
              </a:rPr>
              <a:t>Умение </a:t>
            </a:r>
            <a:r>
              <a:rPr lang="ru-RU" sz="2200" dirty="0">
                <a:solidFill>
                  <a:srgbClr val="660066"/>
                </a:solidFill>
              </a:rPr>
              <a:t>эффективно слушать, включает качество </a:t>
            </a:r>
            <a:r>
              <a:rPr lang="ru-RU" sz="2200" dirty="0" smtClean="0">
                <a:solidFill>
                  <a:srgbClr val="660066"/>
                </a:solidFill>
              </a:rPr>
              <a:t>слушания, управление </a:t>
            </a:r>
            <a:r>
              <a:rPr lang="ru-RU" sz="2200" dirty="0">
                <a:solidFill>
                  <a:srgbClr val="660066"/>
                </a:solidFill>
              </a:rPr>
              <a:t>диалогом, поддержание обратной связи с </a:t>
            </a:r>
            <a:r>
              <a:rPr lang="ru-RU" sz="2200" dirty="0" smtClean="0">
                <a:solidFill>
                  <a:srgbClr val="660066"/>
                </a:solidFill>
              </a:rPr>
              <a:t>учащимся. Это </a:t>
            </a:r>
            <a:r>
              <a:rPr lang="ru-RU" sz="2200" dirty="0">
                <a:solidFill>
                  <a:srgbClr val="660066"/>
                </a:solidFill>
              </a:rPr>
              <a:t>одна из важнейших профессиональных компетенций учителя, непосредственно связанная с </a:t>
            </a:r>
            <a:r>
              <a:rPr lang="ru-RU" sz="2200" dirty="0" smtClean="0">
                <a:solidFill>
                  <a:srgbClr val="660066"/>
                </a:solidFill>
              </a:rPr>
              <a:t>характером </a:t>
            </a:r>
            <a:r>
              <a:rPr lang="ru-RU" sz="2200" dirty="0">
                <a:solidFill>
                  <a:srgbClr val="660066"/>
                </a:solidFill>
              </a:rPr>
              <a:t>психологического воздействия на ученика и </a:t>
            </a:r>
            <a:r>
              <a:rPr lang="ru-RU" sz="2200" dirty="0" smtClean="0">
                <a:solidFill>
                  <a:srgbClr val="660066"/>
                </a:solidFill>
              </a:rPr>
              <a:t>обучение.</a:t>
            </a:r>
          </a:p>
          <a:p>
            <a:pPr lvl="0" algn="ctr">
              <a:buFont typeface="Arial" pitchFamily="34" charset="0"/>
              <a:buChar char="•"/>
            </a:pPr>
            <a:r>
              <a:rPr lang="ru-RU" sz="2200" dirty="0" smtClean="0"/>
              <a:t>Проявления </a:t>
            </a:r>
            <a:r>
              <a:rPr lang="ru-RU" sz="2200" dirty="0"/>
              <a:t>поисковой активности, лежащие в основе личностного развития и профессионального самосовершенствования, тесно связанные с уровнем креативности и адаптационных возможностей. </a:t>
            </a:r>
            <a:endParaRPr lang="ru-RU" sz="2200" dirty="0" smtClean="0"/>
          </a:p>
          <a:p>
            <a:pPr lvl="0" algn="ctr"/>
            <a:r>
              <a:rPr lang="ru-RU" sz="2200" dirty="0" smtClean="0"/>
              <a:t>Это </a:t>
            </a:r>
            <a:r>
              <a:rPr lang="ru-RU" sz="2200" dirty="0"/>
              <a:t>качество учителя оказывает многофакторное влияние на результативность учебной работы ( её творческую составляющую), психологическое состояние школьников, достигаемые показатели их воспитания (модель поведения. система ценностей, комплекс навыков).</a:t>
            </a:r>
          </a:p>
        </p:txBody>
      </p:sp>
      <p:pic>
        <p:nvPicPr>
          <p:cNvPr id="10242" name="Picture 2" descr="C:\Documents and Settings\User\Рабочий стол\мсалы\iт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857250" cy="857250"/>
          </a:xfrm>
          <a:prstGeom prst="rect">
            <a:avLst/>
          </a:prstGeom>
          <a:noFill/>
        </p:spPr>
      </p:pic>
      <p:pic>
        <p:nvPicPr>
          <p:cNvPr id="10243" name="Picture 3" descr="C:\Documents and Settings\User\Рабочий стол\мсалы\oooo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5643578"/>
            <a:ext cx="1071570" cy="1030356"/>
          </a:xfrm>
          <a:prstGeom prst="rect">
            <a:avLst/>
          </a:prstGeom>
          <a:noFill/>
        </p:spPr>
      </p:pic>
      <p:pic>
        <p:nvPicPr>
          <p:cNvPr id="10244" name="Picture 4" descr="C:\Documents and Settings\User\Рабочий стол\мсалы\qqqq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5715016"/>
            <a:ext cx="1485905" cy="11429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928670"/>
            <a:ext cx="85725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Font typeface="Arial" pitchFamily="34" charset="0"/>
              <a:buChar char="•"/>
            </a:pPr>
            <a:r>
              <a:rPr lang="ru-RU" sz="2000" dirty="0">
                <a:solidFill>
                  <a:srgbClr val="660066"/>
                </a:solidFill>
              </a:rPr>
              <a:t>Толерантность, способность терпимо относиться к различным проявлениям жизни, даже если это не очень нравится, но не ущемляет ничьих прав и свобод, в том числе собственных. Это осознанное и мудрое принятие реалий жизни, предоставление возможности другим людям мыслить и поступать </a:t>
            </a:r>
            <a:r>
              <a:rPr lang="ru-RU" sz="2000" dirty="0" smtClean="0">
                <a:solidFill>
                  <a:srgbClr val="660066"/>
                </a:solidFill>
              </a:rPr>
              <a:t>по-своему. </a:t>
            </a:r>
            <a:endParaRPr lang="ru-RU" sz="2000" dirty="0">
              <a:solidFill>
                <a:srgbClr val="660066"/>
              </a:solidFill>
            </a:endParaRPr>
          </a:p>
          <a:p>
            <a:pPr lvl="0" algn="ctr">
              <a:buFont typeface="Arial" pitchFamily="34" charset="0"/>
              <a:buChar char="•"/>
            </a:pPr>
            <a:r>
              <a:rPr lang="ru-RU" sz="2000" dirty="0"/>
              <a:t>Способность в своей работе с учащимися прогнозировать перспективные результаты, представлять "как слово наше отзовётся" в будущей жизни ребёнка, что вырастет из семечка, посаженного на обычном уроке</a:t>
            </a:r>
            <a:r>
              <a:rPr lang="ru-RU" sz="2000" dirty="0" smtClean="0"/>
              <a:t>.</a:t>
            </a:r>
          </a:p>
          <a:p>
            <a:pPr lvl="0" algn="ctr">
              <a:buFont typeface="Arial" pitchFamily="34" charset="0"/>
              <a:buChar char="•"/>
            </a:pPr>
            <a:r>
              <a:rPr lang="ru-RU" sz="2000" dirty="0">
                <a:solidFill>
                  <a:srgbClr val="7030A0"/>
                </a:solidFill>
              </a:rPr>
              <a:t> </a:t>
            </a:r>
            <a:r>
              <a:rPr lang="ru-RU" sz="2000" dirty="0" smtClean="0">
                <a:solidFill>
                  <a:srgbClr val="660066"/>
                </a:solidFill>
              </a:rPr>
              <a:t>Способность высказывания собственных чувств, например: «Я рассержена», « Мне неприятно говорить о…», « Я огорчена…»</a:t>
            </a:r>
          </a:p>
          <a:p>
            <a:pPr lvl="0" algn="ctr">
              <a:buFont typeface="Arial" pitchFamily="34" charset="0"/>
              <a:buChar char="•"/>
            </a:pPr>
            <a:r>
              <a:rPr lang="ru-RU" sz="2000" dirty="0" smtClean="0"/>
              <a:t>Способность описания своего физического состояния, например: </a:t>
            </a:r>
          </a:p>
          <a:p>
            <a:pPr lvl="0" algn="ctr"/>
            <a:r>
              <a:rPr lang="ru-RU" sz="2000" dirty="0" smtClean="0"/>
              <a:t>« Мне стало легко и хорошо!». Иногда человеку проще описать свои ощущения, чем назвать эмоцию.</a:t>
            </a:r>
          </a:p>
          <a:p>
            <a:pPr lvl="0" algn="ctr">
              <a:buFont typeface="Arial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>
                <a:solidFill>
                  <a:srgbClr val="660066"/>
                </a:solidFill>
              </a:rPr>
              <a:t>Способность  правильно сочетать напряжённо-серьёзный материал и юмористическое высказывание.</a:t>
            </a:r>
          </a:p>
          <a:p>
            <a:pPr lvl="0" algn="ctr">
              <a:buFont typeface="Arial" pitchFamily="34" charset="0"/>
              <a:buChar char="•"/>
            </a:pPr>
            <a:r>
              <a:rPr lang="ru-RU" sz="2000" dirty="0" smtClean="0"/>
              <a:t>Разумность  в своих педагогических требованиях.</a:t>
            </a:r>
            <a:endParaRPr lang="ru-RU" sz="2000" dirty="0"/>
          </a:p>
        </p:txBody>
      </p:sp>
      <p:pic>
        <p:nvPicPr>
          <p:cNvPr id="11266" name="Picture 2" descr="C:\Documents and Settings\User\Рабочий стол\мсалы\iuu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86454"/>
            <a:ext cx="1266826" cy="857256"/>
          </a:xfrm>
          <a:prstGeom prst="rect">
            <a:avLst/>
          </a:prstGeom>
          <a:noFill/>
        </p:spPr>
      </p:pic>
      <p:pic>
        <p:nvPicPr>
          <p:cNvPr id="11267" name="Picture 3" descr="C:\Documents and Settings\User\Рабочий стол\мсалы\i;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2214554"/>
            <a:ext cx="848231" cy="57150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14282" y="428604"/>
            <a:ext cx="850109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7030A0"/>
                </a:solidFill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рсенал, которым может располагать педагог,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стремящийся к раскрытию способностей каждого ребенка и сохранению  его здоровья.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2000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оброжелательная обстановка на уроке,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спокойная беседа,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внимание к каждому высказыванию,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позитивная реакция учителя на желание ученика выразить свою точку зрения,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тактичное исправление допущенных ошибок,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поощрение к самостоятельной мыслительной деятельности,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уместный юмор или небольшое историческое (лирическое) отступление.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3C1A56"/>
                </a:solidFill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C1A56"/>
                </a:solidFill>
                <a:effectLst/>
                <a:ea typeface="Times New Roman" pitchFamily="18" charset="0"/>
                <a:cs typeface="Times New Roman" pitchFamily="18" charset="0"/>
              </a:rPr>
              <a:t>Учащиеся входят в класс не со страхом получить плохую оценку или замечание, а с желанием продолжить беседу, продемонстрировать свои знания, получить новую информацию. В процессе такого урока не возникает эмоционального дискомфорта даже в том случае, когда ученик с чем-то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C1A56"/>
                </a:solidFill>
                <a:effectLst/>
                <a:ea typeface="Times New Roman" pitchFamily="18" charset="0"/>
                <a:cs typeface="Times New Roman" pitchFamily="18" charset="0"/>
              </a:rPr>
              <a:t> не справился, что-то не смог выполнить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12290" name="Picture 2" descr="C:\Documents and Settings\User\Рабочий стол\мсалы\eeee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5617779"/>
            <a:ext cx="1785918" cy="1240221"/>
          </a:xfrm>
          <a:prstGeom prst="rect">
            <a:avLst/>
          </a:prstGeom>
          <a:noFill/>
        </p:spPr>
      </p:pic>
      <p:pic>
        <p:nvPicPr>
          <p:cNvPr id="12291" name="Picture 3" descr="C:\Documents and Settings\User\Рабочий стол\мсалы\rrr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1285860"/>
            <a:ext cx="995171" cy="121444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857232"/>
            <a:ext cx="76438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Только  в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обстановке психологического комфорта и эмоционального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благополучия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работоспособность      учащихся заметно повышается, </a:t>
            </a:r>
          </a:p>
          <a:p>
            <a:pPr algn="ctr"/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в конечном итоге приводит и к более качественному усвоению знаний, и, как следствие, к более высоким результатам,  а также сохранению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здоровья вам, дорогие учителя, и вашим ученикам!!!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13314" name="Picture 2" descr="C:\Documents and Settings\User\Рабочий стол\мсалы\wwwww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1428750" cy="1428750"/>
          </a:xfrm>
          <a:prstGeom prst="rect">
            <a:avLst/>
          </a:prstGeom>
          <a:noFill/>
        </p:spPr>
      </p:pic>
      <p:pic>
        <p:nvPicPr>
          <p:cNvPr id="13315" name="Picture 3" descr="C:\Documents and Settings\User\Рабочий стол\мсалы\ббб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5223416"/>
            <a:ext cx="2143108" cy="16345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142984"/>
            <a:ext cx="4572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dirty="0" smtClean="0">
              <a:solidFill>
                <a:srgbClr val="3333FF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 внимание </a:t>
            </a:r>
          </a:p>
          <a:p>
            <a:pPr algn="ctr"/>
            <a:r>
              <a:rPr lang="ru-RU" sz="4400" b="1" dirty="0" smtClean="0">
                <a:solidFill>
                  <a:srgbClr val="3333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понимание!</a:t>
            </a:r>
            <a:endParaRPr lang="ru-RU" sz="6000" b="1" dirty="0">
              <a:solidFill>
                <a:srgbClr val="3333FF"/>
              </a:solidFill>
            </a:endParaRPr>
          </a:p>
        </p:txBody>
      </p:sp>
      <p:pic>
        <p:nvPicPr>
          <p:cNvPr id="14338" name="Picture 2" descr="C:\Documents and Settings\User\Рабочий стол\мсалы\im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714356"/>
            <a:ext cx="4572032" cy="2857520"/>
          </a:xfrm>
          <a:prstGeom prst="rect">
            <a:avLst/>
          </a:prstGeom>
          <a:noFill/>
        </p:spPr>
      </p:pic>
      <p:pic>
        <p:nvPicPr>
          <p:cNvPr id="14339" name="Picture 3" descr="C:\Documents and Settings\User\Рабочий стол\мсалы\i.jpegй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285992"/>
            <a:ext cx="1905013" cy="2357454"/>
          </a:xfrm>
          <a:prstGeom prst="rect">
            <a:avLst/>
          </a:prstGeom>
          <a:noFill/>
        </p:spPr>
      </p:pic>
      <p:pic>
        <p:nvPicPr>
          <p:cNvPr id="14340" name="Picture 4" descr="C:\Documents and Settings\User\Рабочий стол\мсалы\i;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2786058"/>
            <a:ext cx="2286016" cy="176213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305800" cy="57150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5A06CA"/>
                </a:solidFill>
                <a:latin typeface="Georgia" pitchFamily="18" charset="0"/>
              </a:rPr>
              <a:t>Принципы </a:t>
            </a:r>
            <a:r>
              <a:rPr lang="ru-RU" sz="3600" b="1" dirty="0" err="1" smtClean="0">
                <a:solidFill>
                  <a:srgbClr val="5A06CA"/>
                </a:solidFill>
                <a:latin typeface="Georgia" pitchFamily="18" charset="0"/>
              </a:rPr>
              <a:t>здоровьесбережения</a:t>
            </a:r>
            <a:r>
              <a:rPr lang="ru-RU" sz="3600" b="1" dirty="0" smtClean="0">
                <a:solidFill>
                  <a:srgbClr val="5A06CA"/>
                </a:solidFill>
                <a:latin typeface="Georgia" pitchFamily="18" charset="0"/>
              </a:rPr>
              <a:t> </a:t>
            </a:r>
            <a:endParaRPr lang="ru-RU" sz="3600" dirty="0">
              <a:solidFill>
                <a:srgbClr val="5A06CA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142984"/>
            <a:ext cx="8429684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Symbol" pitchFamily="18" charset="2"/>
                <a:cs typeface="Times New Roman" pitchFamily="18" charset="0"/>
              </a:rPr>
              <a:t>  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Не навреди!» -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методы, приемы должны быть обоснованными, не наносящими вреда здоровью ученика и учителя.</a:t>
            </a:r>
          </a:p>
          <a:p>
            <a:pPr lvl="0" eaLnBrk="0" hangingPunct="0">
              <a:buFont typeface="Wingdings" pitchFamily="2" charset="2"/>
              <a:buChar char="v"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Symbol" pitchFamily="18" charset="2"/>
                <a:cs typeface="Times New Roman" pitchFamily="18" charset="0"/>
              </a:rPr>
              <a:t>   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Непрерывность и преемственность -</a:t>
            </a:r>
            <a:r>
              <a:rPr lang="ru-RU" sz="2000" b="1" i="1" dirty="0" smtClean="0"/>
              <a:t>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работа ведется </a:t>
            </a:r>
          </a:p>
          <a:p>
            <a:pPr lvl="0" eaLnBrk="0" hangingPunct="0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 не от случая к случаю, а каждый день и на каждом уроке.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Symbol" pitchFamily="18" charset="2"/>
                <a:cs typeface="Times New Roman" pitchFamily="18" charset="0"/>
              </a:rPr>
              <a:t>   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Соответствие содержания и организации обучения возрастным особенностям учащихся</a:t>
            </a:r>
          </a:p>
          <a:p>
            <a:pPr lvl="0" eaLnBrk="0" hangingPunct="0">
              <a:buFont typeface="Wingdings" pitchFamily="2" charset="2"/>
              <a:buChar char="v"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Symbol" pitchFamily="18" charset="2"/>
                <a:cs typeface="Times New Roman" pitchFamily="18" charset="0"/>
              </a:rPr>
              <a:t>   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Комплексный, междисциплинарный подход-</a:t>
            </a:r>
            <a:r>
              <a:rPr lang="ru-RU" sz="2000" b="1" i="1" dirty="0" smtClean="0"/>
              <a:t>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единство </a:t>
            </a:r>
          </a:p>
          <a:p>
            <a:pPr lvl="0" eaLnBrk="0" hangingPunct="0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   в действиях педагогов, психологов и врачей.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Symbol" pitchFamily="18" charset="2"/>
                <a:cs typeface="Times New Roman" pitchFamily="18" charset="0"/>
              </a:rPr>
              <a:t>    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Успех порождает успех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 в любом поступке, действии сначала выделяют положительное, а только потом отмечают недостатки</a:t>
            </a:r>
            <a:r>
              <a:rPr lang="ru-RU" sz="2000" b="1" i="1" dirty="0" smtClean="0"/>
              <a:t>.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lvl="0" eaLnBrk="0" hangingPunct="0">
              <a:buFont typeface="Wingdings" pitchFamily="2" charset="2"/>
              <a:buChar char="v"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Symbol" pitchFamily="18" charset="2"/>
                <a:cs typeface="Times New Roman" pitchFamily="18" charset="0"/>
              </a:rPr>
              <a:t>     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Активность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активное включение в  любой процесс снижает риск переутомления.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lvl="0" eaLnBrk="0" hangingPunct="0">
              <a:buFont typeface="Wingdings" pitchFamily="2" charset="2"/>
              <a:buChar char="v"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Symbol" pitchFamily="18" charset="2"/>
                <a:cs typeface="Times New Roman" pitchFamily="18" charset="0"/>
              </a:rPr>
              <a:t>  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Ответственность за свое здоровье -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у каждого ребенка надо стараться сформировать ответственность за свое здоровье, только тогда он реализует свои знания, умения и навыки. 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010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Благоприятный психологический 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климат на уроке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714488"/>
            <a:ext cx="8501122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         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лавная цель учителя  научить ученика учиться. А для этого необходимо сформировать у него интерес, мотивацию к познанию, обучению и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создать благоприятную</a:t>
            </a:r>
            <a:r>
              <a:rPr kumimoji="0" lang="ru-RU" sz="2400" b="0" i="0" u="sng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психологическую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 обстановку в </a:t>
            </a:r>
            <a:r>
              <a:rPr lang="ru-RU" sz="2400" u="sng" dirty="0" smtClean="0">
                <a:solidFill>
                  <a:schemeClr val="tx1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классе.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 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Учитель может добиться интереса разными способами: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во-первых, за счет </a:t>
            </a:r>
            <a:r>
              <a:rPr kumimoji="0" lang="ru-RU" sz="240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формы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подачи содержания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учебного материала, который надо сделать более  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привлекательным,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во-вторых, за счет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личностных качеств учителя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в-третьих,  </a:t>
            </a:r>
            <a:r>
              <a:rPr kumimoji="0" lang="ru-RU" sz="2400" b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взаимный интерес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0" name="Picture 2" descr="C:\Documents and Settings\User\Рабочий стол\мсалы\eee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500042"/>
            <a:ext cx="1222542" cy="1214446"/>
          </a:xfrm>
          <a:prstGeom prst="rect">
            <a:avLst/>
          </a:prstGeom>
          <a:noFill/>
        </p:spPr>
      </p:pic>
      <p:pic>
        <p:nvPicPr>
          <p:cNvPr id="2051" name="Picture 3" descr="C:\Documents and Settings\User\Рабочий стол\мсалы\i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5643578"/>
            <a:ext cx="1559730" cy="10001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357166"/>
            <a:ext cx="89297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660066"/>
                </a:solidFill>
              </a:rPr>
              <a:t>Факторы воздействия учителя на психологическое состояние и здоровье учащихся</a:t>
            </a:r>
            <a:endParaRPr lang="ru-RU" sz="2800" dirty="0">
              <a:solidFill>
                <a:srgbClr val="66006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428736"/>
            <a:ext cx="85725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Качества учителя, оказывающие НЕГАТИВНОЕ влияние на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учащихся</a:t>
            </a:r>
            <a:endParaRPr lang="ru-RU" dirty="0"/>
          </a:p>
          <a:p>
            <a:r>
              <a:rPr lang="ru-RU" sz="2400" b="1" dirty="0" smtClean="0">
                <a:solidFill>
                  <a:srgbClr val="FF0000"/>
                </a:solidFill>
              </a:rPr>
              <a:t>            </a:t>
            </a:r>
            <a:r>
              <a:rPr lang="ru-RU" sz="2400" b="1" i="1" dirty="0">
                <a:solidFill>
                  <a:srgbClr val="FF0000"/>
                </a:solidFill>
              </a:rPr>
              <a:t>Авторитарность </a:t>
            </a:r>
            <a:r>
              <a:rPr lang="ru-RU" dirty="0"/>
              <a:t>(иногда достигающая степени деспотичности), категоричность, бескомпромиссность - педагогическая тактика и стиль общения как проявление черт характера и недостаточность профессиональной компетенции, связанной с невозможностью другими способами </a:t>
            </a:r>
            <a:r>
              <a:rPr lang="ru-RU" dirty="0" err="1"/>
              <a:t>замотивировать</a:t>
            </a:r>
            <a:r>
              <a:rPr lang="ru-RU" dirty="0"/>
              <a:t> учащихся на учебную деятельность и соблюдение дисциплины.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повышают </a:t>
            </a:r>
            <a:r>
              <a:rPr lang="ru-RU" dirty="0"/>
              <a:t>уровень психической напряжённости ученика,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провоцируют  к появлению  симптомов стресса,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формируют </a:t>
            </a:r>
            <a:r>
              <a:rPr lang="ru-RU" dirty="0"/>
              <a:t>мышечные зажимы,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истощают </a:t>
            </a:r>
            <a:r>
              <a:rPr lang="ru-RU" dirty="0"/>
              <a:t>энергетические, психологические </a:t>
            </a:r>
            <a:r>
              <a:rPr lang="ru-RU" dirty="0" smtClean="0"/>
              <a:t>ресурсы,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способствует </a:t>
            </a:r>
            <a:r>
              <a:rPr lang="ru-RU" dirty="0"/>
              <a:t>снижению самооценки учащихся,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создаёт </a:t>
            </a:r>
            <a:r>
              <a:rPr lang="ru-RU" dirty="0"/>
              <a:t>у них предпосылки к выработке и закреплению психологических моделей </a:t>
            </a:r>
            <a:r>
              <a:rPr lang="ru-RU" dirty="0" err="1"/>
              <a:t>манипулятивного</a:t>
            </a:r>
            <a:r>
              <a:rPr lang="ru-RU" dirty="0"/>
              <a:t> и зависимого поведения.</a:t>
            </a:r>
          </a:p>
          <a:p>
            <a:pPr algn="ctr"/>
            <a:r>
              <a:rPr lang="ru-RU" dirty="0" smtClean="0"/>
              <a:t>          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3C1A56"/>
                </a:solidFill>
              </a:rPr>
              <a:t>Авторитарность </a:t>
            </a:r>
            <a:r>
              <a:rPr lang="ru-RU" b="1" dirty="0">
                <a:solidFill>
                  <a:srgbClr val="3C1A56"/>
                </a:solidFill>
              </a:rPr>
              <a:t>не следует путать с требовательностью, разумной строгостью, самодисциплиной учителя и соответствующим воспитательным воздействием на учащихся.</a:t>
            </a:r>
          </a:p>
        </p:txBody>
      </p:sp>
      <p:pic>
        <p:nvPicPr>
          <p:cNvPr id="3074" name="Picture 2" descr="C:\Documents and Settings\User\Рабочий стол\мсалы\iuu.jpegt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6086475"/>
            <a:ext cx="828675" cy="771525"/>
          </a:xfrm>
          <a:prstGeom prst="rect">
            <a:avLst/>
          </a:prstGeom>
          <a:noFill/>
        </p:spPr>
      </p:pic>
      <p:pic>
        <p:nvPicPr>
          <p:cNvPr id="3075" name="Picture 3" descr="C:\Documents and Settings\User\Рабочий стол\мсалы\iлл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979334"/>
            <a:ext cx="1285852" cy="878666"/>
          </a:xfrm>
          <a:prstGeom prst="rect">
            <a:avLst/>
          </a:prstGeom>
          <a:noFill/>
        </p:spPr>
      </p:pic>
      <p:pic>
        <p:nvPicPr>
          <p:cNvPr id="3076" name="Picture 4" descr="C:\Documents and Settings\User\Рабочий стол\мсалы\55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3571876"/>
            <a:ext cx="1500198" cy="121444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Несдержанность, вспыльчивость, раздражительность, импульсивность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571612"/>
            <a:ext cx="87154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     Непредсказуемость </a:t>
            </a:r>
            <a:r>
              <a:rPr lang="ru-RU" sz="2400" dirty="0"/>
              <a:t>поступков и реакций </a:t>
            </a:r>
            <a:r>
              <a:rPr lang="ru-RU" sz="2400" dirty="0" smtClean="0"/>
              <a:t>учителя: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</a:t>
            </a:r>
            <a:r>
              <a:rPr lang="ru-RU" sz="2400" dirty="0"/>
              <a:t>повышает </a:t>
            </a:r>
            <a:r>
              <a:rPr lang="ru-RU" sz="2400" dirty="0" smtClean="0"/>
              <a:t> уровень </a:t>
            </a:r>
            <a:r>
              <a:rPr lang="ru-RU" sz="2400" dirty="0" err="1"/>
              <a:t>стрессированности</a:t>
            </a:r>
            <a:r>
              <a:rPr lang="ru-RU" sz="2400" dirty="0"/>
              <a:t>, </a:t>
            </a:r>
            <a:endParaRPr lang="ru-RU" sz="2400" dirty="0" smtClean="0"/>
          </a:p>
          <a:p>
            <a:r>
              <a:rPr lang="ru-RU" sz="2400" dirty="0" smtClean="0"/>
              <a:t>тревожности </a:t>
            </a:r>
            <a:r>
              <a:rPr lang="ru-RU" sz="2400" dirty="0"/>
              <a:t>школьников, </a:t>
            </a:r>
            <a:endParaRPr lang="ru-RU" sz="2400" dirty="0" smtClean="0"/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порождает  определённую тенденцию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при выставлении оценок, </a:t>
            </a:r>
            <a:endParaRPr lang="ru-RU" sz="2400" dirty="0" smtClean="0"/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создаёт </a:t>
            </a:r>
            <a:r>
              <a:rPr lang="ru-RU" sz="2400" dirty="0"/>
              <a:t>в классе нервозную </a:t>
            </a:r>
            <a:r>
              <a:rPr lang="ru-RU" sz="2400" dirty="0" smtClean="0"/>
              <a:t>атмосферу, </a:t>
            </a:r>
            <a:r>
              <a:rPr lang="ru-RU" sz="2400" dirty="0"/>
              <a:t>с повышенным риском возникновения эмоциональных </a:t>
            </a:r>
            <a:r>
              <a:rPr lang="ru-RU" sz="2400" dirty="0" smtClean="0"/>
              <a:t>конфликтов, в как между педагогом и учащимся, так и между учащимися на основе неадекватной оценки. </a:t>
            </a:r>
          </a:p>
          <a:p>
            <a:pPr algn="ctr"/>
            <a:r>
              <a:rPr lang="ru-RU" sz="2400" b="1" dirty="0">
                <a:solidFill>
                  <a:srgbClr val="3C1A56"/>
                </a:solidFill>
              </a:rPr>
              <a:t> </a:t>
            </a:r>
            <a:r>
              <a:rPr lang="ru-RU" sz="2400" b="1" dirty="0" smtClean="0">
                <a:solidFill>
                  <a:srgbClr val="3C1A56"/>
                </a:solidFill>
              </a:rPr>
              <a:t>    Если </a:t>
            </a:r>
            <a:r>
              <a:rPr lang="ru-RU" sz="2400" b="1" dirty="0">
                <a:solidFill>
                  <a:srgbClr val="3C1A56"/>
                </a:solidFill>
              </a:rPr>
              <a:t>подобные </a:t>
            </a:r>
            <a:r>
              <a:rPr lang="ru-RU" sz="2400" b="1" dirty="0" smtClean="0">
                <a:solidFill>
                  <a:srgbClr val="3C1A56"/>
                </a:solidFill>
              </a:rPr>
              <a:t>проявления у педагога </a:t>
            </a:r>
            <a:r>
              <a:rPr lang="ru-RU" sz="2400" b="1" dirty="0">
                <a:solidFill>
                  <a:srgbClr val="3C1A56"/>
                </a:solidFill>
              </a:rPr>
              <a:t>становятся </a:t>
            </a:r>
            <a:r>
              <a:rPr lang="ru-RU" sz="2400" b="1" dirty="0" smtClean="0">
                <a:solidFill>
                  <a:srgbClr val="3C1A56"/>
                </a:solidFill>
              </a:rPr>
              <a:t>частыми </a:t>
            </a:r>
            <a:r>
              <a:rPr lang="ru-RU" sz="2400" b="1" dirty="0">
                <a:solidFill>
                  <a:srgbClr val="3C1A56"/>
                </a:solidFill>
              </a:rPr>
              <a:t>и явно </a:t>
            </a:r>
            <a:r>
              <a:rPr lang="ru-RU" sz="2400" b="1" dirty="0" smtClean="0">
                <a:solidFill>
                  <a:srgbClr val="3C1A56"/>
                </a:solidFill>
              </a:rPr>
              <a:t>выраженными, привычными</a:t>
            </a:r>
            <a:r>
              <a:rPr lang="ru-RU" sz="2400" b="1" dirty="0">
                <a:solidFill>
                  <a:srgbClr val="3C1A56"/>
                </a:solidFill>
              </a:rPr>
              <a:t>, </a:t>
            </a:r>
            <a:r>
              <a:rPr lang="ru-RU" sz="2400" b="1" dirty="0" smtClean="0">
                <a:solidFill>
                  <a:srgbClr val="3C1A56"/>
                </a:solidFill>
              </a:rPr>
              <a:t>то они  </a:t>
            </a:r>
            <a:r>
              <a:rPr lang="ru-RU" sz="2400" b="1" dirty="0">
                <a:solidFill>
                  <a:srgbClr val="3C1A56"/>
                </a:solidFill>
              </a:rPr>
              <a:t>наносят невосполнимый ущерб здоровью </a:t>
            </a:r>
            <a:r>
              <a:rPr lang="ru-RU" sz="2400" b="1" dirty="0" smtClean="0">
                <a:solidFill>
                  <a:srgbClr val="3C1A56"/>
                </a:solidFill>
              </a:rPr>
              <a:t>и </a:t>
            </a:r>
            <a:r>
              <a:rPr lang="ru-RU" sz="2400" b="1" dirty="0">
                <a:solidFill>
                  <a:srgbClr val="3C1A56"/>
                </a:solidFill>
              </a:rPr>
              <a:t>самого учителя, и его учеников.</a:t>
            </a:r>
          </a:p>
        </p:txBody>
      </p:sp>
      <p:pic>
        <p:nvPicPr>
          <p:cNvPr id="4100" name="Picture 4" descr="C:\Documents and Settings\User\Рабочий стол\мсалы\rr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000240"/>
            <a:ext cx="1647825" cy="1428750"/>
          </a:xfrm>
          <a:prstGeom prst="rect">
            <a:avLst/>
          </a:prstGeom>
          <a:noFill/>
        </p:spPr>
      </p:pic>
      <p:pic>
        <p:nvPicPr>
          <p:cNvPr id="4101" name="Picture 5" descr="C:\Documents and Settings\User\Рабочий стол\мсалы\cg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6000745"/>
            <a:ext cx="857255" cy="85725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439028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/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Равнодушие, безразличие, эмоциональная холодность,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дистанцированность</a:t>
            </a:r>
            <a:r>
              <a:rPr lang="ru-RU" sz="3600" b="1" i="1" dirty="0" smtClean="0">
                <a:solidFill>
                  <a:srgbClr val="FF0000"/>
                </a:solidFill>
              </a:rPr>
              <a:t>, 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214554"/>
            <a:ext cx="79296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Отличают </a:t>
            </a:r>
            <a:r>
              <a:rPr lang="ru-RU" sz="2400" dirty="0"/>
              <a:t>тип учителя, которого точнее назвать </a:t>
            </a:r>
            <a:r>
              <a:rPr lang="ru-RU" sz="2400" dirty="0" err="1"/>
              <a:t>урокодателем</a:t>
            </a:r>
            <a:r>
              <a:rPr lang="ru-RU" sz="2400" dirty="0"/>
              <a:t>. Такие проявления </a:t>
            </a:r>
            <a:r>
              <a:rPr lang="ru-RU" sz="2400" dirty="0" smtClean="0"/>
              <a:t>основываются </a:t>
            </a:r>
            <a:r>
              <a:rPr lang="ru-RU" sz="2400" dirty="0"/>
              <a:t>на равнодушии к людям, отсутствии интереса к своей </a:t>
            </a:r>
            <a:r>
              <a:rPr lang="ru-RU" sz="2400" dirty="0" smtClean="0"/>
              <a:t>работе, иногда  </a:t>
            </a:r>
            <a:r>
              <a:rPr lang="ru-RU" sz="2400" dirty="0"/>
              <a:t>сочетаются с безответственностью. </a:t>
            </a:r>
            <a:r>
              <a:rPr lang="ru-RU" sz="2400" dirty="0" smtClean="0"/>
              <a:t>                 </a:t>
            </a:r>
          </a:p>
          <a:p>
            <a:endParaRPr lang="ru-RU" sz="2400" dirty="0"/>
          </a:p>
          <a:p>
            <a:r>
              <a:rPr lang="ru-RU" sz="2400" b="1" dirty="0" smtClean="0">
                <a:solidFill>
                  <a:srgbClr val="3C1A56"/>
                </a:solidFill>
              </a:rPr>
              <a:t>       Вероятность </a:t>
            </a:r>
            <a:r>
              <a:rPr lang="ru-RU" sz="2400" b="1" dirty="0">
                <a:solidFill>
                  <a:srgbClr val="3C1A56"/>
                </a:solidFill>
              </a:rPr>
              <a:t>использования </a:t>
            </a:r>
            <a:r>
              <a:rPr lang="ru-RU" sz="2400" b="1" dirty="0" err="1">
                <a:solidFill>
                  <a:srgbClr val="3C1A56"/>
                </a:solidFill>
              </a:rPr>
              <a:t>здоровьесберегающих</a:t>
            </a:r>
            <a:r>
              <a:rPr lang="ru-RU" sz="2400" b="1" dirty="0">
                <a:solidFill>
                  <a:srgbClr val="3C1A56"/>
                </a:solidFill>
              </a:rPr>
              <a:t> технологий в </a:t>
            </a:r>
            <a:r>
              <a:rPr lang="ru-RU" sz="2400" b="1" dirty="0" smtClean="0">
                <a:solidFill>
                  <a:srgbClr val="3C1A56"/>
                </a:solidFill>
              </a:rPr>
              <a:t>таких</a:t>
            </a:r>
          </a:p>
          <a:p>
            <a:r>
              <a:rPr lang="ru-RU" sz="2400" b="1" dirty="0" smtClean="0">
                <a:solidFill>
                  <a:srgbClr val="3C1A56"/>
                </a:solidFill>
              </a:rPr>
              <a:t> </a:t>
            </a:r>
            <a:r>
              <a:rPr lang="ru-RU" sz="2400" b="1" dirty="0">
                <a:solidFill>
                  <a:srgbClr val="3C1A56"/>
                </a:solidFill>
              </a:rPr>
              <a:t>случаях минимальна. </a:t>
            </a:r>
            <a:endParaRPr lang="ru-RU" sz="2400" b="1" dirty="0" smtClean="0">
              <a:solidFill>
                <a:srgbClr val="3C1A56"/>
              </a:solidFill>
            </a:endParaRPr>
          </a:p>
          <a:p>
            <a:r>
              <a:rPr lang="ru-RU" sz="2400" b="1" dirty="0" smtClean="0">
                <a:solidFill>
                  <a:srgbClr val="3C1A56"/>
                </a:solidFill>
              </a:rPr>
              <a:t>(</a:t>
            </a:r>
            <a:r>
              <a:rPr lang="ru-RU" sz="2400" b="1" dirty="0">
                <a:solidFill>
                  <a:srgbClr val="3C1A56"/>
                </a:solidFill>
              </a:rPr>
              <a:t>Не </a:t>
            </a:r>
            <a:r>
              <a:rPr lang="ru-RU" sz="2400" b="1" dirty="0" smtClean="0">
                <a:solidFill>
                  <a:srgbClr val="3C1A56"/>
                </a:solidFill>
              </a:rPr>
              <a:t>надо путать </a:t>
            </a:r>
            <a:r>
              <a:rPr lang="ru-RU" sz="2400" b="1" dirty="0">
                <a:solidFill>
                  <a:srgbClr val="3C1A56"/>
                </a:solidFill>
              </a:rPr>
              <a:t>с </a:t>
            </a:r>
            <a:r>
              <a:rPr lang="ru-RU" sz="2400" b="1" dirty="0" smtClean="0">
                <a:solidFill>
                  <a:srgbClr val="3C1A56"/>
                </a:solidFill>
              </a:rPr>
              <a:t>чертой характера  как замкнутость, </a:t>
            </a:r>
            <a:r>
              <a:rPr lang="ru-RU" sz="2400" b="1" dirty="0">
                <a:solidFill>
                  <a:srgbClr val="3C1A56"/>
                </a:solidFill>
              </a:rPr>
              <a:t>проявлениями интроверсии.)</a:t>
            </a:r>
          </a:p>
        </p:txBody>
      </p:sp>
      <p:pic>
        <p:nvPicPr>
          <p:cNvPr id="5122" name="Picture 2" descr="C:\Documents and Settings\User\Рабочий стол\мсалы\tttt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36" y="5214936"/>
            <a:ext cx="1643064" cy="1643064"/>
          </a:xfrm>
          <a:prstGeom prst="rect">
            <a:avLst/>
          </a:prstGeom>
          <a:noFill/>
        </p:spPr>
      </p:pic>
      <p:pic>
        <p:nvPicPr>
          <p:cNvPr id="5123" name="Picture 3" descr="C:\Documents and Settings\User\Рабочий стол\мсалы\ijjj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413" y="520700"/>
            <a:ext cx="1479540" cy="14795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Недоброжелательность, злость враждебность как проявления черт личности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785926"/>
            <a:ext cx="8358246" cy="3928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      </a:t>
            </a:r>
            <a:r>
              <a:rPr lang="ru-RU" sz="2400" dirty="0" smtClean="0"/>
              <a:t>Реакции </a:t>
            </a:r>
            <a:r>
              <a:rPr lang="ru-RU" sz="2400" dirty="0"/>
              <a:t>на неудовлетворённость жизнью, нерешёнными проблемы. </a:t>
            </a:r>
            <a:endParaRPr lang="ru-RU" sz="2400" dirty="0" smtClean="0"/>
          </a:p>
          <a:p>
            <a:pPr algn="ctr"/>
            <a:r>
              <a:rPr lang="ru-RU" sz="2400" dirty="0"/>
              <a:t> </a:t>
            </a:r>
            <a:r>
              <a:rPr lang="ru-RU" sz="2400" dirty="0" smtClean="0"/>
              <a:t>        Неизбежно </a:t>
            </a:r>
            <a:r>
              <a:rPr lang="ru-RU" sz="2400" dirty="0"/>
              <a:t>сочетаются с завистливостью, расчётливостью и подобными чертами, осложняющими жизнь самому человек и его окружающим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b="1" dirty="0">
                <a:solidFill>
                  <a:srgbClr val="3C1A56"/>
                </a:solidFill>
              </a:rPr>
              <a:t>В педагогической работе таких учителей явно </a:t>
            </a:r>
            <a:r>
              <a:rPr lang="ru-RU" sz="2400" b="1" dirty="0" smtClean="0">
                <a:solidFill>
                  <a:srgbClr val="3C1A56"/>
                </a:solidFill>
              </a:rPr>
              <a:t>прослеживается  тенденция на </a:t>
            </a:r>
            <a:r>
              <a:rPr lang="ru-RU" sz="2400" b="1" dirty="0">
                <a:solidFill>
                  <a:srgbClr val="3C1A56"/>
                </a:solidFill>
              </a:rPr>
              <a:t>поиск внешних причин своих </a:t>
            </a:r>
            <a:r>
              <a:rPr lang="ru-RU" sz="2400" b="1" dirty="0" smtClean="0">
                <a:solidFill>
                  <a:srgbClr val="3C1A56"/>
                </a:solidFill>
              </a:rPr>
              <a:t>неудач</a:t>
            </a:r>
            <a:r>
              <a:rPr lang="ru-RU" sz="2400" b="1" dirty="0">
                <a:solidFill>
                  <a:srgbClr val="3C1A56"/>
                </a:solidFill>
              </a:rPr>
              <a:t>,</a:t>
            </a:r>
            <a:r>
              <a:rPr lang="ru-RU" sz="2400" b="1" dirty="0" smtClean="0">
                <a:solidFill>
                  <a:srgbClr val="3C1A56"/>
                </a:solidFill>
              </a:rPr>
              <a:t> </a:t>
            </a:r>
            <a:r>
              <a:rPr lang="ru-RU" sz="2400" b="1" dirty="0">
                <a:solidFill>
                  <a:srgbClr val="3C1A56"/>
                </a:solidFill>
              </a:rPr>
              <a:t>что самым негативным образом отражается на психологическом состоянии их учеников и на воспитательном воздействии.</a:t>
            </a:r>
          </a:p>
        </p:txBody>
      </p:sp>
      <p:pic>
        <p:nvPicPr>
          <p:cNvPr id="6146" name="Picture 2" descr="C:\Documents and Settings\User\Рабочий стол\мсалы\i.n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5429240"/>
            <a:ext cx="2376305" cy="1428760"/>
          </a:xfrm>
          <a:prstGeom prst="rect">
            <a:avLst/>
          </a:prstGeom>
          <a:noFill/>
        </p:spPr>
      </p:pic>
      <p:pic>
        <p:nvPicPr>
          <p:cNvPr id="6148" name="Picture 4" descr="C:\Documents and Settings\User\Рабочий стол\мсалы\5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7" y="1643050"/>
            <a:ext cx="1412723" cy="1214446"/>
          </a:xfrm>
          <a:prstGeom prst="rect">
            <a:avLst/>
          </a:prstGeom>
          <a:noFill/>
        </p:spPr>
      </p:pic>
      <p:pic>
        <p:nvPicPr>
          <p:cNvPr id="7" name="Picture 2" descr="C:\Documents and Settings\User\Рабочий стол\мсалы\l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50" y="542925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3058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Внешние факторы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285860"/>
            <a:ext cx="814393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smtClean="0"/>
              <a:t>неправильный </a:t>
            </a:r>
            <a:r>
              <a:rPr lang="ru-RU" sz="2000" dirty="0"/>
              <a:t>выбор профессии, </a:t>
            </a:r>
            <a:endParaRPr lang="ru-RU" sz="2000" dirty="0" smtClean="0"/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разочарование </a:t>
            </a:r>
            <a:r>
              <a:rPr lang="ru-RU" sz="2000" dirty="0"/>
              <a:t>в работе, </a:t>
            </a:r>
            <a:endParaRPr lang="ru-RU" sz="2000" dirty="0" smtClean="0"/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несбывшиеся </a:t>
            </a:r>
            <a:r>
              <a:rPr lang="ru-RU" sz="2000" dirty="0"/>
              <a:t>надежды на карьеру, </a:t>
            </a:r>
            <a:endParaRPr lang="ru-RU" sz="2000" dirty="0" smtClean="0"/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финансовые </a:t>
            </a:r>
            <a:r>
              <a:rPr lang="ru-RU" sz="2000" dirty="0"/>
              <a:t>проблемы, </a:t>
            </a:r>
            <a:endParaRPr lang="ru-RU" sz="2000" dirty="0" smtClean="0"/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неустроенность </a:t>
            </a:r>
            <a:r>
              <a:rPr lang="ru-RU" sz="2000" dirty="0"/>
              <a:t>личной жизни, </a:t>
            </a:r>
            <a:endParaRPr lang="ru-RU" sz="2000" dirty="0" smtClean="0"/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не </a:t>
            </a:r>
            <a:r>
              <a:rPr lang="ru-RU" sz="2000" dirty="0"/>
              <a:t>сложившиеся отношения в школе или с классом и т.д</a:t>
            </a:r>
            <a:r>
              <a:rPr lang="ru-RU" sz="2000" dirty="0" smtClean="0"/>
              <a:t>.</a:t>
            </a:r>
          </a:p>
          <a:p>
            <a:pPr algn="ctr"/>
            <a:r>
              <a:rPr lang="ru-RU" sz="2000" dirty="0" smtClean="0"/>
              <a:t>    </a:t>
            </a:r>
            <a:r>
              <a:rPr lang="ru-RU" sz="2800" b="1" dirty="0">
                <a:solidFill>
                  <a:srgbClr val="FF0000"/>
                </a:solidFill>
              </a:rPr>
              <a:t>Часто это проявления синдрома </a:t>
            </a:r>
            <a:r>
              <a:rPr lang="ru-RU" sz="2800" b="1" dirty="0" smtClean="0">
                <a:solidFill>
                  <a:srgbClr val="FF0000"/>
                </a:solidFill>
              </a:rPr>
              <a:t>выгорания</a:t>
            </a:r>
            <a:r>
              <a:rPr lang="ru-RU" sz="2800" b="1" dirty="0">
                <a:solidFill>
                  <a:srgbClr val="FF0000"/>
                </a:solidFill>
              </a:rPr>
              <a:t>!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3C1A56"/>
                </a:solidFill>
              </a:rPr>
              <a:t>Более </a:t>
            </a:r>
            <a:r>
              <a:rPr lang="ru-RU" sz="2000" b="1" dirty="0">
                <a:solidFill>
                  <a:srgbClr val="3C1A56"/>
                </a:solidFill>
              </a:rPr>
              <a:t>глубокие причины могут касаться чувства незащищенности (что порождает страхи или защитную агрессивность</a:t>
            </a:r>
            <a:r>
              <a:rPr lang="ru-RU" sz="2000" b="1" dirty="0" smtClean="0">
                <a:solidFill>
                  <a:srgbClr val="3C1A56"/>
                </a:solidFill>
              </a:rPr>
              <a:t>), проявления </a:t>
            </a:r>
            <a:r>
              <a:rPr lang="ru-RU" sz="2000" b="1" dirty="0">
                <a:solidFill>
                  <a:srgbClr val="3C1A56"/>
                </a:solidFill>
              </a:rPr>
              <a:t>агрессивности в этих случаях различны, но всегда чреваты конфликтами и повышенным риском </a:t>
            </a:r>
            <a:r>
              <a:rPr lang="ru-RU" sz="2000" b="1" dirty="0" err="1">
                <a:solidFill>
                  <a:srgbClr val="3C1A56"/>
                </a:solidFill>
              </a:rPr>
              <a:t>психотравматизации</a:t>
            </a:r>
            <a:r>
              <a:rPr lang="ru-RU" sz="2000" b="1" dirty="0">
                <a:solidFill>
                  <a:srgbClr val="3C1A56"/>
                </a:solidFill>
              </a:rPr>
              <a:t> </a:t>
            </a:r>
            <a:r>
              <a:rPr lang="ru-RU" sz="2000" b="1" dirty="0" smtClean="0">
                <a:solidFill>
                  <a:srgbClr val="3C1A56"/>
                </a:solidFill>
              </a:rPr>
              <a:t>школьников и педагогов.</a:t>
            </a:r>
            <a:endParaRPr lang="ru-RU" sz="2000" b="1" dirty="0">
              <a:solidFill>
                <a:srgbClr val="3C1A56"/>
              </a:solidFill>
            </a:endParaRPr>
          </a:p>
        </p:txBody>
      </p:sp>
      <p:pic>
        <p:nvPicPr>
          <p:cNvPr id="7170" name="Picture 2" descr="C:\Documents and Settings\User\Рабочий стол\мсалы\iccc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5" y="1000108"/>
            <a:ext cx="2171715" cy="1714512"/>
          </a:xfrm>
          <a:prstGeom prst="rect">
            <a:avLst/>
          </a:prstGeom>
          <a:noFill/>
        </p:spPr>
      </p:pic>
      <p:pic>
        <p:nvPicPr>
          <p:cNvPr id="7172" name="Picture 4" descr="C:\Documents and Settings\User\Рабочий стол\мсалы\ss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638800"/>
            <a:ext cx="971550" cy="1219200"/>
          </a:xfrm>
          <a:prstGeom prst="rect">
            <a:avLst/>
          </a:prstGeom>
          <a:noFill/>
        </p:spPr>
      </p:pic>
      <p:pic>
        <p:nvPicPr>
          <p:cNvPr id="7173" name="Picture 5" descr="C:\Documents and Settings\User\Рабочий стол\мсалы\iii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9586" y="5786454"/>
            <a:ext cx="857256" cy="8572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Примеры  такого поведения:</a:t>
            </a:r>
            <a:endParaRPr lang="ru-RU" sz="40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14282" y="1397000"/>
          <a:ext cx="85725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428992" y="3929066"/>
            <a:ext cx="5214974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«Ну посмотрим как ты у меня завтра запоёшь !»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4786322"/>
            <a:ext cx="5357850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«Сидеть!» , «Молчать!», «Я сказала!»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5500702"/>
            <a:ext cx="8572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Такие приёмы передачи учителем своего эмоционального состояния часто затрудняют общение, процесс обучения  и приводят к  психологическому дискомфорту </a:t>
            </a:r>
            <a:r>
              <a:rPr lang="ru-RU" sz="2000" b="1" dirty="0">
                <a:solidFill>
                  <a:srgbClr val="FF0000"/>
                </a:solidFill>
              </a:rPr>
              <a:t>.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C:\Documents and Settings\User\Рабочий стол\мсалы\iii.jpegvv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15272" y="428604"/>
            <a:ext cx="1143030" cy="1143030"/>
          </a:xfrm>
          <a:prstGeom prst="rect">
            <a:avLst/>
          </a:prstGeom>
          <a:noFill/>
        </p:spPr>
      </p:pic>
      <p:pic>
        <p:nvPicPr>
          <p:cNvPr id="8195" name="Picture 3" descr="C:\Documents and Settings\User\Рабочий стол\мсалы\ll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96250" y="5857892"/>
            <a:ext cx="1047750" cy="8096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230</TotalTime>
  <Words>1007</Words>
  <Application>Microsoft Office PowerPoint</Application>
  <PresentationFormat>Экран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        </vt:lpstr>
      <vt:lpstr>Принципы здоровьесбережения </vt:lpstr>
      <vt:lpstr>Благоприятный психологический  климат на уроке</vt:lpstr>
      <vt:lpstr>       </vt:lpstr>
      <vt:lpstr>Несдержанность, вспыльчивость, раздражительность, импульсивность</vt:lpstr>
      <vt:lpstr> Равнодушие, безразличие, эмоциональная холодность, дистанцированность, </vt:lpstr>
      <vt:lpstr>Недоброжелательность, злость враждебность как проявления черт личности</vt:lpstr>
      <vt:lpstr>Внешние факторы</vt:lpstr>
      <vt:lpstr>Примеры  такого поведения:</vt:lpstr>
      <vt:lpstr>    Качества учителя, оказывающие ПОЛОЖИТЕЛЬНОЕ  влияние на учащихся.</vt:lpstr>
      <vt:lpstr>Слайд 11</vt:lpstr>
      <vt:lpstr>Слайд 12</vt:lpstr>
      <vt:lpstr>Слайд 13</vt:lpstr>
      <vt:lpstr>Слайд 14</vt:lpstr>
      <vt:lpstr>Слайд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</dc:title>
  <dc:creator>123</dc:creator>
  <cp:lastModifiedBy>Татьяна Борутто</cp:lastModifiedBy>
  <cp:revision>27</cp:revision>
  <dcterms:created xsi:type="dcterms:W3CDTF">2013-09-19T09:25:48Z</dcterms:created>
  <dcterms:modified xsi:type="dcterms:W3CDTF">2014-03-21T19:54:46Z</dcterms:modified>
</cp:coreProperties>
</file>