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63" r:id="rId4"/>
    <p:sldId id="267" r:id="rId5"/>
    <p:sldId id="265"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varScale="1">
        <p:scale>
          <a:sx n="66" d="100"/>
          <a:sy n="66" d="100"/>
        </p:scale>
        <p:origin x="-552" y="-108"/>
      </p:cViewPr>
      <p:guideLst>
        <p:guide orient="horz" pos="216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15.12.2011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051720" y="260648"/>
            <a:ext cx="6840760" cy="6408712"/>
          </a:xfrm>
        </p:spPr>
        <p:txBody>
          <a:bodyPr>
            <a:normAutofit fontScale="70000" lnSpcReduction="20000"/>
          </a:bodyPr>
          <a:lstStyle/>
          <a:p>
            <a:pPr indent="342900" algn="just">
              <a:buNone/>
            </a:pPr>
            <a:r>
              <a:rPr lang="ru-RU" sz="4000" dirty="0" smtClean="0"/>
              <a:t>   </a:t>
            </a:r>
          </a:p>
          <a:p>
            <a:pPr indent="342900" algn="just">
              <a:buNone/>
            </a:pPr>
            <a:r>
              <a:rPr lang="ru-RU" sz="3100" dirty="0" smtClean="0">
                <a:latin typeface="Century Schoolbook" pitchFamily="18" charset="0"/>
              </a:rPr>
              <a:t>Согласно </a:t>
            </a:r>
            <a:r>
              <a:rPr lang="ru-RU" sz="3100" dirty="0" smtClean="0">
                <a:latin typeface="Century Schoolbook" pitchFamily="18" charset="0"/>
              </a:rPr>
              <a:t>статистическим данным количество детских суицидов увеличилось. Чаще всего оканчивают жизнь самоубийством подростки. Причем это не беспризорники или дети из неблагополучных семей, где родителям до них нет дела,  это дети из вполне обеспеченных и благополучных (на первый взгляд) семей.</a:t>
            </a:r>
          </a:p>
          <a:p>
            <a:pPr indent="342900" algn="just">
              <a:buNone/>
            </a:pPr>
            <a:r>
              <a:rPr lang="ru-RU" sz="3100" i="1" dirty="0" smtClean="0">
                <a:latin typeface="Century Schoolbook" pitchFamily="18" charset="0"/>
              </a:rPr>
              <a:t>Так </a:t>
            </a:r>
            <a:r>
              <a:rPr lang="ru-RU" sz="3100" i="1" dirty="0" smtClean="0">
                <a:latin typeface="Century Schoolbook" pitchFamily="18" charset="0"/>
              </a:rPr>
              <a:t>почему же дети добровольно уходят из жизни? </a:t>
            </a:r>
            <a:r>
              <a:rPr lang="ru-RU" sz="3100" dirty="0" smtClean="0">
                <a:latin typeface="Century Schoolbook" pitchFamily="18" charset="0"/>
              </a:rPr>
              <a:t>Этот вопрос волнует </a:t>
            </a:r>
            <a:r>
              <a:rPr lang="ru-RU" sz="3100" dirty="0" smtClean="0">
                <a:latin typeface="Century Schoolbook" pitchFamily="18" charset="0"/>
              </a:rPr>
              <a:t>родителей,  психологов, педагогов. </a:t>
            </a:r>
            <a:r>
              <a:rPr lang="ru-RU" sz="3100" dirty="0" smtClean="0">
                <a:latin typeface="Century Schoolbook" pitchFamily="18" charset="0"/>
              </a:rPr>
              <a:t>Но однозначного ответа на него дать невозможно.</a:t>
            </a:r>
          </a:p>
          <a:p>
            <a:pPr indent="342900" algn="just">
              <a:buNone/>
            </a:pPr>
            <a:r>
              <a:rPr lang="ru-RU" sz="3100" dirty="0" smtClean="0">
                <a:latin typeface="Century Schoolbook" pitchFamily="18" charset="0"/>
              </a:rPr>
              <a:t>Чаще </a:t>
            </a:r>
            <a:r>
              <a:rPr lang="ru-RU" sz="3100" dirty="0" smtClean="0">
                <a:latin typeface="Century Schoolbook" pitchFamily="18" charset="0"/>
              </a:rPr>
              <a:t>всего суицидальные попытки подростков спонтанные, не продуманные и спланированные, а совершенные на высоте эмоций. И часто демонстративные: это не столько желание умереть, сколько отчаянный крик о помощи: “Обратите на меня внимание! Поймите меня!” И крик – это нам, взрослым. </a:t>
            </a:r>
          </a:p>
        </p:txBody>
      </p:sp>
      <p:pic>
        <p:nvPicPr>
          <p:cNvPr id="1026" name="Picture 2" descr="F:\суициды\суицид\картинки\10251.jpg"/>
          <p:cNvPicPr>
            <a:picLocks noChangeAspect="1" noChangeArrowheads="1"/>
          </p:cNvPicPr>
          <p:nvPr/>
        </p:nvPicPr>
        <p:blipFill>
          <a:blip r:embed="rId2" cstate="print"/>
          <a:srcRect/>
          <a:stretch>
            <a:fillRect/>
          </a:stretch>
        </p:blipFill>
        <p:spPr bwMode="auto">
          <a:xfrm>
            <a:off x="1" y="0"/>
            <a:ext cx="1907704" cy="1700808"/>
          </a:xfrm>
          <a:prstGeom prst="rect">
            <a:avLst/>
          </a:prstGeom>
          <a:noFill/>
        </p:spPr>
      </p:pic>
      <p:pic>
        <p:nvPicPr>
          <p:cNvPr id="1028" name="Picture 4" descr="http://im6-tub-ru.yandex.net/i?id=278694574-62-72"/>
          <p:cNvPicPr>
            <a:picLocks noChangeAspect="1" noChangeArrowheads="1"/>
          </p:cNvPicPr>
          <p:nvPr/>
        </p:nvPicPr>
        <p:blipFill>
          <a:blip r:embed="rId3" cstate="print"/>
          <a:srcRect/>
          <a:stretch>
            <a:fillRect/>
          </a:stretch>
        </p:blipFill>
        <p:spPr bwMode="auto">
          <a:xfrm>
            <a:off x="0" y="3356992"/>
            <a:ext cx="1907704" cy="1728192"/>
          </a:xfrm>
          <a:prstGeom prst="rect">
            <a:avLst/>
          </a:prstGeom>
          <a:noFill/>
        </p:spPr>
      </p:pic>
      <p:pic>
        <p:nvPicPr>
          <p:cNvPr id="1032" name="Picture 8" descr="http://im0-tub-ru.yandex.net/i?id=445908171-00-72"/>
          <p:cNvPicPr>
            <a:picLocks noChangeAspect="1" noChangeArrowheads="1"/>
          </p:cNvPicPr>
          <p:nvPr/>
        </p:nvPicPr>
        <p:blipFill>
          <a:blip r:embed="rId4" cstate="print"/>
          <a:srcRect/>
          <a:stretch>
            <a:fillRect/>
          </a:stretch>
        </p:blipFill>
        <p:spPr bwMode="auto">
          <a:xfrm>
            <a:off x="0" y="1700808"/>
            <a:ext cx="1907704" cy="1656184"/>
          </a:xfrm>
          <a:prstGeom prst="rect">
            <a:avLst/>
          </a:prstGeom>
          <a:noFill/>
        </p:spPr>
      </p:pic>
      <p:pic>
        <p:nvPicPr>
          <p:cNvPr id="1034" name="Picture 10" descr="http://im3-tub-ru.yandex.net/i?id=21455733-21-72"/>
          <p:cNvPicPr>
            <a:picLocks noChangeAspect="1" noChangeArrowheads="1"/>
          </p:cNvPicPr>
          <p:nvPr/>
        </p:nvPicPr>
        <p:blipFill>
          <a:blip r:embed="rId5" cstate="print"/>
          <a:srcRect/>
          <a:stretch>
            <a:fillRect/>
          </a:stretch>
        </p:blipFill>
        <p:spPr bwMode="auto">
          <a:xfrm>
            <a:off x="0" y="5085184"/>
            <a:ext cx="1907704" cy="177281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99792" y="285728"/>
            <a:ext cx="6158488" cy="6286544"/>
          </a:xfrm>
        </p:spPr>
        <p:txBody>
          <a:bodyPr>
            <a:normAutofit fontScale="62500" lnSpcReduction="20000"/>
          </a:bodyPr>
          <a:lstStyle/>
          <a:p>
            <a:pPr algn="just">
              <a:buNone/>
            </a:pPr>
            <a:r>
              <a:rPr lang="ru-RU" b="1" dirty="0" smtClean="0"/>
              <a:t>    Суицид</a:t>
            </a:r>
            <a:r>
              <a:rPr lang="ru-RU" dirty="0" smtClean="0"/>
              <a:t> – </a:t>
            </a:r>
            <a:r>
              <a:rPr lang="ru-RU" i="1" dirty="0" smtClean="0"/>
              <a:t>акт самоубийства, совершаемый человеком в состоянии сильного душевного расстройства либо под влиянием психического заболевания.</a:t>
            </a:r>
          </a:p>
          <a:p>
            <a:pPr algn="ctr">
              <a:buNone/>
            </a:pPr>
            <a:endParaRPr lang="ru-RU" dirty="0" smtClean="0"/>
          </a:p>
          <a:p>
            <a:pPr algn="ctr">
              <a:buNone/>
            </a:pPr>
            <a:r>
              <a:rPr lang="ru-RU" b="1" dirty="0" smtClean="0"/>
              <a:t>    Выделяют 3 вида суицида: </a:t>
            </a:r>
          </a:p>
          <a:p>
            <a:pPr algn="ctr">
              <a:buNone/>
            </a:pPr>
            <a:endParaRPr lang="ru-RU" b="1" dirty="0" smtClean="0"/>
          </a:p>
          <a:p>
            <a:pPr>
              <a:buNone/>
            </a:pPr>
            <a:r>
              <a:rPr lang="ru-RU" dirty="0" smtClean="0"/>
              <a:t>- </a:t>
            </a:r>
            <a:r>
              <a:rPr lang="ru-RU" b="1" dirty="0" smtClean="0"/>
              <a:t>Демонстративный </a:t>
            </a:r>
            <a:r>
              <a:rPr lang="ru-RU" i="1" dirty="0" smtClean="0"/>
              <a:t>(</a:t>
            </a:r>
            <a:r>
              <a:rPr lang="ru-RU" i="1" dirty="0" smtClean="0"/>
              <a:t>изображение попыток самоубийства без реального намерения покончить с жизнью, с расчетом на спасение. Все действия направлены на привлечение внимания, возобновление интереса к собственной персоне, жалость, сочувствие, возмездие за обиду, </a:t>
            </a:r>
            <a:r>
              <a:rPr lang="ru-RU" i="1" dirty="0" smtClean="0"/>
              <a:t>несправедливость)</a:t>
            </a:r>
            <a:r>
              <a:rPr lang="ru-RU" i="1" dirty="0" smtClean="0"/>
              <a:t> </a:t>
            </a:r>
            <a:endParaRPr lang="ru-RU" i="1" dirty="0" smtClean="0"/>
          </a:p>
          <a:p>
            <a:pPr>
              <a:buNone/>
            </a:pPr>
            <a:r>
              <a:rPr lang="ru-RU" dirty="0" smtClean="0"/>
              <a:t>- </a:t>
            </a:r>
            <a:r>
              <a:rPr lang="ru-RU" b="1" dirty="0" smtClean="0"/>
              <a:t>Аффективный</a:t>
            </a:r>
            <a:r>
              <a:rPr lang="ru-RU" dirty="0" smtClean="0"/>
              <a:t> (</a:t>
            </a:r>
            <a:r>
              <a:rPr lang="ru-RU" i="1" dirty="0" smtClean="0"/>
              <a:t>тип поведения, характеризующийся, прежде всего действиями, совершаемыми на высоте аффекта. Суицид во время аффекта может носить черты спектакля, но может быть и серьезным намерением, хотя и </a:t>
            </a:r>
            <a:r>
              <a:rPr lang="ru-RU" i="1" dirty="0" smtClean="0"/>
              <a:t>мимолетным)</a:t>
            </a:r>
            <a:endParaRPr lang="ru-RU" i="1" dirty="0" smtClean="0"/>
          </a:p>
          <a:p>
            <a:pPr>
              <a:buNone/>
            </a:pPr>
            <a:r>
              <a:rPr lang="ru-RU" dirty="0" smtClean="0"/>
              <a:t>- </a:t>
            </a:r>
            <a:r>
              <a:rPr lang="ru-RU" b="1" dirty="0" smtClean="0"/>
              <a:t>Истинный </a:t>
            </a:r>
            <a:r>
              <a:rPr lang="ru-RU" dirty="0" smtClean="0"/>
              <a:t>(</a:t>
            </a:r>
            <a:r>
              <a:rPr lang="ru-RU" i="1" dirty="0" smtClean="0"/>
              <a:t>намеренное, обдуманное поведение, направленное на реализацию самоубийства, иногда долго </a:t>
            </a:r>
            <a:r>
              <a:rPr lang="ru-RU" i="1" dirty="0" smtClean="0"/>
              <a:t>вынашиваемое).</a:t>
            </a:r>
            <a:endParaRPr lang="ru-RU" i="1" dirty="0" smtClean="0"/>
          </a:p>
          <a:p>
            <a:pPr>
              <a:buNone/>
            </a:pPr>
            <a:endParaRPr lang="ru-RU" dirty="0"/>
          </a:p>
        </p:txBody>
      </p:sp>
      <p:pic>
        <p:nvPicPr>
          <p:cNvPr id="1026" name="Picture 2" descr="F:\суициды\суицид\картинки\6.jpg"/>
          <p:cNvPicPr>
            <a:picLocks noChangeAspect="1" noChangeArrowheads="1"/>
          </p:cNvPicPr>
          <p:nvPr/>
        </p:nvPicPr>
        <p:blipFill>
          <a:blip r:embed="rId2" cstate="print"/>
          <a:srcRect/>
          <a:stretch>
            <a:fillRect/>
          </a:stretch>
        </p:blipFill>
        <p:spPr bwMode="auto">
          <a:xfrm>
            <a:off x="0" y="1484784"/>
            <a:ext cx="2260851" cy="1696485"/>
          </a:xfrm>
          <a:prstGeom prst="rect">
            <a:avLst/>
          </a:prstGeom>
          <a:noFill/>
        </p:spPr>
      </p:pic>
      <p:pic>
        <p:nvPicPr>
          <p:cNvPr id="1028" name="Picture 4" descr="F:\суициды\суицид\картинки\1196446195_suicid2.jpg"/>
          <p:cNvPicPr>
            <a:picLocks noChangeAspect="1" noChangeArrowheads="1"/>
          </p:cNvPicPr>
          <p:nvPr/>
        </p:nvPicPr>
        <p:blipFill>
          <a:blip r:embed="rId3" cstate="print"/>
          <a:srcRect/>
          <a:stretch>
            <a:fillRect/>
          </a:stretch>
        </p:blipFill>
        <p:spPr bwMode="auto">
          <a:xfrm>
            <a:off x="0" y="0"/>
            <a:ext cx="2271809" cy="1477070"/>
          </a:xfrm>
          <a:prstGeom prst="rect">
            <a:avLst/>
          </a:prstGeom>
          <a:noFill/>
        </p:spPr>
      </p:pic>
      <p:pic>
        <p:nvPicPr>
          <p:cNvPr id="1029" name="Picture 5" descr="F:\суициды\суицид\картинки\0000308216-preview.jpg"/>
          <p:cNvPicPr>
            <a:picLocks noChangeAspect="1" noChangeArrowheads="1"/>
          </p:cNvPicPr>
          <p:nvPr/>
        </p:nvPicPr>
        <p:blipFill>
          <a:blip r:embed="rId4" cstate="print"/>
          <a:srcRect/>
          <a:stretch>
            <a:fillRect/>
          </a:stretch>
        </p:blipFill>
        <p:spPr bwMode="auto">
          <a:xfrm>
            <a:off x="0" y="3140968"/>
            <a:ext cx="2267744" cy="2232248"/>
          </a:xfrm>
          <a:prstGeom prst="rect">
            <a:avLst/>
          </a:prstGeom>
          <a:noFill/>
        </p:spPr>
      </p:pic>
      <p:pic>
        <p:nvPicPr>
          <p:cNvPr id="8" name="Рисунок 7" descr="F:\суициды\суицид\картинки\suicid-30_11_07.jpg"/>
          <p:cNvPicPr/>
          <p:nvPr/>
        </p:nvPicPr>
        <p:blipFill>
          <a:blip r:embed="rId5" cstate="print"/>
          <a:srcRect/>
          <a:stretch>
            <a:fillRect/>
          </a:stretch>
        </p:blipFill>
        <p:spPr bwMode="auto">
          <a:xfrm>
            <a:off x="0" y="5013176"/>
            <a:ext cx="2267744" cy="184482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55776" y="285728"/>
            <a:ext cx="6336704" cy="6286544"/>
          </a:xfrm>
        </p:spPr>
        <p:txBody>
          <a:bodyPr>
            <a:normAutofit fontScale="77500" lnSpcReduction="20000"/>
          </a:bodyPr>
          <a:lstStyle/>
          <a:p>
            <a:pPr algn="ctr">
              <a:buNone/>
            </a:pPr>
            <a:r>
              <a:rPr lang="ru-RU" b="1" dirty="0" smtClean="0"/>
              <a:t>Основные причины суицида:</a:t>
            </a:r>
          </a:p>
          <a:p>
            <a:pPr algn="ctr">
              <a:buNone/>
            </a:pPr>
            <a:endParaRPr lang="ru-RU" b="1" dirty="0" smtClean="0"/>
          </a:p>
          <a:p>
            <a:r>
              <a:rPr lang="ru-RU" dirty="0" smtClean="0"/>
              <a:t>Детско-родительские конфликты (развод родителей, обратите на меня внимание, я никому не нужен)</a:t>
            </a:r>
          </a:p>
          <a:p>
            <a:endParaRPr lang="ru-RU" dirty="0" smtClean="0"/>
          </a:p>
          <a:p>
            <a:r>
              <a:rPr lang="ru-RU" dirty="0" smtClean="0"/>
              <a:t>Школьные проблемы</a:t>
            </a:r>
          </a:p>
          <a:p>
            <a:pPr>
              <a:buNone/>
            </a:pPr>
            <a:endParaRPr lang="ru-RU" dirty="0" smtClean="0"/>
          </a:p>
          <a:p>
            <a:r>
              <a:rPr lang="ru-RU" dirty="0" smtClean="0"/>
              <a:t>Одиночество (не имеет друзей, чувствует себя изолированным, отверженным)</a:t>
            </a:r>
          </a:p>
          <a:p>
            <a:pPr>
              <a:buNone/>
            </a:pPr>
            <a:endParaRPr lang="ru-RU" dirty="0" smtClean="0"/>
          </a:p>
          <a:p>
            <a:r>
              <a:rPr lang="ru-RU" dirty="0" smtClean="0"/>
              <a:t>Безответная любовь</a:t>
            </a:r>
          </a:p>
          <a:p>
            <a:endParaRPr lang="ru-RU" dirty="0" smtClean="0"/>
          </a:p>
          <a:p>
            <a:r>
              <a:rPr lang="ru-RU" dirty="0" smtClean="0"/>
              <a:t>Опасение уголовной ответственности; боязнь иного наказания или позора.</a:t>
            </a:r>
          </a:p>
          <a:p>
            <a:pPr>
              <a:buNone/>
            </a:pPr>
            <a:endParaRPr lang="ru-RU" dirty="0" smtClean="0"/>
          </a:p>
          <a:p>
            <a:r>
              <a:rPr lang="ru-RU" dirty="0" smtClean="0"/>
              <a:t>И другие мотивы.</a:t>
            </a:r>
          </a:p>
          <a:p>
            <a:endParaRPr lang="ru-RU" dirty="0" smtClean="0"/>
          </a:p>
          <a:p>
            <a:pPr>
              <a:buNone/>
            </a:pPr>
            <a:endParaRPr lang="ru-RU" dirty="0"/>
          </a:p>
        </p:txBody>
      </p:sp>
      <p:pic>
        <p:nvPicPr>
          <p:cNvPr id="4" name="Рисунок 3" descr="F:\суициды\суицид\картинки\5170.jpg"/>
          <p:cNvPicPr/>
          <p:nvPr/>
        </p:nvPicPr>
        <p:blipFill>
          <a:blip r:embed="rId2" cstate="print"/>
          <a:srcRect/>
          <a:stretch>
            <a:fillRect/>
          </a:stretch>
        </p:blipFill>
        <p:spPr bwMode="auto">
          <a:xfrm>
            <a:off x="0" y="0"/>
            <a:ext cx="1907704" cy="1916832"/>
          </a:xfrm>
          <a:prstGeom prst="rect">
            <a:avLst/>
          </a:prstGeom>
          <a:noFill/>
          <a:ln w="9525">
            <a:noFill/>
            <a:miter lim="800000"/>
            <a:headEnd/>
            <a:tailEnd/>
          </a:ln>
        </p:spPr>
      </p:pic>
      <p:pic>
        <p:nvPicPr>
          <p:cNvPr id="2051" name="Picture 3" descr="F:\суициды\суицид\картинки\af888a33d5ff.jpg"/>
          <p:cNvPicPr>
            <a:picLocks noChangeAspect="1" noChangeArrowheads="1"/>
          </p:cNvPicPr>
          <p:nvPr/>
        </p:nvPicPr>
        <p:blipFill>
          <a:blip r:embed="rId3" cstate="print"/>
          <a:srcRect/>
          <a:stretch>
            <a:fillRect/>
          </a:stretch>
        </p:blipFill>
        <p:spPr bwMode="auto">
          <a:xfrm>
            <a:off x="0" y="2348880"/>
            <a:ext cx="1907704" cy="1944216"/>
          </a:xfrm>
          <a:prstGeom prst="rect">
            <a:avLst/>
          </a:prstGeom>
          <a:noFill/>
        </p:spPr>
      </p:pic>
      <p:pic>
        <p:nvPicPr>
          <p:cNvPr id="2052" name="Picture 4" descr="F:\суициды\суицид\картинки\suicide_15_02.jpg"/>
          <p:cNvPicPr>
            <a:picLocks noChangeAspect="1" noChangeArrowheads="1"/>
          </p:cNvPicPr>
          <p:nvPr/>
        </p:nvPicPr>
        <p:blipFill>
          <a:blip r:embed="rId4" cstate="print"/>
          <a:srcRect/>
          <a:stretch>
            <a:fillRect/>
          </a:stretch>
        </p:blipFill>
        <p:spPr bwMode="auto">
          <a:xfrm>
            <a:off x="0" y="4653136"/>
            <a:ext cx="1979712" cy="22048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480720"/>
          </a:xfrm>
        </p:spPr>
        <p:txBody>
          <a:bodyPr>
            <a:normAutofit fontScale="32500" lnSpcReduction="20000"/>
          </a:bodyPr>
          <a:lstStyle/>
          <a:p>
            <a:pPr algn="ctr">
              <a:buNone/>
            </a:pPr>
            <a:r>
              <a:rPr lang="ru-RU" sz="4900" b="1" dirty="0" smtClean="0"/>
              <a:t>Как распознать подростка, обдумывающего самоубийство</a:t>
            </a:r>
            <a:r>
              <a:rPr lang="ru-RU" sz="4900" b="1" dirty="0" smtClean="0"/>
              <a:t>?</a:t>
            </a:r>
          </a:p>
          <a:p>
            <a:pPr algn="ctr">
              <a:buNone/>
            </a:pPr>
            <a:endParaRPr lang="ru-RU" sz="4000" dirty="0" smtClean="0"/>
          </a:p>
          <a:p>
            <a:pPr>
              <a:buNone/>
            </a:pPr>
            <a:r>
              <a:rPr lang="ru-RU" sz="4300" b="1" dirty="0" smtClean="0"/>
              <a:t>СЛОВЕСНЫЕ </a:t>
            </a:r>
            <a:r>
              <a:rPr lang="ru-RU" sz="4300" b="1" dirty="0" smtClean="0"/>
              <a:t>признаки:</a:t>
            </a:r>
            <a:r>
              <a:rPr lang="ru-RU" sz="4300" dirty="0" smtClean="0"/>
              <a:t/>
            </a:r>
            <a:br>
              <a:rPr lang="ru-RU" sz="4300" dirty="0" smtClean="0"/>
            </a:br>
            <a:r>
              <a:rPr lang="ru-RU" sz="4300" dirty="0" smtClean="0"/>
              <a:t>Человек, готовящийся совершить самоубийство, часто говорит о своем душевном состоянии. </a:t>
            </a:r>
          </a:p>
          <a:p>
            <a:pPr lvl="0"/>
            <a:r>
              <a:rPr lang="ru-RU" sz="4300" dirty="0" smtClean="0"/>
              <a:t>Прямо </a:t>
            </a:r>
            <a:r>
              <a:rPr lang="ru-RU" sz="4300" dirty="0" smtClean="0"/>
              <a:t>намекает </a:t>
            </a:r>
            <a:r>
              <a:rPr lang="ru-RU" sz="4300" dirty="0" smtClean="0"/>
              <a:t>о своем намерении: «Лучше бы мне умереть». «Я больше не буду ни для кого проблемой». «Тебе больше не придется обо мне волноваться». «Скоро все проблемы будут решены». «Вы еще пожалеете, когда я умру!»… </a:t>
            </a:r>
          </a:p>
          <a:p>
            <a:pPr lvl="0"/>
            <a:r>
              <a:rPr lang="ru-RU" sz="4300" dirty="0" smtClean="0"/>
              <a:t>Косвенно </a:t>
            </a:r>
            <a:r>
              <a:rPr lang="ru-RU" sz="4300" dirty="0" smtClean="0"/>
              <a:t>намекает </a:t>
            </a:r>
            <a:r>
              <a:rPr lang="ru-RU" sz="4300" dirty="0" smtClean="0"/>
              <a:t>о своем намерении: </a:t>
            </a:r>
            <a:r>
              <a:rPr lang="ru-RU" sz="4300" dirty="0" smtClean="0"/>
              <a:t>«Я </a:t>
            </a:r>
            <a:r>
              <a:rPr lang="ru-RU" sz="4300" dirty="0" smtClean="0"/>
              <a:t>больше не буду ни для кого проблемой»; «Тебе больше не придется обо мне волноваться». </a:t>
            </a:r>
          </a:p>
          <a:p>
            <a:pPr lvl="0"/>
            <a:r>
              <a:rPr lang="ru-RU" sz="4300" dirty="0" smtClean="0"/>
              <a:t>Много </a:t>
            </a:r>
            <a:r>
              <a:rPr lang="ru-RU" sz="4300" dirty="0" smtClean="0"/>
              <a:t>шутит </a:t>
            </a:r>
            <a:r>
              <a:rPr lang="ru-RU" sz="4300" dirty="0" smtClean="0"/>
              <a:t>на тему самоубийства. </a:t>
            </a:r>
          </a:p>
          <a:p>
            <a:pPr lvl="0"/>
            <a:r>
              <a:rPr lang="ru-RU" sz="4300" dirty="0" smtClean="0"/>
              <a:t>Проявляет </a:t>
            </a:r>
            <a:r>
              <a:rPr lang="ru-RU" sz="4300" dirty="0" smtClean="0"/>
              <a:t>нездоровую заинтересованность вопросами смерти. </a:t>
            </a:r>
          </a:p>
          <a:p>
            <a:pPr>
              <a:buNone/>
            </a:pPr>
            <a:r>
              <a:rPr lang="ru-RU" sz="4300" b="1" dirty="0" smtClean="0"/>
              <a:t>ПОВЕДЕНЧЕСКИЕ признаки:</a:t>
            </a:r>
          </a:p>
          <a:p>
            <a:pPr lvl="0"/>
            <a:r>
              <a:rPr lang="ru-RU" sz="4300" dirty="0" smtClean="0"/>
              <a:t>Раздаёт </a:t>
            </a:r>
            <a:r>
              <a:rPr lang="ru-RU" sz="4300" dirty="0" smtClean="0"/>
              <a:t>другим вещи, имеющие большую личную значимость, окончательно приводить в порядок дела, мириться с давними врагами. </a:t>
            </a:r>
          </a:p>
          <a:p>
            <a:pPr lvl="0"/>
            <a:r>
              <a:rPr lang="ru-RU" sz="4300" dirty="0" smtClean="0"/>
              <a:t>Демонстрирует </a:t>
            </a:r>
            <a:r>
              <a:rPr lang="ru-RU" sz="4300" dirty="0" smtClean="0"/>
              <a:t>радикальные перемены в поведении, такие, как: (</a:t>
            </a:r>
            <a:r>
              <a:rPr lang="ru-RU" sz="4300" u="sng" dirty="0" smtClean="0"/>
              <a:t>в </a:t>
            </a:r>
            <a:r>
              <a:rPr lang="ru-RU" sz="4300" u="sng" dirty="0" smtClean="0"/>
              <a:t>еде </a:t>
            </a:r>
            <a:r>
              <a:rPr lang="ru-RU" sz="4300" dirty="0" smtClean="0"/>
              <a:t>– есть слишком мало или слишком много</a:t>
            </a:r>
            <a:r>
              <a:rPr lang="ru-RU" sz="4300" dirty="0" smtClean="0"/>
              <a:t>; </a:t>
            </a:r>
            <a:r>
              <a:rPr lang="ru-RU" sz="4300" u="sng" dirty="0" smtClean="0"/>
              <a:t>во </a:t>
            </a:r>
            <a:r>
              <a:rPr lang="ru-RU" sz="4300" u="sng" dirty="0" smtClean="0"/>
              <a:t>сне </a:t>
            </a:r>
            <a:r>
              <a:rPr lang="ru-RU" sz="4300" dirty="0" smtClean="0"/>
              <a:t>– спать слишком мало или слишком много</a:t>
            </a:r>
            <a:r>
              <a:rPr lang="ru-RU" sz="4300" dirty="0" smtClean="0"/>
              <a:t>; </a:t>
            </a:r>
            <a:r>
              <a:rPr lang="ru-RU" sz="4300" u="sng" dirty="0" smtClean="0"/>
              <a:t>во </a:t>
            </a:r>
            <a:r>
              <a:rPr lang="ru-RU" sz="4300" u="sng" dirty="0" smtClean="0"/>
              <a:t>внешнем виде </a:t>
            </a:r>
            <a:r>
              <a:rPr lang="ru-RU" sz="4300" dirty="0" smtClean="0"/>
              <a:t>– стать например неряшливым</a:t>
            </a:r>
            <a:r>
              <a:rPr lang="ru-RU" sz="4300" dirty="0" smtClean="0"/>
              <a:t>; </a:t>
            </a:r>
            <a:r>
              <a:rPr lang="ru-RU" sz="4300" u="sng" dirty="0" smtClean="0"/>
              <a:t>в школьных </a:t>
            </a:r>
            <a:r>
              <a:rPr lang="ru-RU" sz="4300" u="sng" dirty="0" smtClean="0"/>
              <a:t>привычках</a:t>
            </a:r>
            <a:r>
              <a:rPr lang="ru-RU" sz="4300" dirty="0" smtClean="0"/>
              <a:t> – пропускать занятия, не выполнять </a:t>
            </a:r>
            <a:r>
              <a:rPr lang="ru-RU" sz="4300" dirty="0" err="1" smtClean="0"/>
              <a:t>д.з</a:t>
            </a:r>
            <a:r>
              <a:rPr lang="ru-RU" sz="4300" dirty="0" smtClean="0"/>
              <a:t>., </a:t>
            </a:r>
            <a:r>
              <a:rPr lang="ru-RU" sz="4300" dirty="0" smtClean="0"/>
              <a:t>      избегать </a:t>
            </a:r>
            <a:r>
              <a:rPr lang="ru-RU" sz="4300" dirty="0" smtClean="0"/>
              <a:t>общения с одноклассниками; проявлять раздражительность, угрюмость; находиться в подавленном настроении</a:t>
            </a:r>
            <a:r>
              <a:rPr lang="ru-RU" sz="4300" dirty="0" smtClean="0"/>
              <a:t>; замкнуться </a:t>
            </a:r>
            <a:r>
              <a:rPr lang="ru-RU" sz="4300" dirty="0" smtClean="0"/>
              <a:t>от семьи и друзей</a:t>
            </a:r>
            <a:r>
              <a:rPr lang="ru-RU" sz="4300" dirty="0" smtClean="0"/>
              <a:t>; быть </a:t>
            </a:r>
            <a:r>
              <a:rPr lang="ru-RU" sz="4300" dirty="0" smtClean="0"/>
              <a:t>чрезмерно деятельным или, наоборот, безразличным к окружающему миру; ощущать попеременно то внезапную эйфорию, то приступы </a:t>
            </a:r>
            <a:r>
              <a:rPr lang="ru-RU" sz="4300" dirty="0" smtClean="0"/>
              <a:t>отчаяния).</a:t>
            </a:r>
            <a:endParaRPr lang="ru-RU" sz="4300" dirty="0" smtClean="0"/>
          </a:p>
          <a:p>
            <a:pPr>
              <a:buNone/>
            </a:pPr>
            <a:r>
              <a:rPr lang="ru-RU" sz="4300" b="1" dirty="0" smtClean="0"/>
              <a:t>СИТУАЦИОННЫЕ признаки:</a:t>
            </a:r>
            <a:r>
              <a:rPr lang="ru-RU" sz="4300" dirty="0" smtClean="0"/>
              <a:t/>
            </a:r>
            <a:br>
              <a:rPr lang="ru-RU" sz="4300" dirty="0" smtClean="0"/>
            </a:br>
            <a:r>
              <a:rPr lang="ru-RU" sz="4300" dirty="0" smtClean="0"/>
              <a:t>Человек может решиться на самоубийство если:</a:t>
            </a:r>
          </a:p>
          <a:p>
            <a:pPr lvl="0"/>
            <a:r>
              <a:rPr lang="ru-RU" sz="4300" dirty="0" smtClean="0"/>
              <a:t>Социально изолирован (не имеет друзей или имеет только одного друга), чувствуют себя отверженным. </a:t>
            </a:r>
          </a:p>
          <a:p>
            <a:pPr lvl="0"/>
            <a:r>
              <a:rPr lang="ru-RU" sz="4300" dirty="0" smtClean="0"/>
              <a:t>Живет в нестабильном окружении (серьезный кризис в семье – в отношениях с родителями или родителей друг с другом); алкоголизм – личная или семейная проблема); </a:t>
            </a:r>
          </a:p>
          <a:p>
            <a:pPr lvl="0"/>
            <a:r>
              <a:rPr lang="ru-RU" sz="4300" dirty="0" smtClean="0"/>
              <a:t>Ощущает себя жертвой насилия – физического, сексуального или эмоционального. </a:t>
            </a:r>
          </a:p>
          <a:p>
            <a:pPr lvl="0"/>
            <a:r>
              <a:rPr lang="ru-RU" sz="4300" dirty="0" smtClean="0"/>
              <a:t>Предпринимал раньше попытки суицида. </a:t>
            </a:r>
          </a:p>
          <a:p>
            <a:pPr lvl="0"/>
            <a:r>
              <a:rPr lang="ru-RU" sz="4300" dirty="0" smtClean="0"/>
              <a:t>Имеет склонность к самоубийству </a:t>
            </a:r>
            <a:r>
              <a:rPr lang="ru-RU" sz="4300" dirty="0" smtClean="0"/>
              <a:t>впоследствии </a:t>
            </a:r>
            <a:r>
              <a:rPr lang="ru-RU" sz="4300" dirty="0" smtClean="0"/>
              <a:t>того, что оно совершалось кем-то из друзей, знакомых или членов семьи. </a:t>
            </a:r>
          </a:p>
          <a:p>
            <a:pPr lvl="0"/>
            <a:r>
              <a:rPr lang="ru-RU" sz="4300" dirty="0" smtClean="0"/>
              <a:t>Перенес тяжелую потерю (смерть кого-то из близких, развод </a:t>
            </a:r>
            <a:r>
              <a:rPr lang="ru-RU" sz="4300" dirty="0" smtClean="0"/>
              <a:t>родителей</a:t>
            </a:r>
            <a:r>
              <a:rPr lang="ru-RU" sz="4300" dirty="0" smtClean="0"/>
              <a:t>). </a:t>
            </a:r>
          </a:p>
          <a:p>
            <a:pPr lvl="0"/>
            <a:r>
              <a:rPr lang="ru-RU" sz="4300" dirty="0" smtClean="0"/>
              <a:t>Слишком критически настроен по отношению к себе. </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80720"/>
          </a:xfrm>
        </p:spPr>
        <p:txBody>
          <a:bodyPr>
            <a:normAutofit fontScale="25000" lnSpcReduction="20000"/>
          </a:bodyPr>
          <a:lstStyle/>
          <a:p>
            <a:pPr algn="ctr">
              <a:buNone/>
            </a:pPr>
            <a:endParaRPr lang="ru-RU" sz="8000" b="1" dirty="0" smtClean="0"/>
          </a:p>
          <a:p>
            <a:pPr algn="ctr">
              <a:buNone/>
            </a:pPr>
            <a:r>
              <a:rPr lang="ru-RU" sz="8000" b="1" dirty="0" smtClean="0"/>
              <a:t>Рекомендации родителям</a:t>
            </a:r>
          </a:p>
          <a:p>
            <a:pPr algn="ctr">
              <a:buNone/>
            </a:pPr>
            <a:endParaRPr lang="ru-RU" sz="8000" b="1" dirty="0" smtClean="0"/>
          </a:p>
          <a:p>
            <a:pPr algn="ctr">
              <a:buNone/>
            </a:pPr>
            <a:endParaRPr lang="ru-RU" sz="3800" dirty="0" smtClean="0"/>
          </a:p>
          <a:p>
            <a:pPr lvl="0"/>
            <a:r>
              <a:rPr lang="ru-RU" sz="6400" dirty="0" smtClean="0">
                <a:latin typeface="Verdana" pitchFamily="34" charset="0"/>
              </a:rPr>
              <a:t>ни в коем случае не оставлять нерешенными проблемы, касающиеся сохранения физического и психического здоровья ребенка; </a:t>
            </a:r>
          </a:p>
          <a:p>
            <a:pPr lvl="0">
              <a:buNone/>
            </a:pPr>
            <a:endParaRPr lang="ru-RU" sz="6400" dirty="0" smtClean="0">
              <a:latin typeface="Verdana" pitchFamily="34" charset="0"/>
            </a:endParaRPr>
          </a:p>
          <a:p>
            <a:pPr lvl="0"/>
            <a:r>
              <a:rPr lang="ru-RU" sz="6400" dirty="0" smtClean="0">
                <a:latin typeface="Verdana" pitchFamily="34" charset="0"/>
              </a:rPr>
              <a:t>анализировать вместе с сыном или дочерью каждую трудную ситуацию; </a:t>
            </a:r>
          </a:p>
          <a:p>
            <a:pPr lvl="0">
              <a:buNone/>
            </a:pPr>
            <a:endParaRPr lang="ru-RU" sz="6400" dirty="0" smtClean="0">
              <a:latin typeface="Verdana" pitchFamily="34" charset="0"/>
            </a:endParaRPr>
          </a:p>
          <a:p>
            <a:pPr lvl="0"/>
            <a:r>
              <a:rPr lang="ru-RU" sz="6400" dirty="0" smtClean="0">
                <a:latin typeface="Verdana" pitchFamily="34" charset="0"/>
              </a:rPr>
              <a:t>учить ребенка с раннего детства принимать ответственность за свои поступки и решения, предвидеть последствия поступков. Сформируйте у него потребность задаваться вопросом: "Что будет, если..."; </a:t>
            </a:r>
          </a:p>
          <a:p>
            <a:pPr lvl="0">
              <a:buNone/>
            </a:pPr>
            <a:endParaRPr lang="ru-RU" sz="6400" dirty="0" smtClean="0">
              <a:latin typeface="Verdana" pitchFamily="34" charset="0"/>
            </a:endParaRPr>
          </a:p>
          <a:p>
            <a:pPr lvl="0"/>
            <a:r>
              <a:rPr lang="ru-RU" sz="6400" dirty="0" smtClean="0">
                <a:latin typeface="Verdana" pitchFamily="34" charset="0"/>
              </a:rPr>
              <a:t>воспитывать в ребенке привычку рассказывать родителям не только о своих достижениях, но и о тревогах, сомнениях, страхах; </a:t>
            </a:r>
          </a:p>
          <a:p>
            <a:pPr lvl="0">
              <a:buNone/>
            </a:pPr>
            <a:endParaRPr lang="ru-RU" sz="6400" dirty="0" smtClean="0">
              <a:latin typeface="Verdana" pitchFamily="34" charset="0"/>
            </a:endParaRPr>
          </a:p>
          <a:p>
            <a:pPr lvl="0"/>
            <a:r>
              <a:rPr lang="ru-RU" sz="6400" dirty="0" smtClean="0">
                <a:latin typeface="Verdana" pitchFamily="34" charset="0"/>
              </a:rPr>
              <a:t>не опаздывать с ответами на его вопросы по различным проблемам физиологии; </a:t>
            </a:r>
          </a:p>
          <a:p>
            <a:pPr lvl="0">
              <a:buNone/>
            </a:pPr>
            <a:endParaRPr lang="ru-RU" sz="6400" dirty="0" smtClean="0">
              <a:latin typeface="Verdana" pitchFamily="34" charset="0"/>
            </a:endParaRPr>
          </a:p>
          <a:p>
            <a:pPr lvl="0"/>
            <a:r>
              <a:rPr lang="ru-RU" sz="6400" dirty="0" smtClean="0">
                <a:latin typeface="Verdana" pitchFamily="34" charset="0"/>
              </a:rPr>
              <a:t>не иронизировать над ребенком, если в какой-то ситуации он оказался слабым физически и морально, помочь ему и поддержать его, указать возможные пути решения возникшей проблемы. </a:t>
            </a:r>
            <a:endParaRPr lang="ru-RU" sz="6400" dirty="0" smtClean="0">
              <a:latin typeface="Verdana" pitchFamily="34" charset="0"/>
            </a:endParaRPr>
          </a:p>
          <a:p>
            <a:pPr lvl="0">
              <a:buNone/>
            </a:pPr>
            <a:endParaRPr lang="ru-RU" sz="6400" dirty="0" smtClean="0">
              <a:latin typeface="Verdana" pitchFamily="34" charset="0"/>
            </a:endParaRPr>
          </a:p>
          <a:p>
            <a:r>
              <a:rPr lang="ru-RU" sz="6400" dirty="0" smtClean="0">
                <a:latin typeface="Verdana" pitchFamily="34" charset="0"/>
              </a:rPr>
              <a:t>самое главное, чтобы ребенок знал, что жизнь прекрасна и родители его очень любят.</a:t>
            </a:r>
          </a:p>
          <a:p>
            <a:pPr lvl="0"/>
            <a:endParaRPr lang="ru-RU" sz="4500" dirty="0" smtClean="0">
              <a:latin typeface="Verdana" pitchFamily="34" charset="0"/>
            </a:endParaRPr>
          </a:p>
          <a:p>
            <a:pPr lvl="0">
              <a:buNone/>
            </a:pPr>
            <a:endParaRPr lang="ru-RU" sz="4300" dirty="0" smtClean="0">
              <a:latin typeface="Verdana" pitchFamily="34" charset="0"/>
            </a:endParaRPr>
          </a:p>
          <a:p>
            <a:pPr>
              <a:buNone/>
            </a:pPr>
            <a:endParaRPr lang="ru-RU" dirty="0" smtClean="0"/>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441</Words>
  <Application>Microsoft Office PowerPoint</Application>
  <PresentationFormat>Экран (4:3)</PresentationFormat>
  <Paragraphs>61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Workstation</cp:lastModifiedBy>
  <cp:revision>37</cp:revision>
  <dcterms:modified xsi:type="dcterms:W3CDTF">2011-12-15T09:00:24Z</dcterms:modified>
</cp:coreProperties>
</file>