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gumnasion.ru/images/6/62/%D0%9A%D1%83%D1%80%D0%B5%D0%BD%D0%B8%D0%B52.jpg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www.starswelove.com/celebrities/s/shialabeouf/pictures/shia_labeouf001b.jpg" TargetMode="External"/><Relationship Id="rId17" Type="http://schemas.openxmlformats.org/officeDocument/2006/relationships/image" Target="../media/image8.jpeg"/><Relationship Id="rId2" Type="http://schemas.openxmlformats.org/officeDocument/2006/relationships/hyperlink" Target="http://urokanet.ru/i/misc/12783084938347.jpg" TargetMode="External"/><Relationship Id="rId16" Type="http://schemas.openxmlformats.org/officeDocument/2006/relationships/hyperlink" Target="http://rg.foto.radikal.ru/0707/12/69ac6abd827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rmularead.narod.ru/me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hyperlink" Target="http://img01.communa.ru/archive/p838154870.jpg" TargetMode="External"/><Relationship Id="rId4" Type="http://schemas.openxmlformats.org/officeDocument/2006/relationships/hyperlink" Target="http://www.fresher.ru/images7/podozritelno-pravilnye-podrostki/1.jpg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://stat20.privet.ru/lr/0b24dfcf981c52b47a405196e8db243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vecherka.su/pics/uploads/archive2009/09_2009/02092009/8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school136.edu.kh.ua/files2/images/cli_.jpg?size=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2006-04.photosight.ru/10/1371087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micrusha.ru/content/articles/images/328/cosmetics%204.jpg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g-fotki.yandex.ru/get/4702/misisi-women.1/0_601b1_9f406010_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essy.net/wp-content/uploads/2011/05/62518792_1174611185_teenprobl2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kraskizhizni.com/f/image/kak-obschatsia-s-podrostkom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chool10.apatity.ru/userfiles/img/psiholog/4fot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eu.123rf.com/400wm/400/400/slon1971/slon19711006/slon1971100600021/7257137-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85728"/>
            <a:ext cx="5929354" cy="6357982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chemeClr val="tx1"/>
                </a:solidFill>
                <a:latin typeface="Comic Sans MS" pitchFamily="66" charset="0"/>
              </a:rPr>
              <a:t>Портрет современного подростка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Слишком говорлив.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Чрезмерно подвижен.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Не понимает чувств и переживаний других людей.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Ощущает себя отверженным.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Создает конфликтные ситуации.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Чрезмерно подозрителен.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Сваливает вину на других.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Часто спорит со взрослыми.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Суетлив.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Часто теряет контроль над собой.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Отказывается выполнять просьбы.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Импульсивен.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Часто специально раздражает взрослых. 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Неуправляем.</a:t>
            </a:r>
          </a:p>
          <a:p>
            <a:pPr algn="just"/>
            <a:r>
              <a:rPr lang="ru-RU" sz="4200" dirty="0" smtClean="0">
                <a:solidFill>
                  <a:schemeClr val="tx1"/>
                </a:solidFill>
                <a:latin typeface="Comic Sans MS" pitchFamily="66" charset="0"/>
              </a:rPr>
              <a:t>Не желает подчиняться школьным требованиям.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6" name="i-main-pic" descr="Картинка 4 из 2878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7 из 2878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85926"/>
            <a:ext cx="135729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54 из 28784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876"/>
            <a:ext cx="13572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9 из 28784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19700"/>
            <a:ext cx="1357289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12 из 28784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72" y="0"/>
            <a:ext cx="1428728" cy="18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7 из 28784">
            <a:hlinkClick r:id="rId12" tgtFrame="_blank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72" y="1857365"/>
            <a:ext cx="1428728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44 из 28784">
            <a:hlinkClick r:id="rId14" tgtFrame="_blank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72" y="3571876"/>
            <a:ext cx="1428728" cy="19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9 из 102665">
            <a:hlinkClick r:id="rId16" tgtFrame="_blank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15272" y="5214950"/>
            <a:ext cx="142872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14290"/>
            <a:ext cx="6786610" cy="635798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Средний школьный возраст (от 10—12 до 14—15 лет) принято в психологии называть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отроческим, или подростковым.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Отрочество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период жизни между детством и взрослостью.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Подростковые изменения: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Физические изменения </a:t>
            </a:r>
            <a:r>
              <a:rPr lang="ru-RU" sz="2600" i="1" dirty="0" smtClean="0">
                <a:latin typeface="+mj-lt"/>
                <a:cs typeface="Times New Roman" pitchFamily="18" charset="0"/>
              </a:rPr>
              <a:t>(идёт </a:t>
            </a:r>
            <a:r>
              <a:rPr lang="ru-RU" sz="2600" i="1" dirty="0" smtClean="0">
                <a:latin typeface="+mj-lt"/>
              </a:rPr>
              <a:t>бурный рост, изменяются пропорции тела)</a:t>
            </a:r>
            <a:r>
              <a:rPr lang="ru-RU" sz="2600" i="1" dirty="0" smtClean="0">
                <a:latin typeface="+mj-lt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Основное внимание уделяют внешнему виду и одежде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Основа формирования личностных качеств – общение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i="1" dirty="0" smtClean="0"/>
              <a:t>потребность в общении со сверстниками становится одной из центральных потребностей. Дети испытывают все больший интерес к противоположному полу</a:t>
            </a:r>
            <a:r>
              <a:rPr lang="ru-RU" dirty="0" smtClean="0"/>
              <a:t>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Смена интересов;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Критическое отношение к прежним авторитетам;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Снижение учебной успеваемости;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Эмоциональная неустойчивость;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Чувство взрослости;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Поиск смысла жизни.</a:t>
            </a:r>
            <a:endParaRPr lang="ru-RU" b="1" i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i-main-pic" descr="Картинка 2 из 2878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5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 из 2878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00174"/>
            <a:ext cx="18573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659 из 35784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71811"/>
            <a:ext cx="1857356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8 из 102308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00636"/>
            <a:ext cx="185735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14290"/>
            <a:ext cx="6286544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Из бесед с подростками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«… они мои родители, но любви и понимания не было»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«…достали руганью и пустыми выяснениями»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«… меня никогда не хвалят, для них всегда всё плохо»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«… мама занималась только собой, пришла, ушла, подруги, телефон, а мне даже котёнка нельзя было завести»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 marL="0">
              <a:buNone/>
            </a:pPr>
            <a:r>
              <a:rPr lang="ru-RU" i="1" dirty="0" smtClean="0"/>
              <a:t>«Убери в комнате!», «Ты уже сделал уроки?», «Вот бестолковый!», «Сколько раз можно тебе объяснять!» и т.д.  </a:t>
            </a:r>
          </a:p>
          <a:p>
            <a:pPr marL="0" algn="just">
              <a:buNone/>
            </a:pPr>
            <a:r>
              <a:rPr lang="ru-RU" dirty="0" smtClean="0">
                <a:latin typeface="Century Schoolbook" pitchFamily="18" charset="0"/>
              </a:rPr>
              <a:t>Для многих родителей отношения с детьми превращаются в сплошную череду приказаний и проверок.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i-main-pic" descr="Картинка 3 из 3581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05172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35813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1979712" cy="18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7 из 35813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81128"/>
            <a:ext cx="197971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Чем нужно руководствоваться </a:t>
            </a:r>
          </a:p>
          <a:p>
            <a:pPr algn="ctr">
              <a:buNone/>
            </a:pPr>
            <a:r>
              <a:rPr lang="ru-RU" sz="2400" b="1" dirty="0" smtClean="0"/>
              <a:t>родителям подростков?</a:t>
            </a:r>
          </a:p>
          <a:p>
            <a:pPr algn="ctr">
              <a:buNone/>
            </a:pPr>
            <a:endParaRPr lang="ru-RU" sz="28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Подростковый возраст полон противоречий и беспокойства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Общайтесь каждый день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Избегайте попыток казаться слишком понимающим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Разговаривайте и действуйте, как взрослые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Одобряйте подростка и поддерживайте его сильные стороны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Не акцентируйте внимание на «слабых сторонах вашего ребёнка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Избегайте громких фраз и проповедей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Не навешивайте ярлыков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Чем яснее взрослый показывает, что именно ждёт от ребёнка, тем больше ясности в отношениях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5976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Различайте – согласие и разрешение, терпимость и санкционирование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Не навязывайтесь с советами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Уважайте потребность ребёнка в уединении, в личной жизни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Помогайте подростку самостоятельно мыслить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Родители должны подводить детей к самостоятельному принятию решений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Будьте едины в вопросах воспитания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Выражать свое недовольство отдельными действиями ребенка, но не ребенком в целом.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Monotype Corsiva" pitchFamily="66" charset="0"/>
              </a:rPr>
              <a:t>Безусловно принимать ребенка — значит любить его не за то, что он красивый, умный, способный, отличник, помощник и так далее, а просто так, просто за то, что он есть!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214290"/>
            <a:ext cx="6518528" cy="6357982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 smtClean="0">
                <a:latin typeface="Century Schoolbook" pitchFamily="18" charset="0"/>
                <a:cs typeface="Times New Roman" pitchFamily="18" charset="0"/>
              </a:rPr>
              <a:t>«Лишь любовь к детям и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i="1" dirty="0" smtClean="0">
                <a:latin typeface="Century Schoolbook" pitchFamily="18" charset="0"/>
                <a:cs typeface="Times New Roman" pitchFamily="18" charset="0"/>
              </a:rPr>
              <a:t>истинным общением с детской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i="1" dirty="0" smtClean="0">
                <a:latin typeface="Century Schoolbook" pitchFamily="18" charset="0"/>
                <a:cs typeface="Times New Roman" pitchFamily="18" charset="0"/>
              </a:rPr>
              <a:t>душой возможно создать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i="1" dirty="0" smtClean="0">
                <a:latin typeface="Century Schoolbook" pitchFamily="18" charset="0"/>
                <a:cs typeface="Times New Roman" pitchFamily="18" charset="0"/>
              </a:rPr>
              <a:t>счастливое человечество»</a:t>
            </a:r>
          </a:p>
          <a:p>
            <a:pPr algn="r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Л.Н. Толстой</a:t>
            </a: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Monotype Corsiva" pitchFamily="66" charset="0"/>
              </a:rPr>
              <a:t>   </a:t>
            </a:r>
          </a:p>
          <a:p>
            <a:pPr algn="just">
              <a:buNone/>
            </a:pPr>
            <a:r>
              <a:rPr lang="ru-RU" sz="2800" b="1" dirty="0" smtClean="0">
                <a:latin typeface="Monotype Corsiva" pitchFamily="66" charset="0"/>
              </a:rPr>
              <a:t>   Уважаемые родители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i="1" dirty="0" smtClean="0"/>
              <a:t>уделяйте как можно больше внимания своим детям!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 </a:t>
            </a:r>
            <a:r>
              <a:rPr lang="ru-RU" sz="2800" u="sng" dirty="0" smtClean="0"/>
              <a:t>Самое главное</a:t>
            </a:r>
            <a:r>
              <a:rPr lang="ru-RU" sz="2800" dirty="0" smtClean="0"/>
              <a:t>, чтобы ребенок знал, что </a:t>
            </a:r>
            <a:r>
              <a:rPr lang="ru-RU" sz="2800" dirty="0" smtClean="0">
                <a:latin typeface="Comic Sans MS" pitchFamily="66" charset="0"/>
              </a:rPr>
              <a:t>жизнь прекрасна и родители его очень любят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i-main-pic" descr="Картинка 11 из 3203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20517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0 из 3549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72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бщение подростка со взрослым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1168"/>
            <a:ext cx="21237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471</Words>
  <Application>Microsoft Office PowerPoint</Application>
  <PresentationFormat>Экран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53</cp:revision>
  <dcterms:modified xsi:type="dcterms:W3CDTF">2013-09-19T04:25:02Z</dcterms:modified>
</cp:coreProperties>
</file>