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8" r:id="rId3"/>
    <p:sldId id="303" r:id="rId4"/>
    <p:sldId id="291" r:id="rId5"/>
    <p:sldId id="265" r:id="rId6"/>
    <p:sldId id="282" r:id="rId7"/>
    <p:sldId id="264" r:id="rId8"/>
    <p:sldId id="292" r:id="rId9"/>
    <p:sldId id="263" r:id="rId10"/>
    <p:sldId id="262" r:id="rId11"/>
    <p:sldId id="296" r:id="rId12"/>
    <p:sldId id="29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D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94660"/>
  </p:normalViewPr>
  <p:slideViewPr>
    <p:cSldViewPr>
      <p:cViewPr varScale="1">
        <p:scale>
          <a:sx n="43" d="100"/>
          <a:sy n="43" d="100"/>
        </p:scale>
        <p:origin x="136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DD0463-F9E2-4A21-ACF1-EE4A489FC8DA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EDFD08-0659-4AA1-A200-3346606A2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805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8DFCD-7ED1-417E-8AD4-EDB6B138116C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129E2-9B5C-497B-B35B-4FFE14E1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799A-C523-4570-BA18-34B4C578F2D0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D6C41-2F0D-4CC1-A883-4DB00F7AC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7E05-658E-4B24-873C-C2DDB0B4C1A9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65D6-C4F9-4F6C-8B85-C9295C862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FF333-BA9C-49E5-A0A9-243CC11EACC1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98E4E-DDD2-4D5D-AA0C-653F89929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662F-D76C-4433-A373-31C8C06667CF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F99D-84E6-41B3-969B-69726D368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08B3-12B6-4C4E-8FD8-3AD853AB8652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1182B-789E-49A4-9EF3-DF95F3629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BD9C-794A-4EE5-B5FA-78EAF6F39FA8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50BA-A1E6-4FBE-9082-2408240EB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51DE-664B-4545-B630-5B98106DAFDA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38E2-47CA-4D56-9CE4-E116FA4DA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88511-EF90-43CC-8642-5D98C74BDC96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2985-8427-4A79-AB46-7598A4B32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C243-3412-42C6-8529-8F5F5A020896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E3B08-5096-4D24-B9AB-7FB6B036F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FC1B-0C80-4438-81C9-A1DD2DCDDAB1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1C3A-A03C-407A-9FC9-0A8492984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EA39B-BE96-4D1F-8B8E-437493DCE785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3F4BCA-41EF-4420-8C44-F7C833CEA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429250" cy="302895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</a:br>
            <a:endParaRPr lang="ru-RU" dirty="0" smtClean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5143500"/>
            <a:ext cx="5072062" cy="15382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Georg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4962" y="476672"/>
            <a:ext cx="83164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spc="50" dirty="0">
                <a:ln w="9525" cmpd="sng">
                  <a:solidFill>
                    <a:srgbClr val="4F81BD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rgbClr val="4F81BD">
                      <a:alpha val="40000"/>
                    </a:srgbClr>
                  </a:glow>
                </a:effectLst>
              </a:rPr>
              <a:t>Использование технологии критического мышления как метода, направленного на развитие личности ученика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132930"/>
            <a:ext cx="2078916" cy="21764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FF00"/>
                </a:solidFill>
                <a:latin typeface="Georgia" pitchFamily="18" charset="0"/>
              </a:rPr>
              <a:t>Портфолио</a:t>
            </a: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/Файл</a:t>
            </a:r>
            <a: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(«База данных»)</a:t>
            </a:r>
            <a:endParaRPr lang="ru-RU" b="1" dirty="0">
              <a:solidFill>
                <a:srgbClr val="FFFF00"/>
              </a:solidFill>
              <a:latin typeface="Georgia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959343"/>
              </p:ext>
            </p:extLst>
          </p:nvPr>
        </p:nvGraphicFramePr>
        <p:xfrm>
          <a:off x="357188" y="1646238"/>
          <a:ext cx="8143932" cy="43821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43140"/>
                <a:gridCol w="6000792"/>
              </a:tblGrid>
              <a:tr h="854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  (Что?)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ФЕДЕРАЛЬНЫЕ ГОСУДАРСТВЕННЫЕ                               ОБРАЗОВАТЕЛЬНЫЕ СТАНДАРТЫ</a:t>
                      </a:r>
                      <a:endParaRPr lang="en-US" sz="2400" dirty="0" smtClean="0"/>
                    </a:p>
                  </a:txBody>
                  <a:tcPr/>
                </a:tc>
              </a:tr>
              <a:tr h="62938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(Когда?)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2009 г.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</a:tr>
              <a:tr h="36464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 (Где?) 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buFont typeface="Arial" pitchFamily="34" charset="0"/>
                        <a:buNone/>
                        <a:defRPr/>
                      </a:pPr>
                      <a:r>
                        <a:rPr lang="ru-RU" sz="2400" b="1" dirty="0" smtClean="0"/>
                        <a:t>Россия, Москва, Правительство Российской Федерации,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Министерство образования и науки</a:t>
                      </a:r>
                    </a:p>
                  </a:txBody>
                  <a:tcPr/>
                </a:tc>
              </a:tr>
              <a:tr h="693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(Кто?)</a:t>
                      </a:r>
                      <a:endParaRPr lang="en-US" sz="24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Личность ученика</a:t>
                      </a:r>
                      <a:endParaRPr lang="ru-RU" sz="2400" b="1" dirty="0"/>
                    </a:p>
                  </a:txBody>
                  <a:tcPr/>
                </a:tc>
              </a:tr>
              <a:tr h="629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(Почему? Зачем?)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2928938" y="2857500"/>
            <a:ext cx="3357574" cy="18573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latin typeface="Georgia" pitchFamily="18" charset="0"/>
              </a:rPr>
              <a:t>Решить такие проблемы как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50" y="428625"/>
            <a:ext cx="5143500" cy="8572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Georgia" pitchFamily="18" charset="0"/>
              </a:rPr>
              <a:t>Цель ФГОС:</a:t>
            </a:r>
          </a:p>
        </p:txBody>
      </p:sp>
      <p:sp>
        <p:nvSpPr>
          <p:cNvPr id="5" name="Овал 4"/>
          <p:cNvSpPr/>
          <p:nvPr/>
        </p:nvSpPr>
        <p:spPr>
          <a:xfrm>
            <a:off x="466043" y="1242493"/>
            <a:ext cx="3639898" cy="2071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сделать современного ученика социально мобильным на рынке труда</a:t>
            </a:r>
          </a:p>
        </p:txBody>
      </p:sp>
      <p:sp>
        <p:nvSpPr>
          <p:cNvPr id="6" name="Овал 5"/>
          <p:cNvSpPr/>
          <p:nvPr/>
        </p:nvSpPr>
        <p:spPr>
          <a:xfrm>
            <a:off x="285750" y="3571875"/>
            <a:ext cx="2938616" cy="2071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применять знания, умения, навыки в конкретной ситуации</a:t>
            </a:r>
          </a:p>
        </p:txBody>
      </p:sp>
      <p:sp>
        <p:nvSpPr>
          <p:cNvPr id="7" name="Овал 6"/>
          <p:cNvSpPr/>
          <p:nvPr/>
        </p:nvSpPr>
        <p:spPr>
          <a:xfrm>
            <a:off x="4929180" y="1199110"/>
            <a:ext cx="4000520" cy="2071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научить умению выявлять, наблюдать, различать, классифицировать, оценивать, критически анализировать, делать выводы</a:t>
            </a:r>
          </a:p>
        </p:txBody>
      </p:sp>
      <p:sp>
        <p:nvSpPr>
          <p:cNvPr id="8" name="Овал 7"/>
          <p:cNvSpPr/>
          <p:nvPr/>
        </p:nvSpPr>
        <p:spPr>
          <a:xfrm>
            <a:off x="2928939" y="4714875"/>
            <a:ext cx="3214687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принимать продуманные решения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5796136" y="3786188"/>
            <a:ext cx="2919260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эффективно использовать полученные знания и умения в жизни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143250" y="2286000"/>
            <a:ext cx="2643188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Georgia" pitchFamily="18" charset="0"/>
              </a:rPr>
              <a:t>Методы технологии критического мышления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357188" y="571500"/>
            <a:ext cx="3071804" cy="12144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Личностно-ориентированный подход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285750" y="4286250"/>
            <a:ext cx="3357556" cy="17859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Развитие самостоятельной  поисковой, исследовательской, творческой деятельности</a:t>
            </a:r>
          </a:p>
        </p:txBody>
      </p:sp>
      <p:sp>
        <p:nvSpPr>
          <p:cNvPr id="7" name="Овал 6"/>
          <p:cNvSpPr/>
          <p:nvPr/>
        </p:nvSpPr>
        <p:spPr>
          <a:xfrm>
            <a:off x="428625" y="2357438"/>
            <a:ext cx="2143125" cy="12858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Развитие мышления, внимания, памяти</a:t>
            </a:r>
          </a:p>
        </p:txBody>
      </p:sp>
      <p:sp>
        <p:nvSpPr>
          <p:cNvPr id="8" name="Овал 7"/>
          <p:cNvSpPr/>
          <p:nvPr/>
        </p:nvSpPr>
        <p:spPr>
          <a:xfrm>
            <a:off x="5643570" y="500042"/>
            <a:ext cx="3071842" cy="12144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Georgia" pitchFamily="18" charset="0"/>
              </a:rPr>
              <a:t>Формирование</a:t>
            </a:r>
            <a:endParaRPr lang="en-US" dirty="0" smtClean="0">
              <a:latin typeface="Georgia" pitchFamily="18" charset="0"/>
            </a:endParaRPr>
          </a:p>
          <a:p>
            <a:pPr algn="ctr">
              <a:defRPr/>
            </a:pPr>
            <a:r>
              <a:rPr lang="ru-RU" dirty="0" smtClean="0">
                <a:latin typeface="Georgia" pitchFamily="18" charset="0"/>
              </a:rPr>
              <a:t>коммуникативной </a:t>
            </a:r>
            <a:r>
              <a:rPr lang="ru-RU" dirty="0">
                <a:latin typeface="Georgia" pitchFamily="18" charset="0"/>
              </a:rPr>
              <a:t>компетенции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6215063" y="2500313"/>
            <a:ext cx="2714655" cy="121443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Формирование способности к сотрудничеству</a:t>
            </a:r>
          </a:p>
        </p:txBody>
      </p:sp>
      <p:sp>
        <p:nvSpPr>
          <p:cNvPr id="10" name="Овал 9"/>
          <p:cNvSpPr/>
          <p:nvPr/>
        </p:nvSpPr>
        <p:spPr>
          <a:xfrm>
            <a:off x="5293006" y="4375480"/>
            <a:ext cx="3357592" cy="169670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Georgia" pitchFamily="18" charset="0"/>
              </a:rPr>
              <a:t>Развитие умения графически оформить текстовой материал</a:t>
            </a:r>
          </a:p>
        </p:txBody>
      </p:sp>
      <p:sp>
        <p:nvSpPr>
          <p:cNvPr id="11" name="Стрелка вниз 10"/>
          <p:cNvSpPr/>
          <p:nvPr/>
        </p:nvSpPr>
        <p:spPr>
          <a:xfrm rot="13446224">
            <a:off x="5571785" y="1426405"/>
            <a:ext cx="342201" cy="1170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283858">
            <a:off x="5390921" y="3638976"/>
            <a:ext cx="385235" cy="985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499297">
            <a:off x="3237650" y="3639021"/>
            <a:ext cx="309003" cy="912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8249699">
            <a:off x="3222401" y="1528535"/>
            <a:ext cx="377318" cy="1014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6369291">
            <a:off x="5883049" y="2843424"/>
            <a:ext cx="384164" cy="547368"/>
          </a:xfrm>
          <a:prstGeom prst="downArrow">
            <a:avLst>
              <a:gd name="adj1" fmla="val 4947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5400000">
            <a:off x="2643188" y="2857500"/>
            <a:ext cx="357188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marL="0" indent="273050" algn="ctr">
              <a:buFont typeface="Arial" charset="0"/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</a:rPr>
              <a:t>Среднее образование должно быть настолько полным, чтобы человек мог без расчета на высшее, прожить с высоко поднятой головой. </a:t>
            </a:r>
          </a:p>
          <a:p>
            <a:pPr marL="0" indent="273050" algn="r">
              <a:buFont typeface="Arial" charset="0"/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</a:rPr>
              <a:t>А. И. Солженицын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336" y="836712"/>
            <a:ext cx="874846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4000" u="sng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ru-RU" sz="4000" u="sng" dirty="0" err="1" smtClean="0">
                <a:solidFill>
                  <a:schemeClr val="bg1"/>
                </a:solidFill>
                <a:latin typeface="Georgia" pitchFamily="18" charset="0"/>
              </a:rPr>
              <a:t>Компетентностный</a:t>
            </a:r>
            <a:r>
              <a:rPr lang="ru-RU" sz="4000" u="sng" dirty="0" smtClean="0">
                <a:solidFill>
                  <a:schemeClr val="bg1"/>
                </a:solidFill>
                <a:latin typeface="Georgia" pitchFamily="18" charset="0"/>
              </a:rPr>
              <a:t> подход </a:t>
            </a:r>
            <a:r>
              <a:rPr lang="ru-RU" sz="4000" dirty="0" smtClean="0">
                <a:solidFill>
                  <a:schemeClr val="bg1"/>
                </a:solidFill>
                <a:latin typeface="Georgia" pitchFamily="18" charset="0"/>
              </a:rPr>
              <a:t>— это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bg1"/>
                </a:solidFill>
                <a:latin typeface="Georgia" pitchFamily="18" charset="0"/>
              </a:rPr>
              <a:t>совокупность общих принципов определения целей образования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;</a:t>
            </a:r>
            <a:endParaRPr lang="ru-RU" sz="40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bg1"/>
                </a:solidFill>
                <a:latin typeface="Georgia" pitchFamily="18" charset="0"/>
              </a:rPr>
              <a:t>отбора содержания образования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;</a:t>
            </a:r>
            <a:endParaRPr lang="ru-RU" sz="40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4000" dirty="0" smtClean="0">
                <a:solidFill>
                  <a:schemeClr val="bg1"/>
                </a:solidFill>
                <a:latin typeface="Georgia" pitchFamily="18" charset="0"/>
              </a:rPr>
              <a:t>организации образовательного процесса и оценки образовательных результатов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sz="40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6"/>
          <p:cNvGrpSpPr>
            <a:grpSpLocks/>
          </p:cNvGrpSpPr>
          <p:nvPr/>
        </p:nvGrpSpPr>
        <p:grpSpPr bwMode="auto">
          <a:xfrm>
            <a:off x="1143000" y="958850"/>
            <a:ext cx="7419975" cy="5594350"/>
            <a:chOff x="1143000" y="912540"/>
            <a:chExt cx="16992350" cy="8032167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1143000" y="1295458"/>
              <a:ext cx="6780218" cy="4038876"/>
            </a:xfrm>
            <a:prstGeom prst="foldedCorner">
              <a:avLst>
                <a:gd name="adj" fmla="val 23069"/>
              </a:avLst>
            </a:prstGeom>
            <a:solidFill>
              <a:srgbClr val="F0D574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  <p:pic>
          <p:nvPicPr>
            <p:cNvPr id="9224" name="Picture 17" descr="MC900432586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1066800"/>
              <a:ext cx="76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Picture 19" descr="MC900432586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90683">
              <a:off x="1146236" y="1070037"/>
              <a:ext cx="76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AutoShape 13"/>
            <p:cNvSpPr>
              <a:spLocks noChangeArrowheads="1"/>
            </p:cNvSpPr>
            <p:nvPr/>
          </p:nvSpPr>
          <p:spPr bwMode="auto">
            <a:xfrm>
              <a:off x="11289695" y="1290900"/>
              <a:ext cx="6780216" cy="4038876"/>
            </a:xfrm>
            <a:prstGeom prst="foldedCorner">
              <a:avLst>
                <a:gd name="adj" fmla="val 23069"/>
              </a:avLst>
            </a:prstGeom>
            <a:solidFill>
              <a:srgbClr val="F0D574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8" name="AutoShape 13"/>
            <p:cNvSpPr>
              <a:spLocks noChangeArrowheads="1"/>
            </p:cNvSpPr>
            <p:nvPr/>
          </p:nvSpPr>
          <p:spPr bwMode="auto">
            <a:xfrm>
              <a:off x="6029119" y="5343452"/>
              <a:ext cx="6631161" cy="3601255"/>
            </a:xfrm>
            <a:prstGeom prst="foldedCorner">
              <a:avLst>
                <a:gd name="adj" fmla="val 23069"/>
              </a:avLst>
            </a:prstGeom>
            <a:solidFill>
              <a:srgbClr val="F0D574"/>
            </a:solidFill>
            <a:ln w="9525">
              <a:solidFill>
                <a:srgbClr val="FF99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  <p:pic>
          <p:nvPicPr>
            <p:cNvPr id="9228" name="Picture 17" descr="MC900432586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73351" y="957385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7" descr="MC900432586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63234" y="5115169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19" descr="MC900432586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90683">
              <a:off x="1146236" y="1179452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17" descr="MC900432586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63234" y="5224584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2" name="Picture 19" descr="MC900432586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90683">
              <a:off x="5981404" y="5070323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19" descr="MC900432586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90683">
              <a:off x="11217001" y="912540"/>
              <a:ext cx="761999" cy="762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0" y="357166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EEFE7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900" b="1" dirty="0">
                <a:ln>
                  <a:solidFill>
                    <a:srgbClr val="FFFFCC"/>
                  </a:solidFill>
                </a:ln>
                <a:solidFill>
                  <a:srgbClr val="FFFF00"/>
                </a:solidFill>
                <a:latin typeface="Georgia" pitchFamily="18" charset="0"/>
                <a:sym typeface="Wingdings" pitchFamily="2" charset="2"/>
              </a:rPr>
              <a:t> </a:t>
            </a:r>
            <a:r>
              <a:rPr lang="en-US" sz="3900" b="1" dirty="0" smtClean="0">
                <a:ln>
                  <a:solidFill>
                    <a:srgbClr val="FFFFCC"/>
                  </a:solidFill>
                </a:ln>
                <a:solidFill>
                  <a:srgbClr val="FFFF00"/>
                </a:solidFill>
                <a:latin typeface="Georgia" pitchFamily="18" charset="0"/>
                <a:sym typeface="Wingdings" pitchFamily="2" charset="2"/>
              </a:rPr>
              <a:t>  </a:t>
            </a:r>
            <a:r>
              <a:rPr lang="ru-RU" sz="3900" b="1" dirty="0" smtClean="0">
                <a:ln>
                  <a:solidFill>
                    <a:srgbClr val="FFFFCC"/>
                  </a:solidFill>
                </a:ln>
                <a:solidFill>
                  <a:srgbClr val="FFFF00"/>
                </a:solidFill>
                <a:latin typeface="Georgia" pitchFamily="18" charset="0"/>
                <a:sym typeface="Wingdings" pitchFamily="2" charset="2"/>
              </a:rPr>
              <a:t>Критическое мышление </a:t>
            </a:r>
            <a:endParaRPr lang="ru-RU" sz="3900" b="1" dirty="0">
              <a:ln>
                <a:solidFill>
                  <a:srgbClr val="FFFFCC"/>
                </a:solidFill>
              </a:ln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9200" y="1447800"/>
            <a:ext cx="2667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Georgia" pitchFamily="18" charset="0"/>
              </a:rPr>
              <a:t>способность ставить</a:t>
            </a:r>
          </a:p>
          <a:p>
            <a:pPr algn="ctr">
              <a:defRPr/>
            </a:pPr>
            <a:r>
              <a:rPr lang="ru-RU" sz="2600" b="1" dirty="0">
                <a:latin typeface="Georgia" pitchFamily="18" charset="0"/>
              </a:rPr>
              <a:t> новые, полные</a:t>
            </a:r>
          </a:p>
          <a:p>
            <a:pPr algn="ctr">
              <a:defRPr/>
            </a:pPr>
            <a:r>
              <a:rPr lang="ru-RU" sz="2600" b="1" dirty="0">
                <a:latin typeface="Georgia" pitchFamily="18" charset="0"/>
              </a:rPr>
              <a:t> смысла </a:t>
            </a:r>
            <a:r>
              <a: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вопросы</a:t>
            </a:r>
            <a:r>
              <a:rPr lang="ru-RU" sz="2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;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638800" y="1357298"/>
            <a:ext cx="300516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latin typeface="Georgia" pitchFamily="18" charset="0"/>
              </a:rPr>
              <a:t>вырабатывать разнообразные, подкрепляющие </a:t>
            </a:r>
            <a:r>
              <a:rPr lang="ru-RU" sz="2600" b="1" i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аргументы;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429000" y="4419600"/>
            <a:ext cx="2667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latin typeface="Georgia" pitchFamily="18" charset="0"/>
              </a:rPr>
              <a:t>принимать независимые продуманные </a:t>
            </a:r>
            <a:r>
              <a:rPr lang="ru-RU" sz="2800" b="1" i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решения</a:t>
            </a:r>
            <a:r>
              <a:rPr lang="ru-RU" sz="2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</a:rPr>
              <a:t>Послушай – и ты узнаешь;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</a:rPr>
              <a:t>Посмотри – и ты поймёшь;</a:t>
            </a:r>
          </a:p>
          <a:p>
            <a:pPr algn="ctr" eaLnBrk="1" hangingPunct="1">
              <a:buFont typeface="Arial" charset="0"/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</a:rPr>
              <a:t>Сделай – и ты научишься.</a:t>
            </a:r>
          </a:p>
          <a:p>
            <a:pPr eaLnBrk="1" hangingPunct="1"/>
            <a:endParaRPr lang="ru-RU" dirty="0" smtClean="0">
              <a:latin typeface="Georgia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950528"/>
            <a:ext cx="3024336" cy="25028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5" descr="btrunk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19855" b="5145"/>
          <a:stretch>
            <a:fillRect/>
          </a:stretch>
        </p:blipFill>
        <p:spPr>
          <a:xfrm>
            <a:off x="2214563" y="1071563"/>
            <a:ext cx="5089525" cy="5357812"/>
          </a:xfrm>
        </p:spPr>
      </p:pic>
      <p:sp>
        <p:nvSpPr>
          <p:cNvPr id="10243" name="Прямоугольник 6"/>
          <p:cNvSpPr>
            <a:spLocks noChangeArrowheads="1"/>
          </p:cNvSpPr>
          <p:nvPr/>
        </p:nvSpPr>
        <p:spPr bwMode="auto">
          <a:xfrm>
            <a:off x="1142976" y="500042"/>
            <a:ext cx="70723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Прием «Дерево ожиданий»</a:t>
            </a:r>
            <a:endParaRPr lang="ru-RU" sz="3600" dirty="0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10244" name="Рисунок 8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4711700" y="1879600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4640263" y="2808288"/>
            <a:ext cx="96043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4458" flipH="1">
            <a:off x="2833688" y="1851025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Рисунок 1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5711825" y="1879600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5711825" y="2592388"/>
            <a:ext cx="9588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4458" flipH="1">
            <a:off x="3405188" y="2422525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4458" flipH="1">
            <a:off x="2190750" y="2922588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4458" flipH="1">
            <a:off x="3333750" y="922338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5211763" y="1092200"/>
            <a:ext cx="9588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4458" flipH="1">
            <a:off x="3262313" y="3351213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6140450" y="3379788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12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54458" flipH="1">
            <a:off x="3548063" y="1708150"/>
            <a:ext cx="11874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6283325" y="2665413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5140325" y="3736975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8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4425950" y="1093788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19" descr="Leaf_smoot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5207">
            <a:off x="4140200" y="3236913"/>
            <a:ext cx="9604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1643063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FFFF00"/>
                </a:solidFill>
                <a:latin typeface="Georgia" pitchFamily="18" charset="0"/>
              </a:rPr>
              <a:t>Тема: ФГОС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996952"/>
            <a:ext cx="6340390" cy="28044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Прием «Корзина идей»</a:t>
            </a:r>
          </a:p>
        </p:txBody>
      </p:sp>
      <p:pic>
        <p:nvPicPr>
          <p:cNvPr id="12291" name="Содержимое 3" descr="main-22f5f67b93be111bf6fd028425b84f5d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86063" y="2071688"/>
            <a:ext cx="3705225" cy="4286250"/>
          </a:xfrm>
        </p:spPr>
      </p:pic>
      <p:pic>
        <p:nvPicPr>
          <p:cNvPr id="5" name="Рисунок 4" descr="comimg163867us3927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9375" r="13374" b="46875"/>
          <a:stretch>
            <a:fillRect/>
          </a:stretch>
        </p:blipFill>
        <p:spPr bwMode="auto">
          <a:xfrm>
            <a:off x="9834563" y="1071563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6" descr="comimg163867us3927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9375" r="13374" b="46875"/>
          <a:stretch>
            <a:fillRect/>
          </a:stretch>
        </p:blipFill>
        <p:spPr bwMode="auto">
          <a:xfrm>
            <a:off x="-2857500" y="571500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8" descr="comimg163867us3927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9375" r="13374" b="46875"/>
          <a:stretch>
            <a:fillRect/>
          </a:stretch>
        </p:blipFill>
        <p:spPr bwMode="auto">
          <a:xfrm>
            <a:off x="-3357563" y="-2286000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8" descr="comimg163867us39271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" t="9375" r="13374" b="46875"/>
          <a:stretch>
            <a:fillRect/>
          </a:stretch>
        </p:blipFill>
        <p:spPr bwMode="auto">
          <a:xfrm>
            <a:off x="10358438" y="-2214563"/>
            <a:ext cx="2857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62 -0.01088 C -0.17326 -0.03148 -0.18559 -0.03264 -0.19757 -0.03866 C -0.19948 -0.03981 -0.20104 -0.04282 -0.20295 -0.04375 C -0.21858 -0.05231 -0.23715 -0.0537 -0.25347 -0.05648 C -0.28003 -0.06111 -0.30642 -0.06343 -0.33194 -0.07431 C -0.40347 -0.06736 -0.30312 -0.07639 -0.45746 -0.06921 C -0.47205 -0.06829 -0.48646 -0.05509 -0.50104 -0.05139 C -0.50903 -0.04005 -0.51944 -0.03611 -0.52899 -0.02847 C -0.53802 -0.0213 -0.5467 -0.01134 -0.55521 -0.00324 C -0.56632 0.00741 -0.56424 0.01782 -0.57604 0.02199 C -0.58663 0.04259 -0.57535 0.02384 -0.58837 0.03727 C -0.59045 0.03935 -0.59167 0.04306 -0.59358 0.04514 C -0.60486 0.05718 -0.61701 0.06597 -0.62847 0.07801 C -0.63698 0.09606 -0.62552 0.07338 -0.63889 0.09306 C -0.64045 0.09514 -0.64114 0.09861 -0.64253 0.10069 C -0.64392 0.10278 -0.64635 0.10347 -0.64774 0.10579 C -0.65382 0.11551 -0.65989 0.12546 -0.6651 0.13611 C -0.66875 0.14375 -0.67118 0.15324 -0.67396 0.16157 C -0.67864 0.17546 -0.68542 0.18912 -0.68785 0.20463 C -0.68854 0.20972 -0.68871 0.21481 -0.68958 0.21991 C -0.69062 0.22569 -0.69375 0.24421 -0.69653 0.25023 C -0.70035 0.2588 -0.7 0.25486 -0.7 0.26065 " pathEditMode="relative" rAng="0" ptsTypes="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00" y="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-3.33333E-6 C 0.01997 0.0007 0.03993 0.0007 0.06007 0.00209 C 0.10451 0.00463 0.03889 0.00301 0.08472 0.00834 C 0.09861 0.00996 0.11285 0.00973 0.12691 0.01042 C 0.14392 0.01436 0.15938 0.02246 0.17656 0.02547 C 0.18003 0.02593 0.19201 0.02755 0.19635 0.02963 C 0.21615 0.03912 0.20712 0.03843 0.22882 0.04676 C 0.23177 0.04792 0.23559 0.04769 0.23872 0.04885 C 0.24722 0.05209 0.25573 0.05533 0.26354 0.05949 C 0.26771 0.06158 0.2717 0.06412 0.27604 0.06598 C 0.2849 0.06922 0.29444 0.07107 0.3033 0.07431 C 0.31354 0.07824 0.31997 0.08264 0.33073 0.08496 C 0.3401 0.09144 0.34983 0.09746 0.36059 0.10209 C 0.36458 0.10394 0.36927 0.10417 0.37292 0.10625 C 0.39063 0.11621 0.40122 0.12755 0.42031 0.13403 C 0.42795 0.14051 0.43698 0.14491 0.44514 0.15093 C 0.4592 0.16158 0.4717 0.17385 0.4875 0.18287 C 0.49358 0.19098 0.49896 0.19699 0.50972 0.2 C 0.52847 0.21204 0.55174 0.21783 0.57205 0.22778 C 0.58351 0.23334 0.58872 0.24306 0.59931 0.24908 C 0.60104 0.25324 0.60139 0.25811 0.60434 0.26181 C 0.60903 0.26806 0.60972 0.26736 0.61181 0.27454 C 0.61285 0.27801 0.61319 0.28172 0.61424 0.28519 C 0.61493 0.28727 0.61684 0.29167 0.61684 0.29167 " pathEditMode="relative" rAng="0" ptsTypes="fffffffffffffffffffffffA">
                                      <p:cBhvr>
                                        <p:cTn id="13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0" y="1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48 0.02014 C -0.21093 0.00857 -0.22291 0.00811 -0.23698 0.00348 C -0.28194 0.00486 -0.3309 -0.00092 -0.37448 0.02014 C -0.39218 0.02871 -0.41111 0.03843 -0.42656 0.05348 C -0.44149 0.06806 -0.45451 0.08843 -0.47031 0.1007 C -0.47361 0.10324 -0.4776 0.10371 -0.48073 0.10625 C -0.49166 0.11505 -0.50087 0.12848 -0.51198 0.13681 C -0.52552 0.14699 -0.53975 0.15533 -0.55364 0.16459 C -0.55712 0.1669 -0.55903 0.17223 -0.56198 0.1757 C -0.57534 0.19167 -0.575 0.19028 -0.59114 0.20324 C -0.60069 0.22061 -0.61371 0.23218 -0.62448 0.24792 C -0.65521 0.29306 -0.61423 0.23334 -0.63698 0.2757 C -0.63837 0.27848 -0.64149 0.27894 -0.64323 0.28125 C -0.64913 0.28912 -0.65451 0.29769 -0.65989 0.30625 C -0.66771 0.31829 -0.67326 0.33264 -0.68073 0.34514 C -0.68593 0.36598 -0.67882 0.34028 -0.68698 0.36181 C -0.69357 0.37917 -0.68923 0.37061 -0.69323 0.38681 C -0.69722 0.40278 -0.7033 0.41829 -0.70781 0.43403 C -0.71076 0.46574 -0.71267 0.5007 -0.72031 0.53125 C -0.72465 0.58426 -0.71788 0.53449 -0.72864 0.57014 C -0.73194 0.58125 -0.73316 0.59723 -0.73489 0.60903 C -0.73646 0.63658 -0.73802 0.66181 -0.74739 0.68681 " pathEditMode="relative" ptsTypes="fffffffffffffffffffff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886 0.02222 C 0.18455 0.0449 0.16719 0.0331 0.21927 0.04166 C 0.26719 0.04953 0.31528 0.05509 0.36302 0.06666 C 0.37882 0.07569 0.39445 0.08264 0.41094 0.08889 C 0.46007 0.13564 0.39688 0.07847 0.43785 0.10833 C 0.45052 0.11759 0.45712 0.13495 0.46702 0.14722 C 0.47136 0.15254 0.47691 0.15648 0.4816 0.16111 C 0.48907 0.18032 0.5 0.19051 0.51302 0.20277 C 0.5283 0.2331 0.5441 0.26504 0.56302 0.29166 C 0.5717 0.30393 0.58299 0.31365 0.58993 0.32777 C 0.60209 0.35185 0.59636 0.3412 0.61302 0.36944 C 0.6158 0.37407 0.61927 0.37801 0.62118 0.38333 C 0.62552 0.39444 0.62865 0.40625 0.63386 0.41666 C 0.63646 0.42222 0.63959 0.42754 0.64219 0.43333 C 0.65886 0.47291 0.64775 0.44768 0.6566 0.47777 C 0.6632 0.4993 0.65799 0.47824 0.66719 0.5 C 0.6717 0.51134 0.6724 0.52407 0.67552 0.53611 C 0.67865 0.57291 0.67622 0.57963 0.68577 0.60555 C 0.68802 0.6206 0.68993 0.63472 0.68993 0.65 " pathEditMode="relative" ptsTypes="ffffffffffffffffffA">
                                      <p:cBhvr>
                                        <p:cTn id="25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Прием «Акростих»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671512" y="1285860"/>
            <a:ext cx="8472488" cy="46974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800" b="1" dirty="0" smtClean="0">
                <a:solidFill>
                  <a:srgbClr val="FF0000"/>
                </a:solidFill>
                <a:latin typeface="Georgia" pitchFamily="18" charset="0"/>
              </a:rPr>
              <a:t>Ф</a:t>
            </a:r>
            <a:r>
              <a:rPr lang="ru-RU" sz="3800" b="1" dirty="0" smtClean="0">
                <a:solidFill>
                  <a:schemeClr val="bg1"/>
                </a:solidFill>
                <a:latin typeface="Georgia" pitchFamily="18" charset="0"/>
              </a:rPr>
              <a:t>рак отглаженный,  с иголочки</a:t>
            </a:r>
          </a:p>
          <a:p>
            <a:pPr eaLnBrk="1" hangingPunct="1">
              <a:buFont typeface="Arial" charset="0"/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800" b="1" dirty="0" smtClean="0">
                <a:solidFill>
                  <a:srgbClr val="FF0000"/>
                </a:solidFill>
                <a:latin typeface="Georgia" pitchFamily="18" charset="0"/>
              </a:rPr>
              <a:t>Г</a:t>
            </a:r>
            <a:r>
              <a:rPr lang="ru-RU" sz="3800" b="1" dirty="0" smtClean="0">
                <a:solidFill>
                  <a:schemeClr val="bg1"/>
                </a:solidFill>
                <a:latin typeface="Georgia" pitchFamily="18" charset="0"/>
              </a:rPr>
              <a:t>осподин тот светский носит.</a:t>
            </a:r>
          </a:p>
          <a:p>
            <a:pPr eaLnBrk="1" hangingPunct="1">
              <a:buFont typeface="Arial" charset="0"/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800" b="1" dirty="0" smtClean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800" b="1" dirty="0" smtClean="0">
                <a:solidFill>
                  <a:schemeClr val="bg1"/>
                </a:solidFill>
                <a:latin typeface="Georgia" pitchFamily="18" charset="0"/>
              </a:rPr>
              <a:t>санкой статною украшен.</a:t>
            </a:r>
          </a:p>
          <a:p>
            <a:pPr eaLnBrk="1" hangingPunct="1">
              <a:buFont typeface="Arial" charset="0"/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800" b="1" dirty="0" smtClean="0">
                <a:solidFill>
                  <a:srgbClr val="FF0000"/>
                </a:solidFill>
                <a:latin typeface="Georgia" pitchFamily="18" charset="0"/>
              </a:rPr>
              <a:t>С</a:t>
            </a:r>
            <a:r>
              <a:rPr lang="ru-RU" sz="3800" b="1" dirty="0" smtClean="0">
                <a:solidFill>
                  <a:schemeClr val="bg1"/>
                </a:solidFill>
                <a:latin typeface="Georgia" pitchFamily="18" charset="0"/>
              </a:rPr>
              <a:t>ветлые мысли, дела прогрессивные </a:t>
            </a:r>
          </a:p>
          <a:p>
            <a:pPr eaLnBrk="1" hangingPunct="1">
              <a:buFont typeface="Arial" charset="0"/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Georgia" pitchFamily="18" charset="0"/>
              </a:rPr>
              <a:t>   в жизнь нашу вносит.</a:t>
            </a:r>
          </a:p>
          <a:p>
            <a:pPr eaLnBrk="1" hangingPunct="1">
              <a:buFont typeface="Arial" charset="0"/>
              <a:buNone/>
            </a:pPr>
            <a:endParaRPr lang="ru-RU" sz="36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3600" b="1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026" name="Picture 2" descr="C:\Users\MSI\Desktop\Всякое\Для презент\мальч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78" y="274638"/>
            <a:ext cx="3071834" cy="62500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276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Тема: ФГОС</vt:lpstr>
      <vt:lpstr>Прием «Корзина идей»</vt:lpstr>
      <vt:lpstr>Прием «Акростих»</vt:lpstr>
      <vt:lpstr>Портфолио/Файл («База данных»)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</dc:title>
  <dc:creator>МАФ</dc:creator>
  <cp:lastModifiedBy>Ирина Б.</cp:lastModifiedBy>
  <cp:revision>170</cp:revision>
  <dcterms:created xsi:type="dcterms:W3CDTF">2012-01-26T13:45:50Z</dcterms:created>
  <dcterms:modified xsi:type="dcterms:W3CDTF">2014-02-24T18:58:15Z</dcterms:modified>
</cp:coreProperties>
</file>