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" r:id="rId2"/>
    <p:sldId id="294" r:id="rId3"/>
    <p:sldId id="278" r:id="rId4"/>
    <p:sldId id="259" r:id="rId5"/>
    <p:sldId id="272" r:id="rId6"/>
    <p:sldId id="28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D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8" autoAdjust="0"/>
    <p:restoredTop sz="94660"/>
  </p:normalViewPr>
  <p:slideViewPr>
    <p:cSldViewPr>
      <p:cViewPr varScale="1">
        <p:scale>
          <a:sx n="43" d="100"/>
          <a:sy n="43" d="100"/>
        </p:scale>
        <p:origin x="136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DD0463-F9E2-4A21-ACF1-EE4A489FC8DA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EDFD08-0659-4AA1-A200-3346606A2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805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Comic Sans MS" pitchFamily="66" charset="0"/>
              <a:buNone/>
            </a:pPr>
            <a:fld id="{3966FDA6-3294-48DB-B764-8455F4FD13AD}" type="slidenum">
              <a:rPr lang="en-GB" smtClean="0">
                <a:latin typeface="Comic Sans MS" pitchFamily="66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Comic Sans MS" pitchFamily="66" charset="0"/>
                <a:buNone/>
              </a:pPr>
              <a:t>6</a:t>
            </a:fld>
            <a:endParaRPr lang="en-GB" smtClean="0">
              <a:latin typeface="Comic Sans MS" pitchFamily="66" charset="0"/>
              <a:cs typeface="Arial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FC726B5-0007-4067-BBC8-49050A0E507A}" type="slidenum">
              <a:rPr lang="en-GB" sz="1200">
                <a:solidFill>
                  <a:srgbClr val="2F1311"/>
                </a:solidFill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2F131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0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8DFCD-7ED1-417E-8AD4-EDB6B138116C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129E2-9B5C-497B-B35B-4FFE14E1C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799A-C523-4570-BA18-34B4C578F2D0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D6C41-2F0D-4CC1-A883-4DB00F7AC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7E05-658E-4B24-873C-C2DDB0B4C1A9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65D6-C4F9-4F6C-8B85-C9295C862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FF333-BA9C-49E5-A0A9-243CC11EACC1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8E4E-DDD2-4D5D-AA0C-653F89929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662F-D76C-4433-A373-31C8C06667CF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F99D-84E6-41B3-969B-69726D368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08B3-12B6-4C4E-8FD8-3AD853AB8652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1182B-789E-49A4-9EF3-DF95F3629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BD9C-794A-4EE5-B5FA-78EAF6F39FA8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50BA-A1E6-4FBE-9082-2408240EB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51DE-664B-4545-B630-5B98106DAFDA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38E2-47CA-4D56-9CE4-E116FA4DA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8511-EF90-43CC-8642-5D98C74BDC96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985-8427-4A79-AB46-7598A4B32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C243-3412-42C6-8529-8F5F5A020896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E3B08-5096-4D24-B9AB-7FB6B036F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FC1B-0C80-4438-81C9-A1DD2DCDDAB1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D1C3A-A03C-407A-9FC9-0A8492984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EA39B-BE96-4D1F-8B8E-437493DCE785}" type="datetimeFigureOut">
              <a:rPr lang="ru-RU"/>
              <a:pPr>
                <a:defRPr/>
              </a:pPr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3F4BCA-41EF-4420-8C44-F7C833CEA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700" dirty="0" smtClean="0"/>
              <a:t>      		 </a:t>
            </a:r>
            <a:r>
              <a:rPr lang="ru-RU" sz="1700" b="1" dirty="0" smtClean="0"/>
              <a:t>Федеральные государственные образовательные стандарты (ФГОС) </a:t>
            </a:r>
            <a:r>
              <a:rPr lang="ru-RU" sz="1700" dirty="0" smtClean="0"/>
              <a:t>представляют собой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 образовательными учреждениями, имеющими государственную аккредитацию.</a:t>
            </a:r>
          </a:p>
          <a:p>
            <a:pPr>
              <a:buNone/>
            </a:pPr>
            <a:r>
              <a:rPr lang="ru-RU" sz="1700" dirty="0" smtClean="0"/>
              <a:t>        	 </a:t>
            </a:r>
            <a:r>
              <a:rPr lang="ru-RU" sz="1700" b="1" dirty="0" smtClean="0"/>
              <a:t>Федеральные государственные образовательные стандарты должны обеспечивать:</a:t>
            </a:r>
          </a:p>
          <a:p>
            <a:pPr>
              <a:buNone/>
            </a:pPr>
            <a:r>
              <a:rPr lang="ru-RU" sz="1700" dirty="0" smtClean="0"/>
              <a:t>       1) единство образовательного пространства Российской Федерации;</a:t>
            </a:r>
          </a:p>
          <a:p>
            <a:pPr>
              <a:buNone/>
            </a:pPr>
            <a:r>
              <a:rPr lang="ru-RU" sz="1700" dirty="0" smtClean="0"/>
              <a:t>       2) преемственность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образования.</a:t>
            </a:r>
          </a:p>
          <a:p>
            <a:pPr>
              <a:buNone/>
            </a:pPr>
            <a:r>
              <a:rPr lang="ru-RU" sz="1700" dirty="0" smtClean="0"/>
              <a:t>        	Федеральным законом от 1 декабря 2007 года N 309-ФЗ была утверждена новая структура государственного образовательного стандарта. </a:t>
            </a:r>
            <a:r>
              <a:rPr lang="ru-RU" sz="1700" b="1" dirty="0" smtClean="0"/>
              <a:t>Теперь ФГОС должны включать 3 вида требований: </a:t>
            </a:r>
          </a:p>
          <a:p>
            <a:pPr>
              <a:buNone/>
            </a:pPr>
            <a:r>
              <a:rPr lang="ru-RU" sz="1700" dirty="0" smtClean="0"/>
              <a:t>       1) требования к структуре основных образовательных программ, в том числе требования к соотношению частей основной образовательной программы и их объёму, а также к соотношению обязательной части основной образовательной программы и части, формируемой участниками образовательного процесса; </a:t>
            </a:r>
          </a:p>
          <a:p>
            <a:pPr>
              <a:buNone/>
            </a:pPr>
            <a:r>
              <a:rPr lang="ru-RU" sz="1700" dirty="0" smtClean="0"/>
              <a:t>       2) требования к условиям реализации основных образовательных программ, в том числе кадровым, финансовым, материально-техническим и иным условиям; </a:t>
            </a:r>
          </a:p>
          <a:p>
            <a:pPr>
              <a:buNone/>
            </a:pPr>
            <a:r>
              <a:rPr lang="ru-RU" sz="1700" dirty="0" smtClean="0"/>
              <a:t>       3) требования к результатам освоения основных образовательных программ.</a:t>
            </a:r>
            <a:endParaRPr lang="ru-RU"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03724" y="2871244"/>
            <a:ext cx="2714625" cy="129043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rgbClr val="C00000"/>
                </a:solidFill>
                <a:latin typeface="Bookman Old Style" pitchFamily="18" charset="0"/>
              </a:rPr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47726" y="484877"/>
            <a:ext cx="2928938" cy="7143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Georgia" pitchFamily="18" charset="0"/>
              </a:rPr>
              <a:t>Требования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50357" y="1754382"/>
            <a:ext cx="2928929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к</a:t>
            </a: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 структуре 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основных образовательных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8349" y="2903991"/>
            <a:ext cx="2913255" cy="1330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Georgia" pitchFamily="18" charset="0"/>
              </a:rPr>
              <a:t>к  </a:t>
            </a: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условиям реализации </a:t>
            </a:r>
            <a:r>
              <a:rPr lang="ru-RU" b="1" dirty="0">
                <a:latin typeface="Georgia" pitchFamily="18" charset="0"/>
              </a:rPr>
              <a:t>основных образовательных программ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86057" y="4782642"/>
            <a:ext cx="2857528" cy="1382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Georgia" pitchFamily="18" charset="0"/>
              </a:rPr>
              <a:t>к </a:t>
            </a:r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результатам 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</a:rPr>
              <a:t>освоения 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основных образовательных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программ </a:t>
            </a: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67" y="452130"/>
            <a:ext cx="2928938" cy="7143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latin typeface="Georgia" pitchFamily="18" charset="0"/>
              </a:rPr>
              <a:t>Обеспечение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1227" y="1678780"/>
            <a:ext cx="22860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единство образовательного пространства </a:t>
            </a: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4850" y="4496897"/>
            <a:ext cx="2428874" cy="1357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кадровые,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финансовые, материально-технические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условия</a:t>
            </a: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1227" y="2893208"/>
            <a:ext cx="2357437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преемственность основных образовательных программ </a:t>
            </a: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6" name="Стрелка вверх 15"/>
          <p:cNvSpPr/>
          <p:nvPr/>
        </p:nvSpPr>
        <p:spPr>
          <a:xfrm rot="19729058">
            <a:off x="3422316" y="1604823"/>
            <a:ext cx="642937" cy="114300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1369636">
            <a:off x="4737865" y="1600901"/>
            <a:ext cx="642937" cy="114300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Приём «</a:t>
            </a:r>
            <a:r>
              <a:rPr lang="ru-RU" sz="3600" b="1" dirty="0" err="1" smtClean="0">
                <a:solidFill>
                  <a:srgbClr val="FFFF00"/>
                </a:solidFill>
                <a:latin typeface="Georgia" pitchFamily="18" charset="0"/>
              </a:rPr>
              <a:t>Синквейн</a:t>
            </a:r>
            <a:r>
              <a:rPr lang="ru-RU" sz="3600" b="1" dirty="0" smtClean="0">
                <a:solidFill>
                  <a:srgbClr val="FFFF00"/>
                </a:solidFill>
                <a:latin typeface="Georgia" pitchFamily="18" charset="0"/>
              </a:rPr>
              <a:t>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285875"/>
            <a:ext cx="7693025" cy="4929207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lnSpcReduction="10000"/>
          </a:bodyPr>
          <a:lstStyle/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b="1" dirty="0">
              <a:latin typeface="Georgia" pitchFamily="18" charset="0"/>
            </a:endParaRPr>
          </a:p>
          <a:p>
            <a:pPr marL="533400" indent="-533400"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latin typeface="Georgia" pitchFamily="18" charset="0"/>
              </a:rPr>
              <a:t>Правила </a:t>
            </a:r>
            <a:r>
              <a:rPr lang="ru-RU" sz="2800" b="1" dirty="0" smtClean="0">
                <a:latin typeface="Georgia" pitchFamily="18" charset="0"/>
              </a:rPr>
              <a:t>написания:</a:t>
            </a:r>
            <a:endParaRPr lang="ru-RU" sz="2800" b="1" dirty="0">
              <a:latin typeface="Georgia" pitchFamily="18" charset="0"/>
            </a:endParaRP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Одно слово</a:t>
            </a:r>
            <a:r>
              <a:rPr lang="ru-RU" sz="2400" b="1" dirty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>
                <a:latin typeface="Georgia" pitchFamily="18" charset="0"/>
              </a:rPr>
              <a:t> Существительное или местоимение, обозначающее предмет, о котором идет речь.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Два слова.  </a:t>
            </a:r>
            <a:r>
              <a:rPr lang="ru-RU" sz="2400" b="1" dirty="0">
                <a:latin typeface="Georgia" pitchFamily="18" charset="0"/>
              </a:rPr>
              <a:t>Прилагательные или причастия, описывающие признаки и свойства выбранного предмета.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Три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слова</a:t>
            </a:r>
            <a:r>
              <a:rPr lang="en-US" sz="2400" b="1" dirty="0" smtClean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Глаголы, описывающие совершаемые предметом или объектом действия.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Фраза из четырех слов</a:t>
            </a:r>
            <a:r>
              <a:rPr lang="ru-RU" sz="2400" b="1" dirty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>
                <a:latin typeface="Georgia" pitchFamily="18" charset="0"/>
              </a:rPr>
              <a:t> Выражает личное отношение автора к предмету или объекту.</a:t>
            </a:r>
          </a:p>
          <a:p>
            <a:pPr marL="533400" indent="-5334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Одно слово</a:t>
            </a:r>
            <a:r>
              <a:rPr lang="ru-RU" sz="2400" b="1" dirty="0">
                <a:solidFill>
                  <a:srgbClr val="FF7C80"/>
                </a:solidFill>
                <a:latin typeface="Georgia" pitchFamily="18" charset="0"/>
              </a:rPr>
              <a:t>.</a:t>
            </a:r>
            <a:r>
              <a:rPr lang="ru-RU" sz="2400" b="1" dirty="0">
                <a:latin typeface="Georgia" pitchFamily="18" charset="0"/>
              </a:rPr>
              <a:t> Характеризует суть предмета или объекта.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Georgia" pitchFamily="18" charset="0"/>
              </a:rPr>
              <a:t>Пример </a:t>
            </a:r>
            <a:r>
              <a:rPr lang="ru-RU" b="1" dirty="0" err="1" smtClean="0">
                <a:solidFill>
                  <a:srgbClr val="FFFF00"/>
                </a:solidFill>
                <a:latin typeface="Georgia" pitchFamily="18" charset="0"/>
              </a:rPr>
              <a:t>синквейна</a:t>
            </a:r>
            <a:endParaRPr lang="ru-RU" b="1" dirty="0" smtClean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ФГОС</a:t>
            </a:r>
            <a:endParaRPr lang="ru-RU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Своевременный, результативный.</a:t>
            </a:r>
            <a:endParaRPr lang="ru-RU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Привлекает, развивает, продвигает.</a:t>
            </a:r>
            <a:endParaRPr lang="ru-RU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Мне в работе пригодится.</a:t>
            </a:r>
            <a:endParaRPr lang="ru-RU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Прогресс.</a:t>
            </a:r>
            <a:endParaRPr lang="ru-RU" dirty="0" smtClean="0">
              <a:solidFill>
                <a:schemeClr val="bg1"/>
              </a:solidFill>
              <a:latin typeface="Georgia" pitchFamily="18" charset="0"/>
            </a:endParaRPr>
          </a:p>
          <a:p>
            <a:pPr eaLnBrk="1" hangingPunct="1"/>
            <a:endParaRPr lang="ru-RU" dirty="0" smtClean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0332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  <a:t>Физкультминутка</a:t>
            </a:r>
            <a:b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  <a:t>(</a:t>
            </a:r>
            <a:r>
              <a:rPr lang="ru-RU" sz="3200" b="1" dirty="0" err="1" smtClean="0">
                <a:solidFill>
                  <a:srgbClr val="FFFF00"/>
                </a:solidFill>
                <a:latin typeface="Georgia" pitchFamily="18" charset="0"/>
              </a:rPr>
              <a:t>здоровьесберегающие</a:t>
            </a:r>
            <a:r>
              <a:rPr lang="ru-RU" sz="3200" b="1" dirty="0" smtClean="0">
                <a:solidFill>
                  <a:srgbClr val="FFFF00"/>
                </a:solidFill>
                <a:latin typeface="Georgia" pitchFamily="18" charset="0"/>
              </a:rPr>
              <a:t> технологии)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088717"/>
              </p:ext>
            </p:extLst>
          </p:nvPr>
        </p:nvGraphicFramePr>
        <p:xfrm>
          <a:off x="500063" y="1285875"/>
          <a:ext cx="8229600" cy="5272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Слова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Действия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«Рабочая программа по ФГОС». 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Взялись за голову, покачали головой.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А что это?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Пожали плечами.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64003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Кто знает?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Повернули голову налево, направо, назад.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Писать свою программу?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Подняли</a:t>
                      </a:r>
                      <a:r>
                        <a:rPr lang="ru-RU" sz="2000" baseline="0" dirty="0" smtClean="0">
                          <a:latin typeface="Georgia" pitchFamily="18" charset="0"/>
                        </a:rPr>
                        <a:t> руки вверх</a:t>
                      </a:r>
                      <a:r>
                        <a:rPr lang="ru-RU" sz="2000" dirty="0" smtClean="0">
                          <a:latin typeface="Georgia" pitchFamily="18" charset="0"/>
                        </a:rPr>
                        <a:t> 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На все классы?!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Опустили руки.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На все параллели?!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Опустили </a:t>
                      </a:r>
                      <a:r>
                        <a:rPr lang="ru-RU" sz="2000" baseline="0" dirty="0" smtClean="0">
                          <a:latin typeface="Georgia" pitchFamily="18" charset="0"/>
                        </a:rPr>
                        <a:t>голову, сжали плечи.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Через неделю сдать?! Взялись за дело!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Georgia" pitchFamily="18" charset="0"/>
                        </a:rPr>
                        <a:t>Захватились</a:t>
                      </a:r>
                      <a:r>
                        <a:rPr lang="ru-RU" sz="2000" baseline="0" dirty="0" smtClean="0">
                          <a:latin typeface="Georgia" pitchFamily="18" charset="0"/>
                        </a:rPr>
                        <a:t> руками за голову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Закончили?!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Выдохнули. 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Утвердили?!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Потерли руки. Улыбнулись.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  <a:tr h="37081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Georgia" pitchFamily="18" charset="0"/>
                        </a:rPr>
                        <a:t>Молодцы!!!</a:t>
                      </a:r>
                      <a:endParaRPr lang="ru-RU" sz="2000" b="1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Georgia" pitchFamily="18" charset="0"/>
                        </a:rPr>
                        <a:t>Аплодисменты.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 marT="45717" marB="45717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"/>
          <p:cNvGrpSpPr>
            <a:grpSpLocks/>
          </p:cNvGrpSpPr>
          <p:nvPr/>
        </p:nvGrpSpPr>
        <p:grpSpPr bwMode="auto">
          <a:xfrm>
            <a:off x="428625" y="1682750"/>
            <a:ext cx="8001000" cy="5359400"/>
            <a:chOff x="0" y="495"/>
            <a:chExt cx="5040" cy="3493"/>
          </a:xfrm>
        </p:grpSpPr>
        <p:sp>
          <p:nvSpPr>
            <p:cNvPr id="21508" name="Rectangle 2"/>
            <p:cNvSpPr>
              <a:spLocks noChangeArrowheads="1"/>
            </p:cNvSpPr>
            <p:nvPr/>
          </p:nvSpPr>
          <p:spPr bwMode="auto">
            <a:xfrm>
              <a:off x="0" y="495"/>
              <a:ext cx="5012" cy="34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09" name="Line 3"/>
            <p:cNvSpPr>
              <a:spLocks noChangeShapeType="1"/>
            </p:cNvSpPr>
            <p:nvPr/>
          </p:nvSpPr>
          <p:spPr bwMode="auto">
            <a:xfrm flipV="1">
              <a:off x="2791" y="1058"/>
              <a:ext cx="491" cy="56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H="1">
              <a:off x="1315" y="2185"/>
              <a:ext cx="592" cy="3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Line 5"/>
            <p:cNvSpPr>
              <a:spLocks noChangeShapeType="1"/>
            </p:cNvSpPr>
            <p:nvPr/>
          </p:nvSpPr>
          <p:spPr bwMode="auto">
            <a:xfrm>
              <a:off x="2890" y="2185"/>
              <a:ext cx="788" cy="31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" name="Text Box 7"/>
            <p:cNvSpPr txBox="1">
              <a:spLocks noChangeArrowheads="1"/>
            </p:cNvSpPr>
            <p:nvPr/>
          </p:nvSpPr>
          <p:spPr bwMode="auto">
            <a:xfrm>
              <a:off x="1485" y="1509"/>
              <a:ext cx="1620" cy="789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EEFE7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>
                  <a:srgbClr val="1E1EB2"/>
                </a:buClr>
                <a:buFont typeface="Impact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2500" b="1" dirty="0">
                  <a:solidFill>
                    <a:srgbClr val="1E1E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+mn-cs"/>
                </a:rPr>
                <a:t>Рабочая программа по ФГОС</a:t>
              </a:r>
            </a:p>
          </p:txBody>
        </p:sp>
        <p:sp>
          <p:nvSpPr>
            <p:cNvPr id="21514" name="Text Box 8"/>
            <p:cNvSpPr txBox="1">
              <a:spLocks noChangeArrowheads="1"/>
            </p:cNvSpPr>
            <p:nvPr/>
          </p:nvSpPr>
          <p:spPr bwMode="auto">
            <a:xfrm>
              <a:off x="225" y="607"/>
              <a:ext cx="1288" cy="52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b="1" dirty="0">
                  <a:solidFill>
                    <a:srgbClr val="2F1311"/>
                  </a:solidFill>
                  <a:latin typeface="Georgia" pitchFamily="18" charset="0"/>
                </a:rPr>
                <a:t>Русский язык.</a:t>
              </a:r>
            </a:p>
            <a:p>
              <a:pP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b="1" dirty="0">
                  <a:solidFill>
                    <a:srgbClr val="2F1311"/>
                  </a:solidFill>
                  <a:latin typeface="Georgia" pitchFamily="18" charset="0"/>
                </a:rPr>
                <a:t>Литература</a:t>
              </a:r>
              <a:endParaRPr lang="en-GB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15" name="Text Box 9"/>
            <p:cNvSpPr txBox="1">
              <a:spLocks noChangeArrowheads="1"/>
            </p:cNvSpPr>
            <p:nvPr/>
          </p:nvSpPr>
          <p:spPr bwMode="auto">
            <a:xfrm>
              <a:off x="270" y="1427"/>
              <a:ext cx="926" cy="45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 smtClean="0">
                  <a:solidFill>
                    <a:srgbClr val="2F1311"/>
                  </a:solidFill>
                  <a:latin typeface="Georgia" pitchFamily="18" charset="0"/>
                </a:rPr>
                <a:t>Физика</a:t>
              </a:r>
              <a:endParaRPr lang="en-GB" sz="2000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16" name="Text Box 10"/>
            <p:cNvSpPr txBox="1">
              <a:spLocks noChangeArrowheads="1"/>
            </p:cNvSpPr>
            <p:nvPr/>
          </p:nvSpPr>
          <p:spPr bwMode="auto">
            <a:xfrm>
              <a:off x="225" y="2498"/>
              <a:ext cx="1125" cy="48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 smtClean="0">
                  <a:solidFill>
                    <a:srgbClr val="2F1311"/>
                  </a:solidFill>
                  <a:latin typeface="Georgia" pitchFamily="18" charset="0"/>
                </a:rPr>
                <a:t>География</a:t>
              </a:r>
              <a:endParaRPr lang="en-GB" sz="2000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>
              <a:off x="2035" y="701"/>
              <a:ext cx="1029" cy="47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900" b="1" dirty="0">
                  <a:solidFill>
                    <a:srgbClr val="2F1311"/>
                  </a:solidFill>
                  <a:latin typeface="Georgia" pitchFamily="18" charset="0"/>
                </a:rPr>
                <a:t>История</a:t>
              </a:r>
              <a:endParaRPr lang="en-GB" sz="1900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18" name="Text Box 12"/>
            <p:cNvSpPr txBox="1">
              <a:spLocks noChangeArrowheads="1"/>
            </p:cNvSpPr>
            <p:nvPr/>
          </p:nvSpPr>
          <p:spPr bwMode="auto">
            <a:xfrm>
              <a:off x="3320" y="695"/>
              <a:ext cx="1268" cy="56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>
                  <a:solidFill>
                    <a:srgbClr val="2F1311"/>
                  </a:solidFill>
                  <a:latin typeface="Georgia" pitchFamily="18" charset="0"/>
                </a:rPr>
                <a:t>Математика</a:t>
              </a:r>
              <a:endParaRPr lang="en-GB" sz="2000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19" name="Text Box 13"/>
            <p:cNvSpPr txBox="1">
              <a:spLocks noChangeArrowheads="1"/>
            </p:cNvSpPr>
            <p:nvPr/>
          </p:nvSpPr>
          <p:spPr bwMode="auto">
            <a:xfrm>
              <a:off x="3407" y="2503"/>
              <a:ext cx="1335" cy="45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>
                  <a:solidFill>
                    <a:srgbClr val="2F1311"/>
                  </a:solidFill>
                  <a:latin typeface="Georgia" pitchFamily="18" charset="0"/>
                </a:rPr>
                <a:t>Английский язык</a:t>
              </a:r>
              <a:endParaRPr lang="en-GB" sz="2000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21" name="Line 15"/>
            <p:cNvSpPr>
              <a:spLocks noChangeShapeType="1"/>
            </p:cNvSpPr>
            <p:nvPr/>
          </p:nvSpPr>
          <p:spPr bwMode="auto">
            <a:xfrm flipV="1">
              <a:off x="3105" y="1621"/>
              <a:ext cx="669" cy="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Text Box 16"/>
            <p:cNvSpPr txBox="1">
              <a:spLocks noChangeArrowheads="1"/>
            </p:cNvSpPr>
            <p:nvPr/>
          </p:nvSpPr>
          <p:spPr bwMode="auto">
            <a:xfrm>
              <a:off x="3872" y="1396"/>
              <a:ext cx="1168" cy="45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900" b="1" dirty="0" smtClean="0">
                  <a:solidFill>
                    <a:srgbClr val="2F1311"/>
                  </a:solidFill>
                  <a:latin typeface="Georgia" pitchFamily="18" charset="0"/>
                </a:rPr>
                <a:t>Трудовое </a:t>
              </a:r>
            </a:p>
            <a:p>
              <a:pP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1900" b="1" dirty="0" smtClean="0">
                  <a:solidFill>
                    <a:srgbClr val="2F1311"/>
                  </a:solidFill>
                  <a:latin typeface="Georgia" pitchFamily="18" charset="0"/>
                </a:rPr>
                <a:t>обучение</a:t>
              </a:r>
              <a:endParaRPr lang="en-GB" sz="1900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23" name="Line 17"/>
            <p:cNvSpPr>
              <a:spLocks noChangeShapeType="1"/>
            </p:cNvSpPr>
            <p:nvPr/>
          </p:nvSpPr>
          <p:spPr bwMode="auto">
            <a:xfrm flipH="1">
              <a:off x="2237" y="2324"/>
              <a:ext cx="18" cy="6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Line 18"/>
            <p:cNvSpPr>
              <a:spLocks noChangeShapeType="1"/>
            </p:cNvSpPr>
            <p:nvPr/>
          </p:nvSpPr>
          <p:spPr bwMode="auto">
            <a:xfrm flipH="1" flipV="1">
              <a:off x="1444" y="1139"/>
              <a:ext cx="341" cy="36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Line 19"/>
            <p:cNvSpPr>
              <a:spLocks noChangeShapeType="1"/>
            </p:cNvSpPr>
            <p:nvPr/>
          </p:nvSpPr>
          <p:spPr bwMode="auto">
            <a:xfrm flipV="1">
              <a:off x="2496" y="1170"/>
              <a:ext cx="1" cy="3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Text Box 10"/>
            <p:cNvSpPr txBox="1">
              <a:spLocks noChangeArrowheads="1"/>
            </p:cNvSpPr>
            <p:nvPr/>
          </p:nvSpPr>
          <p:spPr bwMode="auto">
            <a:xfrm>
              <a:off x="1693" y="2979"/>
              <a:ext cx="1125" cy="481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000" b="1" dirty="0">
                  <a:solidFill>
                    <a:srgbClr val="2F1311"/>
                  </a:solidFill>
                  <a:latin typeface="Georgia" pitchFamily="18" charset="0"/>
                </a:rPr>
                <a:t>……</a:t>
              </a:r>
              <a:endParaRPr lang="en-GB" sz="2000" b="1" dirty="0">
                <a:solidFill>
                  <a:srgbClr val="2F1311"/>
                </a:solidFill>
                <a:latin typeface="Georgia" pitchFamily="18" charset="0"/>
              </a:endParaRPr>
            </a:p>
          </p:txBody>
        </p:sp>
        <p:sp>
          <p:nvSpPr>
            <p:cNvPr id="21527" name="Line 4"/>
            <p:cNvSpPr>
              <a:spLocks noChangeShapeType="1"/>
            </p:cNvSpPr>
            <p:nvPr/>
          </p:nvSpPr>
          <p:spPr bwMode="auto">
            <a:xfrm flipH="1" flipV="1">
              <a:off x="1215" y="1800"/>
              <a:ext cx="225" cy="9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143000" y="357188"/>
            <a:ext cx="7286625" cy="1325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0B854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Прием «Карта памяти»</a:t>
            </a:r>
            <a:endParaRPr lang="en-GB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0B854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    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   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«</a:t>
            </a: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Ассоциации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+mn-cs"/>
              </a:rPr>
              <a:t>»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239</Words>
  <Application>Microsoft Office PowerPoint</Application>
  <PresentationFormat>Экран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Calibri</vt:lpstr>
      <vt:lpstr>Comic Sans MS</vt:lpstr>
      <vt:lpstr>Georgia</vt:lpstr>
      <vt:lpstr>Impact</vt:lpstr>
      <vt:lpstr>Times New Roman</vt:lpstr>
      <vt:lpstr>Wingdings</vt:lpstr>
      <vt:lpstr>Тема Office</vt:lpstr>
      <vt:lpstr>Презентация PowerPoint</vt:lpstr>
      <vt:lpstr>Презентация PowerPoint</vt:lpstr>
      <vt:lpstr>Приём «Синквейн»</vt:lpstr>
      <vt:lpstr>Пример синквейна</vt:lpstr>
      <vt:lpstr>Физкультминутка (здоровьесберегающие технологии)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МАФ</dc:creator>
  <cp:lastModifiedBy>Ирина Б.</cp:lastModifiedBy>
  <cp:revision>172</cp:revision>
  <dcterms:created xsi:type="dcterms:W3CDTF">2012-01-26T13:45:50Z</dcterms:created>
  <dcterms:modified xsi:type="dcterms:W3CDTF">2014-02-24T19:04:04Z</dcterms:modified>
</cp:coreProperties>
</file>