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86" r:id="rId3"/>
    <p:sldId id="275" r:id="rId4"/>
    <p:sldId id="287" r:id="rId5"/>
    <p:sldId id="258" r:id="rId6"/>
    <p:sldId id="259" r:id="rId7"/>
    <p:sldId id="276" r:id="rId8"/>
    <p:sldId id="260" r:id="rId9"/>
    <p:sldId id="261" r:id="rId10"/>
    <p:sldId id="262" r:id="rId11"/>
    <p:sldId id="282" r:id="rId12"/>
    <p:sldId id="281" r:id="rId13"/>
    <p:sldId id="277" r:id="rId14"/>
    <p:sldId id="278" r:id="rId15"/>
    <p:sldId id="288" r:id="rId16"/>
    <p:sldId id="279" r:id="rId17"/>
    <p:sldId id="266" r:id="rId18"/>
    <p:sldId id="265" r:id="rId19"/>
    <p:sldId id="264" r:id="rId20"/>
    <p:sldId id="269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&#1076;&#1080;&#1072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2036125761314041"/>
                  <c:y val="9.3966869100551589E-2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ru-RU" sz="1600" dirty="0"/>
                      <a:t>10</a:t>
                    </a:r>
                    <a:r>
                      <a:rPr lang="en-US" sz="1600" dirty="0" smtClean="0"/>
                      <a:t>%</a:t>
                    </a:r>
                    <a:r>
                      <a:rPr lang="ru-RU" sz="1600" dirty="0" smtClean="0"/>
                      <a:t> </a:t>
                    </a:r>
                  </a:p>
                  <a:p>
                    <a:pPr>
                      <a:defRPr sz="2000"/>
                    </a:pPr>
                    <a:r>
                      <a:rPr lang="ru-RU" sz="1600" dirty="0" smtClean="0"/>
                      <a:t> </a:t>
                    </a:r>
                    <a:r>
                      <a:rPr lang="ru-RU" sz="1100" dirty="0" smtClean="0"/>
                      <a:t>индивидуальна я  форма работы</a:t>
                    </a:r>
                    <a:endParaRPr lang="en-US" sz="1100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0.11274494672686118"/>
                  <c:y val="-0.14353796207991459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1800" dirty="0"/>
                      <a:t>32</a:t>
                    </a:r>
                    <a:r>
                      <a:rPr lang="ru-RU" sz="1800" dirty="0" smtClean="0"/>
                      <a:t>%</a:t>
                    </a:r>
                  </a:p>
                  <a:p>
                    <a:pPr>
                      <a:defRPr sz="2000"/>
                    </a:pPr>
                    <a:r>
                      <a:rPr lang="ru-RU" sz="2000" dirty="0" smtClean="0"/>
                      <a:t> </a:t>
                    </a:r>
                    <a:r>
                      <a:rPr lang="ru-RU" sz="1200" dirty="0" err="1" smtClean="0"/>
                      <a:t>подгруппова</a:t>
                    </a:r>
                    <a:r>
                      <a:rPr lang="ru-RU" sz="1200" baseline="0" dirty="0" smtClean="0"/>
                      <a:t> я</a:t>
                    </a:r>
                  </a:p>
                  <a:p>
                    <a:pPr>
                      <a:defRPr sz="2000"/>
                    </a:pPr>
                    <a:r>
                      <a:rPr lang="ru-RU" sz="1200" baseline="0" dirty="0" smtClean="0"/>
                      <a:t> форма работы</a:t>
                    </a:r>
                    <a:endParaRPr lang="en-US" sz="1200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0.24740537667831272"/>
                  <c:y val="-0.12315410729420084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 dirty="0"/>
                      <a:t>58</a:t>
                    </a:r>
                    <a:r>
                      <a:rPr lang="ru-RU" sz="2000" dirty="0" smtClean="0"/>
                      <a:t>%</a:t>
                    </a:r>
                  </a:p>
                  <a:p>
                    <a:pPr>
                      <a:defRPr sz="2000"/>
                    </a:pPr>
                    <a:r>
                      <a:rPr lang="ru-RU" sz="2000" dirty="0" smtClean="0"/>
                      <a:t> </a:t>
                    </a:r>
                    <a:r>
                      <a:rPr lang="ru-RU" sz="1200" dirty="0" smtClean="0"/>
                      <a:t>групповая</a:t>
                    </a:r>
                    <a:r>
                      <a:rPr lang="ru-RU" sz="1200" baseline="0" dirty="0" smtClean="0"/>
                      <a:t> форма работы</a:t>
                    </a:r>
                    <a:endParaRPr lang="en-US" sz="1200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Lit>
              <c:ptCount val="1"/>
              <c:pt idx="0">
                <c:v>индивидуальная форма работы</c:v>
              </c:pt>
            </c:strLit>
          </c:cat>
          <c:val>
            <c:numRef>
              <c:f>Лист1!$A$1:$C$1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tx>
            <c:v>подгруппова форма работы</c:v>
          </c:tx>
          <c:explosion val="25"/>
          <c:cat>
            <c:strLit>
              <c:ptCount val="1"/>
              <c:pt idx="0">
                <c:v>индивидуальная форма работы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2"/>
          <c:order val="2"/>
          <c:tx>
            <c:v>ряд 3</c:v>
          </c:tx>
          <c:explosion val="25"/>
          <c:cat>
            <c:strLit>
              <c:ptCount val="1"/>
              <c:pt idx="0">
                <c:v>индивидуальная форма работы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3"/>
          <c:order val="3"/>
          <c:tx>
            <c:v>группова форма рабооты</c:v>
          </c:tx>
          <c:explosion val="25"/>
          <c:val>
            <c:numLit>
              <c:formatCode>General</c:formatCode>
              <c:ptCount val="1"/>
              <c:pt idx="0">
                <c:v>1</c:v>
              </c:pt>
            </c:numLit>
          </c:val>
        </c:ser>
      </c:pie3DChart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showVal val="1"/>
          </c:dLbls>
          <c:cat>
            <c:strRef>
              <c:f>Лист1!$A$1:$A$4</c:f>
              <c:strCache>
                <c:ptCount val="4"/>
                <c:pt idx="0">
                  <c:v>фонематический анализ</c:v>
                </c:pt>
                <c:pt idx="1">
                  <c:v>фонематический синтез</c:v>
                </c:pt>
                <c:pt idx="2">
                  <c:v>фонематические восприятие</c:v>
                </c:pt>
                <c:pt idx="3">
                  <c:v>фонематические представления</c:v>
                </c:pt>
              </c:strCache>
            </c:strRef>
          </c:cat>
          <c:val>
            <c:numRef>
              <c:f>Лист1!$B$1:$B$4</c:f>
              <c:numCache>
                <c:formatCode>0%</c:formatCode>
                <c:ptCount val="4"/>
                <c:pt idx="0">
                  <c:v>0.53</c:v>
                </c:pt>
                <c:pt idx="1">
                  <c:v>0.49000000000000016</c:v>
                </c:pt>
                <c:pt idx="2">
                  <c:v>0.32000000000000017</c:v>
                </c:pt>
                <c:pt idx="3">
                  <c:v>0.23</c:v>
                </c:pt>
              </c:numCache>
            </c:numRef>
          </c:val>
        </c:ser>
        <c:shape val="cylinder"/>
        <c:axId val="148503936"/>
        <c:axId val="148505728"/>
        <c:axId val="0"/>
      </c:bar3DChart>
      <c:catAx>
        <c:axId val="148503936"/>
        <c:scaling>
          <c:orientation val="minMax"/>
        </c:scaling>
        <c:axPos val="b"/>
        <c:tickLblPos val="nextTo"/>
        <c:crossAx val="148505728"/>
        <c:crosses val="autoZero"/>
        <c:auto val="1"/>
        <c:lblAlgn val="ctr"/>
        <c:lblOffset val="100"/>
      </c:catAx>
      <c:valAx>
        <c:axId val="148505728"/>
        <c:scaling>
          <c:orientation val="minMax"/>
        </c:scaling>
        <c:axPos val="l"/>
        <c:majorGridlines/>
        <c:numFmt formatCode="0%" sourceLinked="1"/>
        <c:tickLblPos val="nextTo"/>
        <c:crossAx val="148503936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0"/>
      <c:rAngAx val="1"/>
    </c:view3D>
    <c:floor>
      <c:spPr>
        <a:solidFill>
          <a:srgbClr val="323232">
            <a:lumMod val="10000"/>
            <a:lumOff val="90000"/>
          </a:srgbClr>
        </a:solidFill>
      </c:spPr>
    </c:floor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5369783683001981E-3"/>
                  <c:y val="6.978536311221134E-2"/>
                </c:manualLayout>
              </c:layout>
              <c:showVal val="1"/>
            </c:dLbl>
            <c:dLbl>
              <c:idx val="1"/>
              <c:layout>
                <c:manualLayout>
                  <c:x val="6.1479134732007864E-3"/>
                  <c:y val="6.97853631122113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6.2566187617844521E-2"/>
                </c:manualLayout>
              </c:layout>
              <c:showVal val="1"/>
            </c:dLbl>
            <c:dLbl>
              <c:idx val="3"/>
              <c:layout>
                <c:manualLayout>
                  <c:x val="3.0739567366004006E-3"/>
                  <c:y val="6.015979578638895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6.7378971280755623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6.978536311221134E-2"/>
                </c:manualLayout>
              </c:layout>
              <c:showVal val="1"/>
            </c:dLbl>
            <c:dLbl>
              <c:idx val="6"/>
              <c:layout>
                <c:manualLayout>
                  <c:x val="7.6848918415009819E-3"/>
                  <c:y val="7.219175494366689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Лист2!$A$1:$A$7</c:f>
              <c:strCache>
                <c:ptCount val="7"/>
                <c:pt idx="0">
                  <c:v>"С"</c:v>
                </c:pt>
                <c:pt idx="1">
                  <c:v>"З"</c:v>
                </c:pt>
                <c:pt idx="2">
                  <c:v>"Ц"</c:v>
                </c:pt>
                <c:pt idx="3">
                  <c:v>шипящие</c:v>
                </c:pt>
                <c:pt idx="4">
                  <c:v>заднеязычные</c:v>
                </c:pt>
                <c:pt idx="5">
                  <c:v>"Р"</c:v>
                </c:pt>
                <c:pt idx="6">
                  <c:v>"л"</c:v>
                </c:pt>
              </c:strCache>
            </c:strRef>
          </c:cat>
          <c:val>
            <c:numRef>
              <c:f>Лист2!$B$1:$B$7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0.4</c:v>
                </c:pt>
                <c:pt idx="3">
                  <c:v>0.60000000000000064</c:v>
                </c:pt>
                <c:pt idx="4">
                  <c:v>0.2</c:v>
                </c:pt>
                <c:pt idx="5">
                  <c:v>1</c:v>
                </c:pt>
                <c:pt idx="6">
                  <c:v>0.8</c:v>
                </c:pt>
              </c:numCache>
            </c:numRef>
          </c:val>
        </c:ser>
        <c:gapWidth val="37"/>
        <c:shape val="cylinder"/>
        <c:axId val="148538496"/>
        <c:axId val="148540032"/>
        <c:axId val="0"/>
      </c:bar3DChart>
      <c:catAx>
        <c:axId val="148538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 b="1" i="1"/>
            </a:pPr>
            <a:endParaRPr lang="ru-RU"/>
          </a:p>
        </c:txPr>
        <c:crossAx val="148540032"/>
        <c:crosses val="autoZero"/>
        <c:auto val="1"/>
        <c:lblAlgn val="ctr"/>
        <c:lblOffset val="100"/>
      </c:catAx>
      <c:valAx>
        <c:axId val="148540032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200" b="1" i="1"/>
            </a:pPr>
            <a:endParaRPr lang="ru-RU"/>
          </a:p>
        </c:txPr>
        <c:crossAx val="14853849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showVal val="1"/>
          </c:dLbls>
          <c:cat>
            <c:strRef>
              <c:f>[Книга1]Лист1!$A$1:$A$4</c:f>
              <c:strCache>
                <c:ptCount val="4"/>
                <c:pt idx="0">
                  <c:v>преодоление дисграфии группа 1</c:v>
                </c:pt>
                <c:pt idx="1">
                  <c:v>преодоление дисграфии группа 2</c:v>
                </c:pt>
                <c:pt idx="2">
                  <c:v>преодоление дисграфии группа 3</c:v>
                </c:pt>
                <c:pt idx="3">
                  <c:v>преодоление дисграфии группа 4</c:v>
                </c:pt>
              </c:strCache>
            </c:strRef>
          </c:cat>
          <c:val>
            <c:numRef>
              <c:f>[Книга1]Лист1!$B$1:$B$4</c:f>
              <c:numCache>
                <c:formatCode>0%</c:formatCode>
                <c:ptCount val="4"/>
                <c:pt idx="0">
                  <c:v>0.86000000000000032</c:v>
                </c:pt>
                <c:pt idx="1">
                  <c:v>0.75000000000000033</c:v>
                </c:pt>
                <c:pt idx="2">
                  <c:v>0.75000000000000033</c:v>
                </c:pt>
                <c:pt idx="3">
                  <c:v>0.76000000000000034</c:v>
                </c:pt>
              </c:numCache>
            </c:numRef>
          </c:val>
        </c:ser>
        <c:shape val="cylinder"/>
        <c:axId val="177926912"/>
        <c:axId val="177929216"/>
        <c:axId val="0"/>
      </c:bar3DChart>
      <c:catAx>
        <c:axId val="177926912"/>
        <c:scaling>
          <c:orientation val="minMax"/>
        </c:scaling>
        <c:axPos val="b"/>
        <c:tickLblPos val="nextTo"/>
        <c:crossAx val="177929216"/>
        <c:crosses val="autoZero"/>
        <c:auto val="1"/>
        <c:lblAlgn val="ctr"/>
        <c:lblOffset val="100"/>
      </c:catAx>
      <c:valAx>
        <c:axId val="177929216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0%" sourceLinked="1"/>
        <c:tickLblPos val="nextTo"/>
        <c:spPr>
          <a:gradFill>
            <a:gsLst>
              <a:gs pos="0">
                <a:srgbClr val="F07F09">
                  <a:tint val="66000"/>
                  <a:satMod val="160000"/>
                </a:srgbClr>
              </a:gs>
              <a:gs pos="50000">
                <a:srgbClr val="F07F09">
                  <a:tint val="44500"/>
                  <a:satMod val="160000"/>
                </a:srgbClr>
              </a:gs>
              <a:gs pos="100000">
                <a:srgbClr val="F07F09">
                  <a:tint val="23500"/>
                  <a:satMod val="160000"/>
                </a:srgbClr>
              </a:gs>
            </a:gsLst>
            <a:lin ang="5400000" scaled="0"/>
          </a:gradFill>
        </c:spPr>
        <c:crossAx val="17792691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7412619372080826"/>
                  <c:y val="-0.20261096970557887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800" b="1" i="1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0.15265388572312089"/>
                  <c:y val="2.7381376542103122E-2"/>
                </c:manualLayout>
              </c:layout>
              <c:spPr/>
              <c:txPr>
                <a:bodyPr/>
                <a:lstStyle/>
                <a:p>
                  <a:pPr algn="ctr">
                    <a:defRPr lang="en-US" sz="1800" b="1" i="1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</c:dLbls>
          <c:val>
            <c:numRef>
              <c:f>Лист3!$A$2:$A$3</c:f>
              <c:numCache>
                <c:formatCode>0%</c:formatCode>
                <c:ptCount val="2"/>
                <c:pt idx="0">
                  <c:v>0.67000000000000226</c:v>
                </c:pt>
                <c:pt idx="1">
                  <c:v>0.33000000000000113</c:v>
                </c:pt>
              </c:numCache>
            </c:numRef>
          </c:val>
        </c:ser>
        <c:dLbls>
          <c:showPercent val="1"/>
        </c:dLbls>
      </c:pie3DChart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880044376515182E-2"/>
          <c:y val="2.4753694537637476E-2"/>
          <c:w val="0.7532979883943457"/>
          <c:h val="0.9147423932445983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нарушение языковвого анализа и синтеза</c:v>
                </c:pt>
              </c:strCache>
            </c:strRef>
          </c:tx>
          <c:dLbls>
            <c:spPr>
              <a:gradFill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  <c:showVal val="1"/>
          </c:dLbls>
          <c:val>
            <c:numRef>
              <c:f>Лист1!$B$1:$E$1</c:f>
              <c:numCache>
                <c:formatCode>0%</c:formatCode>
                <c:ptCount val="4"/>
                <c:pt idx="0">
                  <c:v>1</c:v>
                </c:pt>
                <c:pt idx="1">
                  <c:v>0.86000000000000021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на фоне нарушения фонематического восприятия</c:v>
                </c:pt>
              </c:strCache>
            </c:strRef>
          </c:tx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showVal val="1"/>
          </c:dLbls>
          <c:val>
            <c:numRef>
              <c:f>Лист1!$B$2:$E$2</c:f>
              <c:numCache>
                <c:formatCode>0%</c:formatCode>
                <c:ptCount val="4"/>
                <c:pt idx="0">
                  <c:v>0.87000000000000022</c:v>
                </c:pt>
                <c:pt idx="1">
                  <c:v>1</c:v>
                </c:pt>
                <c:pt idx="2">
                  <c:v>0.75000000000000022</c:v>
                </c:pt>
                <c:pt idx="3">
                  <c:v>0.56999999999999995</c:v>
                </c:pt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оптического характера</c:v>
                </c:pt>
              </c:strCache>
            </c:strRef>
          </c:tx>
          <c:dLbls>
            <c:dLbl>
              <c:idx val="1"/>
              <c:layout>
                <c:manualLayout>
                  <c:x val="2.7777777777777835E-3"/>
                  <c:y val="3.7037037037037056E-2"/>
                </c:manualLayout>
              </c:layout>
              <c:showVal val="1"/>
            </c:dLbl>
            <c:dLbl>
              <c:idx val="2"/>
              <c:layout>
                <c:manualLayout>
                  <c:x val="5.0925337632080131E-17"/>
                  <c:y val="-7.407407407407407E-2"/>
                </c:manualLayout>
              </c:layout>
              <c:showVal val="1"/>
            </c:dLbl>
            <c:spPr>
              <a:gradFill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  <c:showVal val="1"/>
          </c:dLbls>
          <c:val>
            <c:numRef>
              <c:f>Лист1!$B$3:$E$3</c:f>
              <c:numCache>
                <c:formatCode>0%</c:formatCode>
                <c:ptCount val="4"/>
                <c:pt idx="0">
                  <c:v>0.32000000000000012</c:v>
                </c:pt>
                <c:pt idx="1">
                  <c:v>0.27</c:v>
                </c:pt>
                <c:pt idx="2">
                  <c:v>0.19</c:v>
                </c:pt>
                <c:pt idx="3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Лист1!$A$4</c:f>
              <c:strCache>
                <c:ptCount val="1"/>
                <c:pt idx="0">
                  <c:v>аграмматического характера</c:v>
                </c:pt>
              </c:strCache>
            </c:strRef>
          </c:tx>
          <c:dLbls>
            <c:dLbl>
              <c:idx val="1"/>
              <c:layout>
                <c:manualLayout>
                  <c:x val="3.6111111111111135E-2"/>
                  <c:y val="4.6296296296296335E-2"/>
                </c:manualLayout>
              </c:layout>
              <c:showVal val="1"/>
            </c:dLbl>
            <c:dLbl>
              <c:idx val="2"/>
              <c:layout>
                <c:manualLayout>
                  <c:x val="1.94444444444445E-2"/>
                  <c:y val="1.8518518518518531E-2"/>
                </c:manualLayout>
              </c:layout>
              <c:showVal val="1"/>
            </c:dLbl>
            <c:spPr>
              <a:gradFill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  <c:showVal val="1"/>
          </c:dLbls>
          <c:val>
            <c:numRef>
              <c:f>Лист1!$B$4:$E$4</c:f>
              <c:numCache>
                <c:formatCode>0%</c:formatCode>
                <c:ptCount val="4"/>
                <c:pt idx="0">
                  <c:v>0.19</c:v>
                </c:pt>
                <c:pt idx="1">
                  <c:v>0.31000000000000011</c:v>
                </c:pt>
                <c:pt idx="2">
                  <c:v>0.18000000000000005</c:v>
                </c:pt>
                <c:pt idx="3">
                  <c:v>0.15000000000000005</c:v>
                </c:pt>
              </c:numCache>
            </c:numRef>
          </c:val>
        </c:ser>
        <c:shape val="cylinder"/>
        <c:axId val="147842560"/>
        <c:axId val="147844096"/>
        <c:axId val="0"/>
      </c:bar3DChart>
      <c:catAx>
        <c:axId val="147842560"/>
        <c:scaling>
          <c:orientation val="minMax"/>
        </c:scaling>
        <c:axPos val="b"/>
        <c:tickLblPos val="nextTo"/>
        <c:crossAx val="147844096"/>
        <c:crosses val="autoZero"/>
        <c:auto val="1"/>
        <c:lblAlgn val="ctr"/>
        <c:lblOffset val="100"/>
      </c:catAx>
      <c:valAx>
        <c:axId val="147844096"/>
        <c:scaling>
          <c:orientation val="minMax"/>
        </c:scaling>
        <c:axPos val="l"/>
        <c:majorGridlines/>
        <c:numFmt formatCode="0%" sourceLinked="1"/>
        <c:tickLblPos val="nextTo"/>
        <c:crossAx val="147842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277611355301143"/>
          <c:y val="0.34155225687424468"/>
          <c:w val="0.12818440169287484"/>
          <c:h val="0.53292772948907463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698338774726332"/>
          <c:y val="5.5606112477047089E-2"/>
          <c:w val="0.71692001152294993"/>
          <c:h val="0.871980538005872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Лист1!$I$1</c:f>
              <c:strCache>
                <c:ptCount val="1"/>
                <c:pt idx="0">
                  <c:v>нарушение языкового анализа и синтеза</c:v>
                </c:pt>
              </c:strCache>
            </c:strRef>
          </c:tx>
          <c:dLbls>
            <c:showVal val="1"/>
          </c:dLbls>
          <c:val>
            <c:numRef>
              <c:f>Лист1!$J$1:$M$1</c:f>
              <c:numCache>
                <c:formatCode>0%</c:formatCode>
                <c:ptCount val="4"/>
                <c:pt idx="0">
                  <c:v>0.35000000000000014</c:v>
                </c:pt>
                <c:pt idx="1">
                  <c:v>0.38000000000000017</c:v>
                </c:pt>
                <c:pt idx="2">
                  <c:v>0.14000000000000001</c:v>
                </c:pt>
                <c:pt idx="3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Лист1!$I$2</c:f>
              <c:strCache>
                <c:ptCount val="1"/>
                <c:pt idx="0">
                  <c:v>на фоне нарушения фонематического распознавания</c:v>
                </c:pt>
              </c:strCache>
            </c:strRef>
          </c:tx>
          <c:dLbls>
            <c:showVal val="1"/>
          </c:dLbls>
          <c:val>
            <c:numRef>
              <c:f>Лист1!$J$2:$M$2</c:f>
              <c:numCache>
                <c:formatCode>0%</c:formatCode>
                <c:ptCount val="4"/>
                <c:pt idx="0">
                  <c:v>0.56000000000000005</c:v>
                </c:pt>
                <c:pt idx="1">
                  <c:v>0.38000000000000017</c:v>
                </c:pt>
                <c:pt idx="2">
                  <c:v>0.21000000000000008</c:v>
                </c:pt>
                <c:pt idx="3">
                  <c:v>0.31000000000000016</c:v>
                </c:pt>
              </c:numCache>
            </c:numRef>
          </c:val>
        </c:ser>
        <c:ser>
          <c:idx val="2"/>
          <c:order val="2"/>
          <c:tx>
            <c:strRef>
              <c:f>Лист1!$I$3</c:f>
              <c:strCache>
                <c:ptCount val="1"/>
                <c:pt idx="0">
                  <c:v>оптического характера</c:v>
                </c:pt>
              </c:strCache>
            </c:strRef>
          </c:tx>
          <c:dLbls>
            <c:showVal val="1"/>
          </c:dLbls>
          <c:val>
            <c:numRef>
              <c:f>Лист1!$J$3:$M$3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Лист1!$I$4</c:f>
              <c:strCache>
                <c:ptCount val="1"/>
                <c:pt idx="0">
                  <c:v>аграмматического характера</c:v>
                </c:pt>
              </c:strCache>
            </c:strRef>
          </c:tx>
          <c:dLbls>
            <c:showVal val="1"/>
          </c:dLbls>
          <c:val>
            <c:numRef>
              <c:f>Лист1!$J$4:$M$4</c:f>
              <c:numCache>
                <c:formatCode>0%</c:formatCode>
                <c:ptCount val="4"/>
                <c:pt idx="0">
                  <c:v>0.12000000000000002</c:v>
                </c:pt>
                <c:pt idx="1">
                  <c:v>0.12000000000000002</c:v>
                </c:pt>
                <c:pt idx="2">
                  <c:v>0.15000000000000008</c:v>
                </c:pt>
                <c:pt idx="3">
                  <c:v>8.0000000000000043E-2</c:v>
                </c:pt>
              </c:numCache>
            </c:numRef>
          </c:val>
        </c:ser>
        <c:gapDepth val="233"/>
        <c:shape val="cylinder"/>
        <c:axId val="148081664"/>
        <c:axId val="148087552"/>
        <c:axId val="0"/>
      </c:bar3DChart>
      <c:catAx>
        <c:axId val="148081664"/>
        <c:scaling>
          <c:orientation val="minMax"/>
        </c:scaling>
        <c:axPos val="b"/>
        <c:tickLblPos val="nextTo"/>
        <c:crossAx val="148087552"/>
        <c:crosses val="autoZero"/>
        <c:auto val="1"/>
        <c:lblAlgn val="ctr"/>
        <c:lblOffset val="100"/>
      </c:catAx>
      <c:valAx>
        <c:axId val="148087552"/>
        <c:scaling>
          <c:orientation val="minMax"/>
        </c:scaling>
        <c:axPos val="l"/>
        <c:majorGridlines/>
        <c:numFmt formatCode="0%" sourceLinked="1"/>
        <c:tickLblPos val="nextTo"/>
        <c:crossAx val="148081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048876512387173"/>
          <c:y val="0.44951408914023366"/>
          <c:w val="0.1273161129249088"/>
          <c:h val="0.51776295528990157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perspective val="30"/>
    </c:view3D>
    <c:floor>
      <c:spPr>
        <a:solidFill>
          <a:srgbClr val="323232">
            <a:lumMod val="10000"/>
            <a:lumOff val="90000"/>
          </a:srgbClr>
        </a:solidFill>
      </c:spPr>
    </c:floor>
    <c:sideWall>
      <c:spPr>
        <a:solidFill>
          <a:srgbClr val="323232">
            <a:lumMod val="10000"/>
            <a:lumOff val="90000"/>
          </a:srgbClr>
        </a:solidFill>
      </c:spPr>
    </c:sideWall>
    <c:backWall>
      <c:spPr>
        <a:solidFill>
          <a:srgbClr val="323232">
            <a:lumMod val="10000"/>
            <a:lumOff val="90000"/>
          </a:srgbClr>
        </a:solidFill>
      </c:spPr>
    </c:backWall>
    <c:plotArea>
      <c:layout>
        <c:manualLayout>
          <c:layoutTarget val="inner"/>
          <c:xMode val="edge"/>
          <c:yMode val="edge"/>
          <c:x val="2.7777777777777991E-2"/>
          <c:y val="8.7962962962963354E-2"/>
          <c:w val="0.91369758017908265"/>
          <c:h val="0.89814814814814814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9.5237428659417245E-3"/>
                  <c:y val="9.5148003843774281E-2"/>
                </c:manualLayout>
              </c:layout>
              <c:spPr/>
              <c:txPr>
                <a:bodyPr/>
                <a:lstStyle/>
                <a:p>
                  <a:pPr>
                    <a:defRPr sz="1400" b="1" i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"/>
                  <c:y val="8.763631932979247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1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6.3491619106278091E-3"/>
                  <c:y val="8.262852965380404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1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Лист4!$A$1:$A$3</c:f>
              <c:strCache>
                <c:ptCount val="3"/>
                <c:pt idx="0">
                  <c:v>парные согласные</c:v>
                </c:pt>
                <c:pt idx="1">
                  <c:v>правописание приставок и предлогов</c:v>
                </c:pt>
                <c:pt idx="2">
                  <c:v>"ь", "ъ"</c:v>
                </c:pt>
              </c:strCache>
            </c:strRef>
          </c:cat>
          <c:val>
            <c:numRef>
              <c:f>Лист4!$B$1:$B$3</c:f>
              <c:numCache>
                <c:formatCode>0%</c:formatCode>
                <c:ptCount val="3"/>
                <c:pt idx="0">
                  <c:v>1</c:v>
                </c:pt>
                <c:pt idx="1">
                  <c:v>0.75000000000000189</c:v>
                </c:pt>
                <c:pt idx="2">
                  <c:v>0.54</c:v>
                </c:pt>
              </c:numCache>
            </c:numRef>
          </c:val>
        </c:ser>
        <c:gapWidth val="100"/>
        <c:shape val="cylinder"/>
        <c:axId val="148228352"/>
        <c:axId val="148238336"/>
        <c:axId val="0"/>
      </c:bar3DChart>
      <c:catAx>
        <c:axId val="148228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1"/>
            </a:pPr>
            <a:endParaRPr lang="ru-RU"/>
          </a:p>
        </c:txPr>
        <c:crossAx val="148238336"/>
        <c:crosses val="autoZero"/>
        <c:auto val="1"/>
        <c:lblAlgn val="ctr"/>
        <c:lblOffset val="100"/>
      </c:catAx>
      <c:valAx>
        <c:axId val="148238336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200" b="1" i="1"/>
            </a:pPr>
            <a:endParaRPr lang="ru-RU"/>
          </a:p>
        </c:txPr>
        <c:crossAx val="148228352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330"/>
      <c:perspective val="20"/>
    </c:view3D>
    <c:plotArea>
      <c:layout>
        <c:manualLayout>
          <c:layoutTarget val="inner"/>
          <c:xMode val="edge"/>
          <c:yMode val="edge"/>
          <c:x val="0"/>
          <c:y val="0"/>
          <c:w val="0.74213134900675859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7.7044140518279169E-4"/>
                  <c:y val="8.565987097922298E-2"/>
                </c:manualLayout>
              </c:layout>
              <c:showVal val="1"/>
            </c:dLbl>
            <c:dLbl>
              <c:idx val="1"/>
              <c:layout>
                <c:manualLayout>
                  <c:x val="-0.12747145825026959"/>
                  <c:y val="-0.187864790888698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1712024702394479"/>
                  <c:y val="2.65642743377052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Лист3!$A$1:$A$3</c:f>
              <c:strCache>
                <c:ptCount val="3"/>
                <c:pt idx="0">
                  <c:v>побуквенное</c:v>
                </c:pt>
                <c:pt idx="1">
                  <c:v>слог + слово</c:v>
                </c:pt>
                <c:pt idx="2">
                  <c:v>механическое чтение</c:v>
                </c:pt>
              </c:strCache>
            </c:strRef>
          </c:cat>
          <c:val>
            <c:numRef>
              <c:f>Лист3!$B$1:$B$3</c:f>
              <c:numCache>
                <c:formatCode>0%</c:formatCode>
                <c:ptCount val="3"/>
                <c:pt idx="0">
                  <c:v>0.14000000000000001</c:v>
                </c:pt>
                <c:pt idx="1">
                  <c:v>0.54</c:v>
                </c:pt>
                <c:pt idx="2">
                  <c:v>0.2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3430300303808294"/>
          <c:y val="0.23363663941565188"/>
          <c:w val="0.21359008197124912"/>
          <c:h val="0.54733829928969924"/>
        </c:manualLayout>
      </c:layout>
      <c:txPr>
        <a:bodyPr/>
        <a:lstStyle/>
        <a:p>
          <a:pPr>
            <a:defRPr sz="1400" b="1" i="1"/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"/>
          <c:y val="1.4452146370733126E-2"/>
          <c:w val="0.63503305699240953"/>
          <c:h val="0.95427900814389865"/>
        </c:manualLayout>
      </c:layout>
      <c:pie3DChart>
        <c:varyColors val="1"/>
        <c:ser>
          <c:idx val="0"/>
          <c:order val="0"/>
          <c:explosion val="13"/>
          <c:dPt>
            <c:idx val="0"/>
            <c:explosion val="36"/>
          </c:dPt>
          <c:dPt>
            <c:idx val="2"/>
            <c:explosion val="23"/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showVal val="1"/>
            <c:showLeaderLines val="1"/>
          </c:dLbls>
          <c:cat>
            <c:strRef>
              <c:f>Лист1!$A$1:$A$4</c:f>
              <c:strCache>
                <c:ptCount val="3"/>
                <c:pt idx="0">
                  <c:v>устойчивый положительный результат</c:v>
                </c:pt>
                <c:pt idx="1">
                  <c:v>нет отрицательной динамики</c:v>
                </c:pt>
                <c:pt idx="2">
                  <c:v>выбыли</c:v>
                </c:pt>
              </c:strCache>
            </c:strRef>
          </c:cat>
          <c:val>
            <c:numRef>
              <c:f>Лист1!$B$1:$B$4</c:f>
              <c:numCache>
                <c:formatCode>0%</c:formatCode>
                <c:ptCount val="4"/>
                <c:pt idx="0">
                  <c:v>0.78</c:v>
                </c:pt>
                <c:pt idx="1">
                  <c:v>0.16</c:v>
                </c:pt>
                <c:pt idx="2">
                  <c:v>3.0000000000000002E-2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showVal val="1"/>
          </c:dLbls>
          <c:cat>
            <c:strRef>
              <c:f>Лист1!$A$1:$A$4</c:f>
              <c:strCache>
                <c:ptCount val="4"/>
                <c:pt idx="0">
                  <c:v>фонематический анализ</c:v>
                </c:pt>
                <c:pt idx="1">
                  <c:v>фонематический синтез</c:v>
                </c:pt>
                <c:pt idx="2">
                  <c:v>фонематическое восприятие</c:v>
                </c:pt>
                <c:pt idx="3">
                  <c:v>фонематические представления</c:v>
                </c:pt>
              </c:strCache>
            </c:strRef>
          </c:cat>
          <c:val>
            <c:numRef>
              <c:f>Лист1!$B$1:$B$4</c:f>
              <c:numCache>
                <c:formatCode>0%</c:formatCode>
                <c:ptCount val="4"/>
                <c:pt idx="0">
                  <c:v>0.76000000000000034</c:v>
                </c:pt>
                <c:pt idx="1">
                  <c:v>0.82000000000000028</c:v>
                </c:pt>
                <c:pt idx="2">
                  <c:v>0.59</c:v>
                </c:pt>
                <c:pt idx="3">
                  <c:v>0.48000000000000015</c:v>
                </c:pt>
              </c:numCache>
            </c:numRef>
          </c:val>
        </c:ser>
        <c:ser>
          <c:idx val="1"/>
          <c:order val="1"/>
          <c:cat>
            <c:strRef>
              <c:f>Лист1!$A$1:$A$4</c:f>
              <c:strCache>
                <c:ptCount val="4"/>
                <c:pt idx="0">
                  <c:v>фонематический анализ</c:v>
                </c:pt>
                <c:pt idx="1">
                  <c:v>фонематический синтез</c:v>
                </c:pt>
                <c:pt idx="2">
                  <c:v>фонематическое восприятие</c:v>
                </c:pt>
                <c:pt idx="3">
                  <c:v>фонематические представления</c:v>
                </c:pt>
              </c:strCache>
            </c:strRef>
          </c:cat>
          <c:val>
            <c:numRef>
              <c:f>Лист1!$C$1:$C$4</c:f>
              <c:numCache>
                <c:formatCode>General</c:formatCode>
                <c:ptCount val="4"/>
              </c:numCache>
            </c:numRef>
          </c:val>
        </c:ser>
        <c:shape val="cylinder"/>
        <c:axId val="148457344"/>
        <c:axId val="148458880"/>
        <c:axId val="0"/>
      </c:bar3DChart>
      <c:catAx>
        <c:axId val="148457344"/>
        <c:scaling>
          <c:orientation val="minMax"/>
        </c:scaling>
        <c:axPos val="b"/>
        <c:tickLblPos val="nextTo"/>
        <c:crossAx val="148458880"/>
        <c:crosses val="autoZero"/>
        <c:auto val="1"/>
        <c:lblAlgn val="ctr"/>
        <c:lblOffset val="100"/>
      </c:catAx>
      <c:valAx>
        <c:axId val="148458880"/>
        <c:scaling>
          <c:orientation val="minMax"/>
        </c:scaling>
        <c:axPos val="l"/>
        <c:majorGridlines/>
        <c:numFmt formatCode="0%" sourceLinked="1"/>
        <c:tickLblPos val="nextTo"/>
        <c:crossAx val="148457344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A69A4-EC44-4FA8-B202-072C2C4AB414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EF3BE6F-4153-4633-BECE-00588DC99D4C}">
      <dgm:prSet phldrT="[Текст]" phldr="1" custT="1"/>
      <dgm:spPr/>
      <dgm:t>
        <a:bodyPr/>
        <a:lstStyle/>
        <a:p>
          <a:endParaRPr lang="ru-RU" sz="1100" dirty="0"/>
        </a:p>
      </dgm:t>
    </dgm:pt>
    <dgm:pt modelId="{CA479392-D8EF-40B8-AC32-A45E35A5E381}" type="parTrans" cxnId="{3A8B27F3-8B27-469F-867C-9EFAB1B7C750}">
      <dgm:prSet/>
      <dgm:spPr/>
      <dgm:t>
        <a:bodyPr/>
        <a:lstStyle/>
        <a:p>
          <a:endParaRPr lang="ru-RU" sz="2800"/>
        </a:p>
      </dgm:t>
    </dgm:pt>
    <dgm:pt modelId="{0440756F-FB3E-4A01-B315-339F5B6A3FD3}" type="sibTrans" cxnId="{3A8B27F3-8B27-469F-867C-9EFAB1B7C750}">
      <dgm:prSet/>
      <dgm:spPr/>
      <dgm:t>
        <a:bodyPr/>
        <a:lstStyle/>
        <a:p>
          <a:endParaRPr lang="ru-RU" sz="2800"/>
        </a:p>
      </dgm:t>
    </dgm:pt>
    <dgm:pt modelId="{B3D3F9DB-19AA-4802-BA62-CE04E5B58149}">
      <dgm:prSet phldrT="[Текст]" phldr="1" custT="1"/>
      <dgm:spPr/>
      <dgm:t>
        <a:bodyPr/>
        <a:lstStyle/>
        <a:p>
          <a:endParaRPr lang="ru-RU" sz="1100" dirty="0"/>
        </a:p>
      </dgm:t>
    </dgm:pt>
    <dgm:pt modelId="{CEDCB160-3A4E-409B-AF3D-88E313E710BB}" type="parTrans" cxnId="{EEDAF824-9393-45A9-9D70-6F5A77BBA349}">
      <dgm:prSet/>
      <dgm:spPr/>
      <dgm:t>
        <a:bodyPr/>
        <a:lstStyle/>
        <a:p>
          <a:endParaRPr lang="ru-RU" sz="2800"/>
        </a:p>
      </dgm:t>
    </dgm:pt>
    <dgm:pt modelId="{0AD76FF4-0279-4D90-959C-BB27329E8E24}" type="sibTrans" cxnId="{EEDAF824-9393-45A9-9D70-6F5A77BBA349}">
      <dgm:prSet/>
      <dgm:spPr/>
      <dgm:t>
        <a:bodyPr/>
        <a:lstStyle/>
        <a:p>
          <a:endParaRPr lang="ru-RU" sz="2800"/>
        </a:p>
      </dgm:t>
    </dgm:pt>
    <dgm:pt modelId="{F9215E1D-7486-4811-81A9-71E014E3EDCD}">
      <dgm:prSet phldrT="[Текст]" phldr="1" custT="1"/>
      <dgm:spPr/>
      <dgm:t>
        <a:bodyPr/>
        <a:lstStyle/>
        <a:p>
          <a:endParaRPr lang="ru-RU" sz="1100" dirty="0"/>
        </a:p>
      </dgm:t>
    </dgm:pt>
    <dgm:pt modelId="{347870FD-DC9C-4D04-A51E-7F3A34F42158}" type="parTrans" cxnId="{1EA37BCA-A555-4E71-BCD0-F298E13531AD}">
      <dgm:prSet/>
      <dgm:spPr/>
      <dgm:t>
        <a:bodyPr/>
        <a:lstStyle/>
        <a:p>
          <a:endParaRPr lang="ru-RU" sz="2800"/>
        </a:p>
      </dgm:t>
    </dgm:pt>
    <dgm:pt modelId="{79553797-C17E-4C71-A3E6-63C910EB7C9E}" type="sibTrans" cxnId="{1EA37BCA-A555-4E71-BCD0-F298E13531AD}">
      <dgm:prSet/>
      <dgm:spPr/>
      <dgm:t>
        <a:bodyPr/>
        <a:lstStyle/>
        <a:p>
          <a:endParaRPr lang="ru-RU" sz="2800"/>
        </a:p>
      </dgm:t>
    </dgm:pt>
    <dgm:pt modelId="{C0627A5D-0AC7-4430-AA8D-64D6F1A06D04}">
      <dgm:prSet phldrT="[Текст]" custT="1"/>
      <dgm:spPr/>
      <dgm:t>
        <a:bodyPr/>
        <a:lstStyle/>
        <a:p>
          <a:r>
            <a:rPr lang="ru-RU" sz="1800" dirty="0" smtClean="0"/>
            <a:t>преодоление фонетико-фонематического недоразвития речи;</a:t>
          </a:r>
          <a:endParaRPr lang="ru-RU" sz="1800" dirty="0"/>
        </a:p>
      </dgm:t>
    </dgm:pt>
    <dgm:pt modelId="{AC043DE7-5F1E-4F2D-A3C2-CAA8DD4E43A3}" type="sibTrans" cxnId="{A0147F90-5BD4-4C51-B67F-8C9EA39A4826}">
      <dgm:prSet/>
      <dgm:spPr/>
      <dgm:t>
        <a:bodyPr/>
        <a:lstStyle/>
        <a:p>
          <a:endParaRPr lang="ru-RU" sz="2800"/>
        </a:p>
      </dgm:t>
    </dgm:pt>
    <dgm:pt modelId="{E0D2D4F2-0788-4E87-A613-E22CC46CDF66}" type="parTrans" cxnId="{A0147F90-5BD4-4C51-B67F-8C9EA39A4826}">
      <dgm:prSet/>
      <dgm:spPr/>
      <dgm:t>
        <a:bodyPr/>
        <a:lstStyle/>
        <a:p>
          <a:endParaRPr lang="ru-RU" sz="2800"/>
        </a:p>
      </dgm:t>
    </dgm:pt>
    <dgm:pt modelId="{C9A88481-85CA-4F61-BCD8-FD58E0A7989A}">
      <dgm:prSet phldrT="[Текст]" custT="1"/>
      <dgm:spPr/>
      <dgm:t>
        <a:bodyPr/>
        <a:lstStyle/>
        <a:p>
          <a:r>
            <a:rPr lang="ru-RU" sz="1800" dirty="0" smtClean="0"/>
            <a:t>формирование лексического строя речи;</a:t>
          </a:r>
          <a:endParaRPr lang="ru-RU" sz="1800" dirty="0"/>
        </a:p>
      </dgm:t>
    </dgm:pt>
    <dgm:pt modelId="{575F2E44-55FB-4149-B7D6-3C73E20C332F}" type="sibTrans" cxnId="{DDA4ABEC-1C0E-4ED3-83D4-780C93F74CCB}">
      <dgm:prSet/>
      <dgm:spPr/>
      <dgm:t>
        <a:bodyPr/>
        <a:lstStyle/>
        <a:p>
          <a:endParaRPr lang="ru-RU" sz="2800"/>
        </a:p>
      </dgm:t>
    </dgm:pt>
    <dgm:pt modelId="{BDB0C242-47C6-4E7A-BBEA-64820D70FA73}" type="parTrans" cxnId="{DDA4ABEC-1C0E-4ED3-83D4-780C93F74CCB}">
      <dgm:prSet/>
      <dgm:spPr/>
      <dgm:t>
        <a:bodyPr/>
        <a:lstStyle/>
        <a:p>
          <a:endParaRPr lang="ru-RU" sz="2800"/>
        </a:p>
      </dgm:t>
    </dgm:pt>
    <dgm:pt modelId="{65875F4D-DCE4-4F1B-83F8-3582DF45C002}">
      <dgm:prSet phldrT="[Текст]" custT="1"/>
      <dgm:spPr/>
      <dgm:t>
        <a:bodyPr/>
        <a:lstStyle/>
        <a:p>
          <a:r>
            <a:rPr lang="ru-RU" sz="1800" dirty="0" smtClean="0"/>
            <a:t>формирование грамматического строя речи;</a:t>
          </a:r>
          <a:endParaRPr lang="ru-RU" sz="1800" dirty="0"/>
        </a:p>
      </dgm:t>
    </dgm:pt>
    <dgm:pt modelId="{8C0E1EC8-3738-4FEA-A3A4-1D3F5A1A92A8}" type="sibTrans" cxnId="{F2FD7077-B404-458F-82B5-899943AF9FE2}">
      <dgm:prSet/>
      <dgm:spPr/>
      <dgm:t>
        <a:bodyPr/>
        <a:lstStyle/>
        <a:p>
          <a:endParaRPr lang="ru-RU" sz="2800"/>
        </a:p>
      </dgm:t>
    </dgm:pt>
    <dgm:pt modelId="{53206756-4908-47D5-BEF8-0F6428ADF7FC}" type="parTrans" cxnId="{F2FD7077-B404-458F-82B5-899943AF9FE2}">
      <dgm:prSet/>
      <dgm:spPr/>
      <dgm:t>
        <a:bodyPr/>
        <a:lstStyle/>
        <a:p>
          <a:endParaRPr lang="ru-RU" sz="2800"/>
        </a:p>
      </dgm:t>
    </dgm:pt>
    <dgm:pt modelId="{A3463ADF-C96D-499C-B849-482DADE8CD42}">
      <dgm:prSet phldrT="[Текст]" custT="1"/>
      <dgm:spPr/>
      <dgm:t>
        <a:bodyPr/>
        <a:lstStyle/>
        <a:p>
          <a:r>
            <a:rPr lang="ru-RU" sz="1800" dirty="0" smtClean="0"/>
            <a:t>формирование начальных </a:t>
          </a:r>
          <a:r>
            <a:rPr lang="ru-RU" sz="1800" dirty="0" err="1" smtClean="0"/>
            <a:t>графомоторных</a:t>
          </a:r>
          <a:r>
            <a:rPr lang="ru-RU" sz="1800" dirty="0" smtClean="0"/>
            <a:t> умений и навыков;</a:t>
          </a:r>
          <a:endParaRPr lang="ru-RU" sz="1800" dirty="0"/>
        </a:p>
      </dgm:t>
    </dgm:pt>
    <dgm:pt modelId="{6E84DBA2-BD11-4BA7-8C2D-FE9285FB2166}" type="parTrans" cxnId="{53B83FC8-9E1A-4CD6-9A66-F669ADF24A0C}">
      <dgm:prSet/>
      <dgm:spPr/>
      <dgm:t>
        <a:bodyPr/>
        <a:lstStyle/>
        <a:p>
          <a:endParaRPr lang="ru-RU" sz="2800"/>
        </a:p>
      </dgm:t>
    </dgm:pt>
    <dgm:pt modelId="{5CB7C612-7473-4854-8286-A66F0FD291A9}" type="sibTrans" cxnId="{53B83FC8-9E1A-4CD6-9A66-F669ADF24A0C}">
      <dgm:prSet/>
      <dgm:spPr/>
      <dgm:t>
        <a:bodyPr/>
        <a:lstStyle/>
        <a:p>
          <a:endParaRPr lang="ru-RU" sz="2800"/>
        </a:p>
      </dgm:t>
    </dgm:pt>
    <dgm:pt modelId="{6D9D46AB-D20C-4726-8972-8547193C1548}">
      <dgm:prSet phldrT="[Текст]" custT="1"/>
      <dgm:spPr/>
      <dgm:t>
        <a:bodyPr/>
        <a:lstStyle/>
        <a:p>
          <a:endParaRPr lang="ru-RU" sz="1800" dirty="0"/>
        </a:p>
      </dgm:t>
    </dgm:pt>
    <dgm:pt modelId="{E5761943-C990-47C1-BC3D-DCB29CB1336F}" type="parTrans" cxnId="{FE39A676-00CC-4E5C-80C1-B4B9DA554A35}">
      <dgm:prSet/>
      <dgm:spPr/>
      <dgm:t>
        <a:bodyPr/>
        <a:lstStyle/>
        <a:p>
          <a:endParaRPr lang="ru-RU" sz="2800"/>
        </a:p>
      </dgm:t>
    </dgm:pt>
    <dgm:pt modelId="{EC424682-9802-4A75-9733-4E0929950D01}" type="sibTrans" cxnId="{FE39A676-00CC-4E5C-80C1-B4B9DA554A35}">
      <dgm:prSet/>
      <dgm:spPr/>
      <dgm:t>
        <a:bodyPr/>
        <a:lstStyle/>
        <a:p>
          <a:endParaRPr lang="ru-RU" sz="2800"/>
        </a:p>
      </dgm:t>
    </dgm:pt>
    <dgm:pt modelId="{39935231-3952-4235-AF74-3DCC7117C100}">
      <dgm:prSet phldrT="[Текст]" custT="1"/>
      <dgm:spPr/>
      <dgm:t>
        <a:bodyPr/>
        <a:lstStyle/>
        <a:p>
          <a:r>
            <a:rPr lang="ru-RU" sz="1600" dirty="0" smtClean="0"/>
            <a:t>преодоление нарушения звукопроизношения, слоговой структуры слова, интонационной стороны речи;</a:t>
          </a:r>
          <a:endParaRPr lang="ru-RU" sz="1600" dirty="0"/>
        </a:p>
      </dgm:t>
    </dgm:pt>
    <dgm:pt modelId="{A711416E-F700-48EA-A3D7-853D867B0A5A}" type="parTrans" cxnId="{6AD57818-27D2-4CDC-BE53-B7503C215157}">
      <dgm:prSet/>
      <dgm:spPr/>
      <dgm:t>
        <a:bodyPr/>
        <a:lstStyle/>
        <a:p>
          <a:endParaRPr lang="ru-RU" sz="2800"/>
        </a:p>
      </dgm:t>
    </dgm:pt>
    <dgm:pt modelId="{B64A03C1-58E8-49DF-B62F-FFB3BAA78A3F}" type="sibTrans" cxnId="{6AD57818-27D2-4CDC-BE53-B7503C215157}">
      <dgm:prSet/>
      <dgm:spPr/>
      <dgm:t>
        <a:bodyPr/>
        <a:lstStyle/>
        <a:p>
          <a:endParaRPr lang="ru-RU" sz="2800"/>
        </a:p>
      </dgm:t>
    </dgm:pt>
    <dgm:pt modelId="{0118A241-B422-4B7F-98FE-EE606B0A5DFB}">
      <dgm:prSet phldrT="[Текст]" custT="1"/>
      <dgm:spPr/>
      <dgm:t>
        <a:bodyPr/>
        <a:lstStyle/>
        <a:p>
          <a:endParaRPr lang="ru-RU" sz="1800" dirty="0"/>
        </a:p>
      </dgm:t>
    </dgm:pt>
    <dgm:pt modelId="{88CAFEC0-094C-40AA-B976-B64F378BD71C}" type="parTrans" cxnId="{AB66CE07-7DBC-47A2-9986-AFB65CF3D8A1}">
      <dgm:prSet/>
      <dgm:spPr/>
      <dgm:t>
        <a:bodyPr/>
        <a:lstStyle/>
        <a:p>
          <a:endParaRPr lang="ru-RU" sz="2800"/>
        </a:p>
      </dgm:t>
    </dgm:pt>
    <dgm:pt modelId="{82C3ED09-6D18-483D-B79E-2F334DE63FFB}" type="sibTrans" cxnId="{AB66CE07-7DBC-47A2-9986-AFB65CF3D8A1}">
      <dgm:prSet/>
      <dgm:spPr/>
      <dgm:t>
        <a:bodyPr/>
        <a:lstStyle/>
        <a:p>
          <a:endParaRPr lang="ru-RU" sz="2800"/>
        </a:p>
      </dgm:t>
    </dgm:pt>
    <dgm:pt modelId="{549FBFB0-F9F4-4F4C-91C4-4855AB817561}">
      <dgm:prSet phldrT="[Текст]" custT="1"/>
      <dgm:spPr/>
      <dgm:t>
        <a:bodyPr/>
        <a:lstStyle/>
        <a:p>
          <a:r>
            <a:rPr lang="ru-RU" sz="1800" dirty="0" smtClean="0"/>
            <a:t>развитие различных форм языкового анализа и синтеза;</a:t>
          </a:r>
          <a:endParaRPr lang="ru-RU" sz="1800" dirty="0"/>
        </a:p>
      </dgm:t>
    </dgm:pt>
    <dgm:pt modelId="{BD81DCAD-D01B-4EEC-A9E2-F1A8E5F417C4}" type="parTrans" cxnId="{C8DE992C-CC26-4AD7-81C6-28B702AA6068}">
      <dgm:prSet/>
      <dgm:spPr/>
      <dgm:t>
        <a:bodyPr/>
        <a:lstStyle/>
        <a:p>
          <a:endParaRPr lang="ru-RU" sz="2800"/>
        </a:p>
      </dgm:t>
    </dgm:pt>
    <dgm:pt modelId="{5477AE2B-F18E-45CB-8F3F-E5EE2EEAFBF9}" type="sibTrans" cxnId="{C8DE992C-CC26-4AD7-81C6-28B702AA6068}">
      <dgm:prSet/>
      <dgm:spPr/>
      <dgm:t>
        <a:bodyPr/>
        <a:lstStyle/>
        <a:p>
          <a:endParaRPr lang="ru-RU" sz="2800"/>
        </a:p>
      </dgm:t>
    </dgm:pt>
    <dgm:pt modelId="{6DA6E8E0-0890-4B06-ADE9-5A0A0AB5A6EB}">
      <dgm:prSet phldrT="[Текст]" custT="1"/>
      <dgm:spPr/>
      <dgm:t>
        <a:bodyPr/>
        <a:lstStyle/>
        <a:p>
          <a:endParaRPr lang="ru-RU" sz="1800" dirty="0"/>
        </a:p>
      </dgm:t>
    </dgm:pt>
    <dgm:pt modelId="{032F554C-D7AA-4BF4-BBC0-1ED68F3CB9CB}" type="parTrans" cxnId="{72C6D019-D7F1-4252-81F5-D4F7403DBB25}">
      <dgm:prSet/>
      <dgm:spPr/>
      <dgm:t>
        <a:bodyPr/>
        <a:lstStyle/>
        <a:p>
          <a:endParaRPr lang="ru-RU" sz="2800"/>
        </a:p>
      </dgm:t>
    </dgm:pt>
    <dgm:pt modelId="{70B71EC6-A877-408B-8556-C1447B3C7898}" type="sibTrans" cxnId="{72C6D019-D7F1-4252-81F5-D4F7403DBB25}">
      <dgm:prSet/>
      <dgm:spPr/>
      <dgm:t>
        <a:bodyPr/>
        <a:lstStyle/>
        <a:p>
          <a:endParaRPr lang="ru-RU" sz="2800"/>
        </a:p>
      </dgm:t>
    </dgm:pt>
    <dgm:pt modelId="{CF1CF286-6F2A-428F-A3CD-867691E586D8}">
      <dgm:prSet phldrT="[Текст]" custT="1"/>
      <dgm:spPr/>
      <dgm:t>
        <a:bodyPr/>
        <a:lstStyle/>
        <a:p>
          <a:r>
            <a:rPr lang="ru-RU" sz="1800" dirty="0" smtClean="0"/>
            <a:t>коррекция по формированию полноценных речевых навыков.</a:t>
          </a:r>
          <a:endParaRPr lang="ru-RU" sz="1800" dirty="0"/>
        </a:p>
      </dgm:t>
    </dgm:pt>
    <dgm:pt modelId="{DF9021B5-54A0-4802-B3DE-2A31CB209A90}" type="parTrans" cxnId="{01949726-3495-4553-92F0-7C06C24FEDDB}">
      <dgm:prSet/>
      <dgm:spPr/>
      <dgm:t>
        <a:bodyPr/>
        <a:lstStyle/>
        <a:p>
          <a:endParaRPr lang="ru-RU" sz="2800"/>
        </a:p>
      </dgm:t>
    </dgm:pt>
    <dgm:pt modelId="{76E1343D-C3DF-403A-877F-01506424B918}" type="sibTrans" cxnId="{01949726-3495-4553-92F0-7C06C24FEDDB}">
      <dgm:prSet/>
      <dgm:spPr/>
      <dgm:t>
        <a:bodyPr/>
        <a:lstStyle/>
        <a:p>
          <a:endParaRPr lang="ru-RU" sz="2800"/>
        </a:p>
      </dgm:t>
    </dgm:pt>
    <dgm:pt modelId="{06C3499B-4063-4869-92DA-13A0D7FD92A1}">
      <dgm:prSet phldrT="[Текст]" custT="1"/>
      <dgm:spPr/>
      <dgm:t>
        <a:bodyPr/>
        <a:lstStyle/>
        <a:p>
          <a:endParaRPr lang="ru-RU" sz="1800" dirty="0"/>
        </a:p>
      </dgm:t>
    </dgm:pt>
    <dgm:pt modelId="{8FB6F6CD-9F2B-48ED-B906-69ED94B4D442}" type="parTrans" cxnId="{D53272DE-83F9-4196-A1DD-A6DD6CB600BB}">
      <dgm:prSet/>
      <dgm:spPr/>
      <dgm:t>
        <a:bodyPr/>
        <a:lstStyle/>
        <a:p>
          <a:endParaRPr lang="ru-RU" sz="2800"/>
        </a:p>
      </dgm:t>
    </dgm:pt>
    <dgm:pt modelId="{0D5B3E76-8329-4E80-BFFD-6F2D56E6F683}" type="sibTrans" cxnId="{D53272DE-83F9-4196-A1DD-A6DD6CB600BB}">
      <dgm:prSet/>
      <dgm:spPr/>
      <dgm:t>
        <a:bodyPr/>
        <a:lstStyle/>
        <a:p>
          <a:endParaRPr lang="ru-RU" sz="2800"/>
        </a:p>
      </dgm:t>
    </dgm:pt>
    <dgm:pt modelId="{D942EB7F-457A-470F-AD4E-CC3A01B2201F}">
      <dgm:prSet phldrT="[Текст]" custT="1"/>
      <dgm:spPr/>
      <dgm:t>
        <a:bodyPr/>
        <a:lstStyle/>
        <a:p>
          <a:endParaRPr lang="ru-RU" sz="1800" dirty="0"/>
        </a:p>
      </dgm:t>
    </dgm:pt>
    <dgm:pt modelId="{0100C266-A856-4153-AF70-ACF3AE854416}" type="parTrans" cxnId="{E16D024E-FC5E-43A0-A2F2-BFABD08589B2}">
      <dgm:prSet/>
      <dgm:spPr/>
      <dgm:t>
        <a:bodyPr/>
        <a:lstStyle/>
        <a:p>
          <a:endParaRPr lang="ru-RU" sz="2800"/>
        </a:p>
      </dgm:t>
    </dgm:pt>
    <dgm:pt modelId="{2EC0F19A-3D30-46B0-B504-7F1EA5C1301D}" type="sibTrans" cxnId="{E16D024E-FC5E-43A0-A2F2-BFABD08589B2}">
      <dgm:prSet/>
      <dgm:spPr/>
      <dgm:t>
        <a:bodyPr/>
        <a:lstStyle/>
        <a:p>
          <a:endParaRPr lang="ru-RU" sz="2800"/>
        </a:p>
      </dgm:t>
    </dgm:pt>
    <dgm:pt modelId="{FDFFDB33-E86F-4929-86C6-5DCD84005784}">
      <dgm:prSet custT="1"/>
      <dgm:spPr/>
      <dgm:t>
        <a:bodyPr/>
        <a:lstStyle/>
        <a:p>
          <a:r>
            <a:rPr lang="ru-RU" sz="1800" smtClean="0"/>
            <a:t>формирование общих понятий структура слова и предложения;</a:t>
          </a:r>
          <a:endParaRPr lang="ru-RU" sz="1800"/>
        </a:p>
      </dgm:t>
    </dgm:pt>
    <dgm:pt modelId="{CDD864F6-2CC5-4F58-8A3A-280342E2875D}" type="parTrans" cxnId="{47FF8FD1-2207-4000-BE81-E1BCC116EDC0}">
      <dgm:prSet/>
      <dgm:spPr/>
      <dgm:t>
        <a:bodyPr/>
        <a:lstStyle/>
        <a:p>
          <a:endParaRPr lang="ru-RU" sz="2800"/>
        </a:p>
      </dgm:t>
    </dgm:pt>
    <dgm:pt modelId="{F067B40B-A041-4F1A-80EF-1972F37972AC}" type="sibTrans" cxnId="{47FF8FD1-2207-4000-BE81-E1BCC116EDC0}">
      <dgm:prSet/>
      <dgm:spPr/>
      <dgm:t>
        <a:bodyPr/>
        <a:lstStyle/>
        <a:p>
          <a:endParaRPr lang="ru-RU" sz="2800"/>
        </a:p>
      </dgm:t>
    </dgm:pt>
    <dgm:pt modelId="{824A4D6A-8469-4A11-BAD5-8881B09A6475}" type="pres">
      <dgm:prSet presAssocID="{7FBA69A4-EC44-4FA8-B202-072C2C4AB4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305B9E-2AD0-45D9-9854-1B1EC98D70B9}" type="pres">
      <dgm:prSet presAssocID="{1EF3BE6F-4153-4633-BECE-00588DC99D4C}" presName="composite" presStyleCnt="0"/>
      <dgm:spPr/>
    </dgm:pt>
    <dgm:pt modelId="{3591DA13-CCD1-489F-BF54-775BF973C3EC}" type="pres">
      <dgm:prSet presAssocID="{1EF3BE6F-4153-4633-BECE-00588DC99D4C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B84A4-11A4-450B-98C8-BDC95BD41AD5}" type="pres">
      <dgm:prSet presAssocID="{1EF3BE6F-4153-4633-BECE-00588DC99D4C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5D864-4803-463B-BAED-04ADBC2158DE}" type="pres">
      <dgm:prSet presAssocID="{0440756F-FB3E-4A01-B315-339F5B6A3FD3}" presName="sp" presStyleCnt="0"/>
      <dgm:spPr/>
    </dgm:pt>
    <dgm:pt modelId="{4445DEF8-F3F4-46F6-8831-A1EE3B049AC7}" type="pres">
      <dgm:prSet presAssocID="{B3D3F9DB-19AA-4802-BA62-CE04E5B58149}" presName="composite" presStyleCnt="0"/>
      <dgm:spPr/>
    </dgm:pt>
    <dgm:pt modelId="{DAF5DC23-5E16-489E-AE85-0691971F9B63}" type="pres">
      <dgm:prSet presAssocID="{B3D3F9DB-19AA-4802-BA62-CE04E5B58149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C4312-898C-4F10-9B1D-5864C0418EE1}" type="pres">
      <dgm:prSet presAssocID="{B3D3F9DB-19AA-4802-BA62-CE04E5B58149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375D6-7C0A-4FC6-986B-E8C7D0CCF8C4}" type="pres">
      <dgm:prSet presAssocID="{0AD76FF4-0279-4D90-959C-BB27329E8E24}" presName="sp" presStyleCnt="0"/>
      <dgm:spPr/>
    </dgm:pt>
    <dgm:pt modelId="{3F3319AB-77E0-40DA-81F8-A9D7E45C251A}" type="pres">
      <dgm:prSet presAssocID="{F9215E1D-7486-4811-81A9-71E014E3EDCD}" presName="composite" presStyleCnt="0"/>
      <dgm:spPr/>
    </dgm:pt>
    <dgm:pt modelId="{B13E50B6-7B60-4C84-84B1-1AB02E72E051}" type="pres">
      <dgm:prSet presAssocID="{F9215E1D-7486-4811-81A9-71E014E3EDCD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4E065-4DB7-4B6C-BF56-756CAAE2F742}" type="pres">
      <dgm:prSet presAssocID="{F9215E1D-7486-4811-81A9-71E014E3EDCD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BAB4C-A2DD-40FF-95A1-7E2BD02B7D80}" type="pres">
      <dgm:prSet presAssocID="{79553797-C17E-4C71-A3E6-63C910EB7C9E}" presName="sp" presStyleCnt="0"/>
      <dgm:spPr/>
    </dgm:pt>
    <dgm:pt modelId="{38B294B0-D54C-4976-89AF-4F641E1AA558}" type="pres">
      <dgm:prSet presAssocID="{6D9D46AB-D20C-4726-8972-8547193C1548}" presName="composite" presStyleCnt="0"/>
      <dgm:spPr/>
    </dgm:pt>
    <dgm:pt modelId="{2F234502-ED5B-4749-A87B-D943AE203944}" type="pres">
      <dgm:prSet presAssocID="{6D9D46AB-D20C-4726-8972-8547193C1548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5D35F-E8BF-4BE4-B4F0-F285979FDC0E}" type="pres">
      <dgm:prSet presAssocID="{6D9D46AB-D20C-4726-8972-8547193C1548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32A4B-0C15-42F0-8C59-D51358D1DFDB}" type="pres">
      <dgm:prSet presAssocID="{EC424682-9802-4A75-9733-4E0929950D01}" presName="sp" presStyleCnt="0"/>
      <dgm:spPr/>
    </dgm:pt>
    <dgm:pt modelId="{FF4B004A-6BB1-4042-890A-6188862068DC}" type="pres">
      <dgm:prSet presAssocID="{0118A241-B422-4B7F-98FE-EE606B0A5DFB}" presName="composite" presStyleCnt="0"/>
      <dgm:spPr/>
    </dgm:pt>
    <dgm:pt modelId="{48828D44-5839-4B4B-B6DA-47B03289F62D}" type="pres">
      <dgm:prSet presAssocID="{0118A241-B422-4B7F-98FE-EE606B0A5DFB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38F90-7AB0-4B57-970E-4E0C8DB5D0B6}" type="pres">
      <dgm:prSet presAssocID="{0118A241-B422-4B7F-98FE-EE606B0A5DFB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4E2A1-400F-4845-8F8C-E7CB0828C65F}" type="pres">
      <dgm:prSet presAssocID="{82C3ED09-6D18-483D-B79E-2F334DE63FFB}" presName="sp" presStyleCnt="0"/>
      <dgm:spPr/>
    </dgm:pt>
    <dgm:pt modelId="{67EAE872-926E-4E55-B70E-237BE638A514}" type="pres">
      <dgm:prSet presAssocID="{6DA6E8E0-0890-4B06-ADE9-5A0A0AB5A6EB}" presName="composite" presStyleCnt="0"/>
      <dgm:spPr/>
    </dgm:pt>
    <dgm:pt modelId="{74A4AC89-6CEF-42FF-9024-12B623A2227C}" type="pres">
      <dgm:prSet presAssocID="{6DA6E8E0-0890-4B06-ADE9-5A0A0AB5A6EB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D7D22-D074-4136-9E6C-9A6DF2DCDD2C}" type="pres">
      <dgm:prSet presAssocID="{6DA6E8E0-0890-4B06-ADE9-5A0A0AB5A6EB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158FE-B805-479D-8D14-3132089307D4}" type="pres">
      <dgm:prSet presAssocID="{70B71EC6-A877-408B-8556-C1447B3C7898}" presName="sp" presStyleCnt="0"/>
      <dgm:spPr/>
    </dgm:pt>
    <dgm:pt modelId="{19AF3A5A-6647-459B-A8B5-67FC6B4DF92C}" type="pres">
      <dgm:prSet presAssocID="{06C3499B-4063-4869-92DA-13A0D7FD92A1}" presName="composite" presStyleCnt="0"/>
      <dgm:spPr/>
    </dgm:pt>
    <dgm:pt modelId="{C67F31A7-7B3F-4B9A-8053-F2D78DA0F0BD}" type="pres">
      <dgm:prSet presAssocID="{06C3499B-4063-4869-92DA-13A0D7FD92A1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17D02-8C49-4DE0-96DC-595FBD8016D4}" type="pres">
      <dgm:prSet presAssocID="{06C3499B-4063-4869-92DA-13A0D7FD92A1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79C9E-78A4-4597-855F-91100887A12A}" type="pres">
      <dgm:prSet presAssocID="{0D5B3E76-8329-4E80-BFFD-6F2D56E6F683}" presName="sp" presStyleCnt="0"/>
      <dgm:spPr/>
    </dgm:pt>
    <dgm:pt modelId="{56F2F434-0378-4D4E-93E1-72E98178D50A}" type="pres">
      <dgm:prSet presAssocID="{D942EB7F-457A-470F-AD4E-CC3A01B2201F}" presName="composite" presStyleCnt="0"/>
      <dgm:spPr/>
    </dgm:pt>
    <dgm:pt modelId="{E631783F-2C7F-41F5-BC82-5401A2845AE0}" type="pres">
      <dgm:prSet presAssocID="{D942EB7F-457A-470F-AD4E-CC3A01B2201F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2E804-2437-40A9-9741-122144EE658A}" type="pres">
      <dgm:prSet presAssocID="{D942EB7F-457A-470F-AD4E-CC3A01B2201F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04591C-26D8-4612-B9B6-50AB28D25BE3}" type="presOf" srcId="{39935231-3952-4235-AF74-3DCC7117C100}" destId="{DE15D35F-E8BF-4BE4-B4F0-F285979FDC0E}" srcOrd="0" destOrd="0" presId="urn:microsoft.com/office/officeart/2005/8/layout/chevron2"/>
    <dgm:cxn modelId="{EEDAF824-9393-45A9-9D70-6F5A77BBA349}" srcId="{7FBA69A4-EC44-4FA8-B202-072C2C4AB414}" destId="{B3D3F9DB-19AA-4802-BA62-CE04E5B58149}" srcOrd="1" destOrd="0" parTransId="{CEDCB160-3A4E-409B-AF3D-88E313E710BB}" sibTransId="{0AD76FF4-0279-4D90-959C-BB27329E8E24}"/>
    <dgm:cxn modelId="{BC984202-8F51-41BA-B1A5-CB9FBFC09E35}" type="presOf" srcId="{549FBFB0-F9F4-4F4C-91C4-4855AB817561}" destId="{19638F90-7AB0-4B57-970E-4E0C8DB5D0B6}" srcOrd="0" destOrd="0" presId="urn:microsoft.com/office/officeart/2005/8/layout/chevron2"/>
    <dgm:cxn modelId="{155D2505-5A78-49DA-BD31-8D46FA9C2A95}" type="presOf" srcId="{7FBA69A4-EC44-4FA8-B202-072C2C4AB414}" destId="{824A4D6A-8469-4A11-BAD5-8881B09A6475}" srcOrd="0" destOrd="0" presId="urn:microsoft.com/office/officeart/2005/8/layout/chevron2"/>
    <dgm:cxn modelId="{6E43B6DE-79DB-46D7-B33D-C2D698ADD115}" type="presOf" srcId="{C9A88481-85CA-4F61-BCD8-FD58E0A7989A}" destId="{FC0C4312-898C-4F10-9B1D-5864C0418EE1}" srcOrd="0" destOrd="0" presId="urn:microsoft.com/office/officeart/2005/8/layout/chevron2"/>
    <dgm:cxn modelId="{6BC6FBA5-4647-4DB2-94BE-1F28C4755D70}" type="presOf" srcId="{B3D3F9DB-19AA-4802-BA62-CE04E5B58149}" destId="{DAF5DC23-5E16-489E-AE85-0691971F9B63}" srcOrd="0" destOrd="0" presId="urn:microsoft.com/office/officeart/2005/8/layout/chevron2"/>
    <dgm:cxn modelId="{0CCA811A-0D89-4E61-8EE3-6DF1825F26AB}" type="presOf" srcId="{D942EB7F-457A-470F-AD4E-CC3A01B2201F}" destId="{E631783F-2C7F-41F5-BC82-5401A2845AE0}" srcOrd="0" destOrd="0" presId="urn:microsoft.com/office/officeart/2005/8/layout/chevron2"/>
    <dgm:cxn modelId="{3A8B27F3-8B27-469F-867C-9EFAB1B7C750}" srcId="{7FBA69A4-EC44-4FA8-B202-072C2C4AB414}" destId="{1EF3BE6F-4153-4633-BECE-00588DC99D4C}" srcOrd="0" destOrd="0" parTransId="{CA479392-D8EF-40B8-AC32-A45E35A5E381}" sibTransId="{0440756F-FB3E-4A01-B315-339F5B6A3FD3}"/>
    <dgm:cxn modelId="{C8DE992C-CC26-4AD7-81C6-28B702AA6068}" srcId="{0118A241-B422-4B7F-98FE-EE606B0A5DFB}" destId="{549FBFB0-F9F4-4F4C-91C4-4855AB817561}" srcOrd="0" destOrd="0" parTransId="{BD81DCAD-D01B-4EEC-A9E2-F1A8E5F417C4}" sibTransId="{5477AE2B-F18E-45CB-8F3F-E5EE2EEAFBF9}"/>
    <dgm:cxn modelId="{DDA4ABEC-1C0E-4ED3-83D4-780C93F74CCB}" srcId="{B3D3F9DB-19AA-4802-BA62-CE04E5B58149}" destId="{C9A88481-85CA-4F61-BCD8-FD58E0A7989A}" srcOrd="0" destOrd="0" parTransId="{BDB0C242-47C6-4E7A-BBEA-64820D70FA73}" sibTransId="{575F2E44-55FB-4149-B7D6-3C73E20C332F}"/>
    <dgm:cxn modelId="{53D07B50-AD37-4F96-BD69-C3DF5406A955}" type="presOf" srcId="{6DA6E8E0-0890-4B06-ADE9-5A0A0AB5A6EB}" destId="{74A4AC89-6CEF-42FF-9024-12B623A2227C}" srcOrd="0" destOrd="0" presId="urn:microsoft.com/office/officeart/2005/8/layout/chevron2"/>
    <dgm:cxn modelId="{A0147F90-5BD4-4C51-B67F-8C9EA39A4826}" srcId="{F9215E1D-7486-4811-81A9-71E014E3EDCD}" destId="{C0627A5D-0AC7-4430-AA8D-64D6F1A06D04}" srcOrd="0" destOrd="0" parTransId="{E0D2D4F2-0788-4E87-A613-E22CC46CDF66}" sibTransId="{AC043DE7-5F1E-4F2D-A3C2-CAA8DD4E43A3}"/>
    <dgm:cxn modelId="{E8B26AD0-AC07-4C88-ACB2-07572E3FF938}" type="presOf" srcId="{1EF3BE6F-4153-4633-BECE-00588DC99D4C}" destId="{3591DA13-CCD1-489F-BF54-775BF973C3EC}" srcOrd="0" destOrd="0" presId="urn:microsoft.com/office/officeart/2005/8/layout/chevron2"/>
    <dgm:cxn modelId="{AB66CE07-7DBC-47A2-9986-AFB65CF3D8A1}" srcId="{7FBA69A4-EC44-4FA8-B202-072C2C4AB414}" destId="{0118A241-B422-4B7F-98FE-EE606B0A5DFB}" srcOrd="4" destOrd="0" parTransId="{88CAFEC0-094C-40AA-B976-B64F378BD71C}" sibTransId="{82C3ED09-6D18-483D-B79E-2F334DE63FFB}"/>
    <dgm:cxn modelId="{64147896-F3ED-4908-B78D-FE5CC09A962C}" type="presOf" srcId="{CF1CF286-6F2A-428F-A3CD-867691E586D8}" destId="{40F2E804-2437-40A9-9741-122144EE658A}" srcOrd="0" destOrd="0" presId="urn:microsoft.com/office/officeart/2005/8/layout/chevron2"/>
    <dgm:cxn modelId="{A788E88B-3A08-46AB-A5B2-893657E808AA}" type="presOf" srcId="{6D9D46AB-D20C-4726-8972-8547193C1548}" destId="{2F234502-ED5B-4749-A87B-D943AE203944}" srcOrd="0" destOrd="0" presId="urn:microsoft.com/office/officeart/2005/8/layout/chevron2"/>
    <dgm:cxn modelId="{66EA3B53-8EF2-44E3-AE28-DCF584CC9F4A}" type="presOf" srcId="{F9215E1D-7486-4811-81A9-71E014E3EDCD}" destId="{B13E50B6-7B60-4C84-84B1-1AB02E72E051}" srcOrd="0" destOrd="0" presId="urn:microsoft.com/office/officeart/2005/8/layout/chevron2"/>
    <dgm:cxn modelId="{48107B2C-A800-487C-96C8-6EAD47C0F4DE}" type="presOf" srcId="{06C3499B-4063-4869-92DA-13A0D7FD92A1}" destId="{C67F31A7-7B3F-4B9A-8053-F2D78DA0F0BD}" srcOrd="0" destOrd="0" presId="urn:microsoft.com/office/officeart/2005/8/layout/chevron2"/>
    <dgm:cxn modelId="{33B6004B-7862-40F6-9D90-F59CA495D767}" type="presOf" srcId="{C0627A5D-0AC7-4430-AA8D-64D6F1A06D04}" destId="{8444E065-4DB7-4B6C-BF56-756CAAE2F742}" srcOrd="0" destOrd="0" presId="urn:microsoft.com/office/officeart/2005/8/layout/chevron2"/>
    <dgm:cxn modelId="{BB2F15E8-9C38-4ABE-98FB-BEB98ED7629C}" type="presOf" srcId="{0118A241-B422-4B7F-98FE-EE606B0A5DFB}" destId="{48828D44-5839-4B4B-B6DA-47B03289F62D}" srcOrd="0" destOrd="0" presId="urn:microsoft.com/office/officeart/2005/8/layout/chevron2"/>
    <dgm:cxn modelId="{1EA37BCA-A555-4E71-BCD0-F298E13531AD}" srcId="{7FBA69A4-EC44-4FA8-B202-072C2C4AB414}" destId="{F9215E1D-7486-4811-81A9-71E014E3EDCD}" srcOrd="2" destOrd="0" parTransId="{347870FD-DC9C-4D04-A51E-7F3A34F42158}" sibTransId="{79553797-C17E-4C71-A3E6-63C910EB7C9E}"/>
    <dgm:cxn modelId="{F2FD7077-B404-458F-82B5-899943AF9FE2}" srcId="{1EF3BE6F-4153-4633-BECE-00588DC99D4C}" destId="{65875F4D-DCE4-4F1B-83F8-3582DF45C002}" srcOrd="0" destOrd="0" parTransId="{53206756-4908-47D5-BEF8-0F6428ADF7FC}" sibTransId="{8C0E1EC8-3738-4FEA-A3A4-1D3F5A1A92A8}"/>
    <dgm:cxn modelId="{E16D024E-FC5E-43A0-A2F2-BFABD08589B2}" srcId="{7FBA69A4-EC44-4FA8-B202-072C2C4AB414}" destId="{D942EB7F-457A-470F-AD4E-CC3A01B2201F}" srcOrd="7" destOrd="0" parTransId="{0100C266-A856-4153-AF70-ACF3AE854416}" sibTransId="{2EC0F19A-3D30-46B0-B504-7F1EA5C1301D}"/>
    <dgm:cxn modelId="{47FF8FD1-2207-4000-BE81-E1BCC116EDC0}" srcId="{06C3499B-4063-4869-92DA-13A0D7FD92A1}" destId="{FDFFDB33-E86F-4929-86C6-5DCD84005784}" srcOrd="0" destOrd="0" parTransId="{CDD864F6-2CC5-4F58-8A3A-280342E2875D}" sibTransId="{F067B40B-A041-4F1A-80EF-1972F37972AC}"/>
    <dgm:cxn modelId="{6AD57818-27D2-4CDC-BE53-B7503C215157}" srcId="{6D9D46AB-D20C-4726-8972-8547193C1548}" destId="{39935231-3952-4235-AF74-3DCC7117C100}" srcOrd="0" destOrd="0" parTransId="{A711416E-F700-48EA-A3D7-853D867B0A5A}" sibTransId="{B64A03C1-58E8-49DF-B62F-FFB3BAA78A3F}"/>
    <dgm:cxn modelId="{DDE3510B-6C47-4AC0-B598-AF140D2B1A23}" type="presOf" srcId="{A3463ADF-C96D-499C-B849-482DADE8CD42}" destId="{585D7D22-D074-4136-9E6C-9A6DF2DCDD2C}" srcOrd="0" destOrd="0" presId="urn:microsoft.com/office/officeart/2005/8/layout/chevron2"/>
    <dgm:cxn modelId="{53B83FC8-9E1A-4CD6-9A66-F669ADF24A0C}" srcId="{6DA6E8E0-0890-4B06-ADE9-5A0A0AB5A6EB}" destId="{A3463ADF-C96D-499C-B849-482DADE8CD42}" srcOrd="0" destOrd="0" parTransId="{6E84DBA2-BD11-4BA7-8C2D-FE9285FB2166}" sibTransId="{5CB7C612-7473-4854-8286-A66F0FD291A9}"/>
    <dgm:cxn modelId="{FE39A676-00CC-4E5C-80C1-B4B9DA554A35}" srcId="{7FBA69A4-EC44-4FA8-B202-072C2C4AB414}" destId="{6D9D46AB-D20C-4726-8972-8547193C1548}" srcOrd="3" destOrd="0" parTransId="{E5761943-C990-47C1-BC3D-DCB29CB1336F}" sibTransId="{EC424682-9802-4A75-9733-4E0929950D01}"/>
    <dgm:cxn modelId="{D96628CF-3712-47F9-A743-AD5736F3891F}" type="presOf" srcId="{65875F4D-DCE4-4F1B-83F8-3582DF45C002}" destId="{CF2B84A4-11A4-450B-98C8-BDC95BD41AD5}" srcOrd="0" destOrd="0" presId="urn:microsoft.com/office/officeart/2005/8/layout/chevron2"/>
    <dgm:cxn modelId="{01949726-3495-4553-92F0-7C06C24FEDDB}" srcId="{D942EB7F-457A-470F-AD4E-CC3A01B2201F}" destId="{CF1CF286-6F2A-428F-A3CD-867691E586D8}" srcOrd="0" destOrd="0" parTransId="{DF9021B5-54A0-4802-B3DE-2A31CB209A90}" sibTransId="{76E1343D-C3DF-403A-877F-01506424B918}"/>
    <dgm:cxn modelId="{72C6D019-D7F1-4252-81F5-D4F7403DBB25}" srcId="{7FBA69A4-EC44-4FA8-B202-072C2C4AB414}" destId="{6DA6E8E0-0890-4B06-ADE9-5A0A0AB5A6EB}" srcOrd="5" destOrd="0" parTransId="{032F554C-D7AA-4BF4-BBC0-1ED68F3CB9CB}" sibTransId="{70B71EC6-A877-408B-8556-C1447B3C7898}"/>
    <dgm:cxn modelId="{15922932-F76F-418B-83FF-04EA5DEF67D4}" type="presOf" srcId="{FDFFDB33-E86F-4929-86C6-5DCD84005784}" destId="{B4717D02-8C49-4DE0-96DC-595FBD8016D4}" srcOrd="0" destOrd="0" presId="urn:microsoft.com/office/officeart/2005/8/layout/chevron2"/>
    <dgm:cxn modelId="{D53272DE-83F9-4196-A1DD-A6DD6CB600BB}" srcId="{7FBA69A4-EC44-4FA8-B202-072C2C4AB414}" destId="{06C3499B-4063-4869-92DA-13A0D7FD92A1}" srcOrd="6" destOrd="0" parTransId="{8FB6F6CD-9F2B-48ED-B906-69ED94B4D442}" sibTransId="{0D5B3E76-8329-4E80-BFFD-6F2D56E6F683}"/>
    <dgm:cxn modelId="{526A2588-678D-4F58-9DCB-57CA1189F56A}" type="presParOf" srcId="{824A4D6A-8469-4A11-BAD5-8881B09A6475}" destId="{AB305B9E-2AD0-45D9-9854-1B1EC98D70B9}" srcOrd="0" destOrd="0" presId="urn:microsoft.com/office/officeart/2005/8/layout/chevron2"/>
    <dgm:cxn modelId="{F0011742-C8E8-4D68-B998-C1E630F2F97D}" type="presParOf" srcId="{AB305B9E-2AD0-45D9-9854-1B1EC98D70B9}" destId="{3591DA13-CCD1-489F-BF54-775BF973C3EC}" srcOrd="0" destOrd="0" presId="urn:microsoft.com/office/officeart/2005/8/layout/chevron2"/>
    <dgm:cxn modelId="{45003CC9-AE4F-48E0-81A3-B2BC99FB17D8}" type="presParOf" srcId="{AB305B9E-2AD0-45D9-9854-1B1EC98D70B9}" destId="{CF2B84A4-11A4-450B-98C8-BDC95BD41AD5}" srcOrd="1" destOrd="0" presId="urn:microsoft.com/office/officeart/2005/8/layout/chevron2"/>
    <dgm:cxn modelId="{2FF14C63-A5EB-408E-A934-C8F209E78F1F}" type="presParOf" srcId="{824A4D6A-8469-4A11-BAD5-8881B09A6475}" destId="{70A5D864-4803-463B-BAED-04ADBC2158DE}" srcOrd="1" destOrd="0" presId="urn:microsoft.com/office/officeart/2005/8/layout/chevron2"/>
    <dgm:cxn modelId="{858BD950-AB41-4C4D-AA54-FBE6F50AA884}" type="presParOf" srcId="{824A4D6A-8469-4A11-BAD5-8881B09A6475}" destId="{4445DEF8-F3F4-46F6-8831-A1EE3B049AC7}" srcOrd="2" destOrd="0" presId="urn:microsoft.com/office/officeart/2005/8/layout/chevron2"/>
    <dgm:cxn modelId="{FB12CCFC-6651-42AF-8FDC-8495FD2FFA14}" type="presParOf" srcId="{4445DEF8-F3F4-46F6-8831-A1EE3B049AC7}" destId="{DAF5DC23-5E16-489E-AE85-0691971F9B63}" srcOrd="0" destOrd="0" presId="urn:microsoft.com/office/officeart/2005/8/layout/chevron2"/>
    <dgm:cxn modelId="{53DD88C9-C0A7-46E6-91A5-D81C209846ED}" type="presParOf" srcId="{4445DEF8-F3F4-46F6-8831-A1EE3B049AC7}" destId="{FC0C4312-898C-4F10-9B1D-5864C0418EE1}" srcOrd="1" destOrd="0" presId="urn:microsoft.com/office/officeart/2005/8/layout/chevron2"/>
    <dgm:cxn modelId="{436D1928-AA2C-4DE1-9BBC-34D25F25C315}" type="presParOf" srcId="{824A4D6A-8469-4A11-BAD5-8881B09A6475}" destId="{420375D6-7C0A-4FC6-986B-E8C7D0CCF8C4}" srcOrd="3" destOrd="0" presId="urn:microsoft.com/office/officeart/2005/8/layout/chevron2"/>
    <dgm:cxn modelId="{7B7E3ADF-17C0-4D42-9E3B-176F64202622}" type="presParOf" srcId="{824A4D6A-8469-4A11-BAD5-8881B09A6475}" destId="{3F3319AB-77E0-40DA-81F8-A9D7E45C251A}" srcOrd="4" destOrd="0" presId="urn:microsoft.com/office/officeart/2005/8/layout/chevron2"/>
    <dgm:cxn modelId="{27708FE3-7828-4DFE-8E34-47635F477231}" type="presParOf" srcId="{3F3319AB-77E0-40DA-81F8-A9D7E45C251A}" destId="{B13E50B6-7B60-4C84-84B1-1AB02E72E051}" srcOrd="0" destOrd="0" presId="urn:microsoft.com/office/officeart/2005/8/layout/chevron2"/>
    <dgm:cxn modelId="{CDA5B78A-30F4-4588-9150-4F399F1F37B4}" type="presParOf" srcId="{3F3319AB-77E0-40DA-81F8-A9D7E45C251A}" destId="{8444E065-4DB7-4B6C-BF56-756CAAE2F742}" srcOrd="1" destOrd="0" presId="urn:microsoft.com/office/officeart/2005/8/layout/chevron2"/>
    <dgm:cxn modelId="{C0284D95-8926-4E0F-A801-B96168390321}" type="presParOf" srcId="{824A4D6A-8469-4A11-BAD5-8881B09A6475}" destId="{DA4BAB4C-A2DD-40FF-95A1-7E2BD02B7D80}" srcOrd="5" destOrd="0" presId="urn:microsoft.com/office/officeart/2005/8/layout/chevron2"/>
    <dgm:cxn modelId="{150870C8-6385-4FC7-9C4C-1EC9EEA98894}" type="presParOf" srcId="{824A4D6A-8469-4A11-BAD5-8881B09A6475}" destId="{38B294B0-D54C-4976-89AF-4F641E1AA558}" srcOrd="6" destOrd="0" presId="urn:microsoft.com/office/officeart/2005/8/layout/chevron2"/>
    <dgm:cxn modelId="{6E78E52C-BC16-423F-B900-FE4B88FE47B0}" type="presParOf" srcId="{38B294B0-D54C-4976-89AF-4F641E1AA558}" destId="{2F234502-ED5B-4749-A87B-D943AE203944}" srcOrd="0" destOrd="0" presId="urn:microsoft.com/office/officeart/2005/8/layout/chevron2"/>
    <dgm:cxn modelId="{D962522E-50D1-4B23-A971-3EC39958A5E2}" type="presParOf" srcId="{38B294B0-D54C-4976-89AF-4F641E1AA558}" destId="{DE15D35F-E8BF-4BE4-B4F0-F285979FDC0E}" srcOrd="1" destOrd="0" presId="urn:microsoft.com/office/officeart/2005/8/layout/chevron2"/>
    <dgm:cxn modelId="{59A15FB0-7240-437B-AC97-8C2DB31E4A62}" type="presParOf" srcId="{824A4D6A-8469-4A11-BAD5-8881B09A6475}" destId="{33E32A4B-0C15-42F0-8C59-D51358D1DFDB}" srcOrd="7" destOrd="0" presId="urn:microsoft.com/office/officeart/2005/8/layout/chevron2"/>
    <dgm:cxn modelId="{54699399-CFE2-486A-9E17-7B65E2A5ABDD}" type="presParOf" srcId="{824A4D6A-8469-4A11-BAD5-8881B09A6475}" destId="{FF4B004A-6BB1-4042-890A-6188862068DC}" srcOrd="8" destOrd="0" presId="urn:microsoft.com/office/officeart/2005/8/layout/chevron2"/>
    <dgm:cxn modelId="{C5602868-24D9-4B00-936D-D51AFAFFD5A4}" type="presParOf" srcId="{FF4B004A-6BB1-4042-890A-6188862068DC}" destId="{48828D44-5839-4B4B-B6DA-47B03289F62D}" srcOrd="0" destOrd="0" presId="urn:microsoft.com/office/officeart/2005/8/layout/chevron2"/>
    <dgm:cxn modelId="{BA0B6DB9-983E-462D-8686-8B2A2B365499}" type="presParOf" srcId="{FF4B004A-6BB1-4042-890A-6188862068DC}" destId="{19638F90-7AB0-4B57-970E-4E0C8DB5D0B6}" srcOrd="1" destOrd="0" presId="urn:microsoft.com/office/officeart/2005/8/layout/chevron2"/>
    <dgm:cxn modelId="{4D05ECE4-01A7-41AE-B724-06BBB51A9ADF}" type="presParOf" srcId="{824A4D6A-8469-4A11-BAD5-8881B09A6475}" destId="{BB44E2A1-400F-4845-8F8C-E7CB0828C65F}" srcOrd="9" destOrd="0" presId="urn:microsoft.com/office/officeart/2005/8/layout/chevron2"/>
    <dgm:cxn modelId="{5F0D01C8-376B-4807-89C0-769B486E44E7}" type="presParOf" srcId="{824A4D6A-8469-4A11-BAD5-8881B09A6475}" destId="{67EAE872-926E-4E55-B70E-237BE638A514}" srcOrd="10" destOrd="0" presId="urn:microsoft.com/office/officeart/2005/8/layout/chevron2"/>
    <dgm:cxn modelId="{F89CCA43-4FDD-4D22-8CFD-E344F5E3A389}" type="presParOf" srcId="{67EAE872-926E-4E55-B70E-237BE638A514}" destId="{74A4AC89-6CEF-42FF-9024-12B623A2227C}" srcOrd="0" destOrd="0" presId="urn:microsoft.com/office/officeart/2005/8/layout/chevron2"/>
    <dgm:cxn modelId="{9196B5A7-C6D4-4719-ACB6-93FCF88E5FF6}" type="presParOf" srcId="{67EAE872-926E-4E55-B70E-237BE638A514}" destId="{585D7D22-D074-4136-9E6C-9A6DF2DCDD2C}" srcOrd="1" destOrd="0" presId="urn:microsoft.com/office/officeart/2005/8/layout/chevron2"/>
    <dgm:cxn modelId="{1552959F-7BAF-400D-9BA4-1015C6165263}" type="presParOf" srcId="{824A4D6A-8469-4A11-BAD5-8881B09A6475}" destId="{606158FE-B805-479D-8D14-3132089307D4}" srcOrd="11" destOrd="0" presId="urn:microsoft.com/office/officeart/2005/8/layout/chevron2"/>
    <dgm:cxn modelId="{1B3E40F3-A8F2-4D37-8EC4-A700259477BE}" type="presParOf" srcId="{824A4D6A-8469-4A11-BAD5-8881B09A6475}" destId="{19AF3A5A-6647-459B-A8B5-67FC6B4DF92C}" srcOrd="12" destOrd="0" presId="urn:microsoft.com/office/officeart/2005/8/layout/chevron2"/>
    <dgm:cxn modelId="{621E21E7-A80C-4CA5-8B54-F495E72A9531}" type="presParOf" srcId="{19AF3A5A-6647-459B-A8B5-67FC6B4DF92C}" destId="{C67F31A7-7B3F-4B9A-8053-F2D78DA0F0BD}" srcOrd="0" destOrd="0" presId="urn:microsoft.com/office/officeart/2005/8/layout/chevron2"/>
    <dgm:cxn modelId="{76D63603-17F7-4FB0-9E8B-FBC5B8B508FD}" type="presParOf" srcId="{19AF3A5A-6647-459B-A8B5-67FC6B4DF92C}" destId="{B4717D02-8C49-4DE0-96DC-595FBD8016D4}" srcOrd="1" destOrd="0" presId="urn:microsoft.com/office/officeart/2005/8/layout/chevron2"/>
    <dgm:cxn modelId="{C8678E41-4FCC-41EC-917E-8F39868690F9}" type="presParOf" srcId="{824A4D6A-8469-4A11-BAD5-8881B09A6475}" destId="{19679C9E-78A4-4597-855F-91100887A12A}" srcOrd="13" destOrd="0" presId="urn:microsoft.com/office/officeart/2005/8/layout/chevron2"/>
    <dgm:cxn modelId="{3BAB9E46-CBB7-4244-ABA5-8CD6FD20C7CC}" type="presParOf" srcId="{824A4D6A-8469-4A11-BAD5-8881B09A6475}" destId="{56F2F434-0378-4D4E-93E1-72E98178D50A}" srcOrd="14" destOrd="0" presId="urn:microsoft.com/office/officeart/2005/8/layout/chevron2"/>
    <dgm:cxn modelId="{6FE5DAAC-98FC-4CE7-B9BB-CD5B7598B9EE}" type="presParOf" srcId="{56F2F434-0378-4D4E-93E1-72E98178D50A}" destId="{E631783F-2C7F-41F5-BC82-5401A2845AE0}" srcOrd="0" destOrd="0" presId="urn:microsoft.com/office/officeart/2005/8/layout/chevron2"/>
    <dgm:cxn modelId="{6CAFE6F2-C775-4D16-98C3-61E767C4D4E9}" type="presParOf" srcId="{56F2F434-0378-4D4E-93E1-72E98178D50A}" destId="{40F2E804-2437-40A9-9741-122144EE658A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0.02703</cdr:x>
      <cdr:y>0.11091</cdr:y>
    </cdr:from>
    <cdr:to>
      <cdr:x>0.22523</cdr:x>
      <cdr:y>0.16636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" y="571504"/>
          <a:ext cx="157163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i="1" dirty="0" err="1"/>
            <a:t>леворукие</a:t>
          </a:r>
          <a:endParaRPr lang="ru-RU" sz="1400" b="1" i="1" dirty="0"/>
        </a:p>
      </cdr:txBody>
    </cdr:sp>
  </cdr:relSizeAnchor>
  <cdr:relSizeAnchor xmlns:cdr="http://schemas.openxmlformats.org/drawingml/2006/chartDrawing">
    <cdr:from>
      <cdr:x>0.51224</cdr:x>
      <cdr:y>0.79032</cdr:y>
    </cdr:from>
    <cdr:to>
      <cdr:x>0.88287</cdr:x>
      <cdr:y>0.87702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90826" y="3733799"/>
          <a:ext cx="201930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0.8018</cdr:x>
      <cdr:y>0.80407</cdr:y>
    </cdr:from>
    <cdr:to>
      <cdr:x>0.96964</cdr:x>
      <cdr:y>0.87907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57982" y="4143404"/>
          <a:ext cx="1330907" cy="386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i="1" dirty="0"/>
            <a:t>праворукие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D4A96-20A2-43C4-A18C-A2266E301A78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C8EDF-EC31-43FB-B222-2DF030E83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C8EDF-EC31-43FB-B222-2DF030E8372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74F43-7E5D-478E-AA1A-305B904D694E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45885-95FF-47B0-BD27-75330907D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74F43-7E5D-478E-AA1A-305B904D694E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45885-95FF-47B0-BD27-75330907D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74F43-7E5D-478E-AA1A-305B904D694E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45885-95FF-47B0-BD27-75330907D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74F43-7E5D-478E-AA1A-305B904D694E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45885-95FF-47B0-BD27-75330907D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74F43-7E5D-478E-AA1A-305B904D694E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45885-95FF-47B0-BD27-75330907D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74F43-7E5D-478E-AA1A-305B904D694E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45885-95FF-47B0-BD27-75330907D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74F43-7E5D-478E-AA1A-305B904D694E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45885-95FF-47B0-BD27-75330907D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74F43-7E5D-478E-AA1A-305B904D694E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45885-95FF-47B0-BD27-75330907D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74F43-7E5D-478E-AA1A-305B904D694E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45885-95FF-47B0-BD27-75330907D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74F43-7E5D-478E-AA1A-305B904D694E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45885-95FF-47B0-BD27-75330907D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74F43-7E5D-478E-AA1A-305B904D694E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45885-95FF-47B0-BD27-75330907D1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174F43-7E5D-478E-AA1A-305B904D694E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D45885-95FF-47B0-BD27-75330907D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571612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Анализ работы </a:t>
            </a:r>
          </a:p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2011/2012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год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E:\Documents and Settings\user\Мои документы\Мои рисунки\cit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72008"/>
            <a:ext cx="8929718" cy="194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1538" y="4630175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Учителя-логопеда Рожковой М.В.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428604"/>
            <a:ext cx="64294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«ШКОЛА ЗДОРОВЬЯ И ИНДИВИДУАЛЬНОГО РАЗВИТИЯ»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Структурное подразделение «Центр Сопровождения»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8596" y="428604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Мониторинг форм </a:t>
            </a:r>
            <a:r>
              <a:rPr lang="ru-RU" sz="2000" b="1" dirty="0" err="1" smtClean="0">
                <a:ln/>
                <a:solidFill>
                  <a:schemeClr val="accent3"/>
                </a:solidFill>
              </a:rPr>
              <a:t>дисграфии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 по группам на конец обучения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71472" y="1214422"/>
          <a:ext cx="800105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96" y="428604"/>
            <a:ext cx="82868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Мониторинг орфографических ошибок у младших школьников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28596" y="1142984"/>
          <a:ext cx="828680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34" y="357166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Мониторинг процесса чтения у младших школьников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Общие итоги реализации программы 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sz="2000" b="1" dirty="0" smtClean="0">
                <a:ln/>
                <a:solidFill>
                  <a:schemeClr val="accent3"/>
                </a:solidFill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</a:rPr>
              <a:t>«Преодоление </a:t>
            </a:r>
            <a:r>
              <a:rPr lang="ru-RU" sz="2000" b="1" dirty="0" err="1" smtClean="0">
                <a:ln/>
                <a:solidFill>
                  <a:schemeClr val="accent3"/>
                </a:solidFill>
              </a:rPr>
              <a:t>дисграфии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 у учащихся»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1142984"/>
          <a:ext cx="842968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5716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Мониторинг фонетико-фонематических нарушений у старших дошкольников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1285860"/>
          <a:ext cx="842968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857224" y="642918"/>
            <a:ext cx="7637552" cy="117728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Мониторинг </a:t>
            </a:r>
            <a:r>
              <a:rPr lang="ru-RU" sz="2000" dirty="0" err="1" smtClean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фонетико-фонематичеких</a:t>
            </a:r>
            <a:r>
              <a:rPr lang="ru-RU" sz="2000" dirty="0" smtClean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нарушений у младших дошкольников после коррекционных мероприятий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7929618" cy="464347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1785926"/>
          <a:ext cx="850112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500034" y="1000109"/>
          <a:ext cx="814393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314246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Мониторинг фонетических нарушений у старших дошкольников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857232"/>
            <a:ext cx="7858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Участие </a:t>
            </a:r>
            <a:r>
              <a:rPr lang="ru-RU" sz="1400" dirty="0" smtClean="0"/>
              <a:t> в научно-практической конференции «Наша Новая</a:t>
            </a:r>
          </a:p>
          <a:p>
            <a:pPr marL="342900" indent="-342900"/>
            <a:r>
              <a:rPr lang="ru-RU" sz="1400" dirty="0" smtClean="0"/>
              <a:t> школа» , 2 ноября 2011 г.</a:t>
            </a:r>
          </a:p>
          <a:p>
            <a:endParaRPr lang="ru-RU" sz="1400" dirty="0" smtClean="0"/>
          </a:p>
          <a:p>
            <a:r>
              <a:rPr lang="ru-RU" sz="1400" dirty="0"/>
              <a:t>2</a:t>
            </a:r>
            <a:r>
              <a:rPr lang="ru-RU" sz="1400" dirty="0" smtClean="0"/>
              <a:t>.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Выступление</a:t>
            </a:r>
            <a:r>
              <a:rPr lang="ru-RU" sz="1400" dirty="0" smtClean="0"/>
              <a:t> на научно-практической конференции «Наша новая школа» с докладом на секции №1 на тему </a:t>
            </a:r>
            <a:r>
              <a:rPr lang="ru-RU" sz="1400" dirty="0" smtClean="0"/>
              <a:t>«</a:t>
            </a:r>
            <a:r>
              <a:rPr lang="ru-RU" sz="1400" dirty="0" smtClean="0"/>
              <a:t>Особенности </a:t>
            </a:r>
            <a:r>
              <a:rPr lang="ru-RU" sz="1400" dirty="0" smtClean="0"/>
              <a:t>пространственного </a:t>
            </a:r>
            <a:r>
              <a:rPr lang="ru-RU" sz="1400" dirty="0" smtClean="0"/>
              <a:t>восприятия </a:t>
            </a:r>
            <a:r>
              <a:rPr lang="ru-RU" sz="1400" dirty="0" smtClean="0"/>
              <a:t>у младших школьников с оптической </a:t>
            </a:r>
            <a:r>
              <a:rPr lang="ru-RU" sz="1400" smtClean="0"/>
              <a:t>дисграфией</a:t>
            </a:r>
            <a:r>
              <a:rPr lang="ru-RU" sz="1400" smtClean="0"/>
              <a:t>», </a:t>
            </a:r>
            <a:r>
              <a:rPr lang="ru-RU" sz="1400" dirty="0" smtClean="0"/>
              <a:t>ноябрь 2011г.</a:t>
            </a:r>
          </a:p>
          <a:p>
            <a:endParaRPr lang="ru-RU" sz="1400" dirty="0" smtClean="0"/>
          </a:p>
          <a:p>
            <a:r>
              <a:rPr lang="ru-RU" sz="1400" dirty="0" smtClean="0"/>
              <a:t>3.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Выступление  </a:t>
            </a:r>
            <a:r>
              <a:rPr lang="ru-RU" sz="1400" dirty="0" smtClean="0"/>
              <a:t>на МО специалистов ЦС по теме «Нарушение развития устной и письменной речи у детей и подростков» февраль 2012 г.</a:t>
            </a:r>
          </a:p>
          <a:p>
            <a:endParaRPr lang="ru-RU" sz="1400" dirty="0" smtClean="0"/>
          </a:p>
          <a:p>
            <a:r>
              <a:rPr lang="ru-RU" sz="1400" dirty="0" smtClean="0"/>
              <a:t>4.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Участие </a:t>
            </a:r>
            <a:r>
              <a:rPr lang="ru-RU" sz="1400" dirty="0" smtClean="0"/>
              <a:t>в семинаре повышения квалификации «Зондовый и логопедический массаж», октябрь 2011 г.</a:t>
            </a:r>
          </a:p>
          <a:p>
            <a:endParaRPr lang="ru-RU" sz="1400" dirty="0" smtClean="0"/>
          </a:p>
          <a:p>
            <a:r>
              <a:rPr lang="ru-RU" sz="1400" dirty="0" smtClean="0"/>
              <a:t>5. Участие в семинаре по повышению квалификации «Коррекция звукопроизношения при дизартрии», октябрь 2011 г.</a:t>
            </a:r>
          </a:p>
          <a:p>
            <a:endParaRPr lang="ru-RU" sz="1400" dirty="0"/>
          </a:p>
        </p:txBody>
      </p:sp>
      <p:pic>
        <p:nvPicPr>
          <p:cNvPr id="5" name="Рисунок 4" descr="E:\Documents and Settings\user\Мои документы\Мои рисунки\cit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72008"/>
            <a:ext cx="8929718" cy="194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42860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Участие в методической работе</a:t>
            </a:r>
          </a:p>
        </p:txBody>
      </p:sp>
      <p:pic>
        <p:nvPicPr>
          <p:cNvPr id="1026" name="Picture 2" descr="F:\Фото работа\DSC02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79098"/>
            <a:ext cx="2143140" cy="160735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</p:pic>
      <p:pic>
        <p:nvPicPr>
          <p:cNvPr id="1027" name="Picture 3" descr="F:\Фото работа\DSC02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357166"/>
            <a:ext cx="1050496" cy="1285884"/>
          </a:xfrm>
          <a:prstGeom prst="rect">
            <a:avLst/>
          </a:prstGeom>
          <a:noFill/>
        </p:spPr>
      </p:pic>
      <p:pic>
        <p:nvPicPr>
          <p:cNvPr id="1028" name="Picture 4" descr="F:\Фото работа\DSC022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929066"/>
            <a:ext cx="1996470" cy="1497353"/>
          </a:xfrm>
          <a:prstGeom prst="rect">
            <a:avLst/>
          </a:prstGeom>
          <a:noFill/>
        </p:spPr>
      </p:pic>
      <p:pic>
        <p:nvPicPr>
          <p:cNvPr id="1029" name="Picture 5" descr="F:\Фото работа\DSC022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643446"/>
            <a:ext cx="1928826" cy="1446620"/>
          </a:xfrm>
          <a:prstGeom prst="rect">
            <a:avLst/>
          </a:prstGeom>
          <a:noFill/>
        </p:spPr>
      </p:pic>
      <p:pic>
        <p:nvPicPr>
          <p:cNvPr id="1030" name="Picture 6" descr="F:\Фото работа\DSC022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4643446"/>
            <a:ext cx="1972658" cy="1479494"/>
          </a:xfrm>
          <a:prstGeom prst="rect">
            <a:avLst/>
          </a:prstGeom>
          <a:noFill/>
        </p:spPr>
      </p:pic>
      <p:pic>
        <p:nvPicPr>
          <p:cNvPr id="1031" name="Picture 7" descr="F:\Фото работа\DSC021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4429132"/>
            <a:ext cx="1857388" cy="1393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Работа\фото с работы логопедия\DSC00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8265">
            <a:off x="2285984" y="1428736"/>
            <a:ext cx="3321573" cy="2214578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0" name="Picture 6" descr="C:\Работа\фото с работы логопедия\DSC00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1789">
            <a:off x="428596" y="3786190"/>
            <a:ext cx="2928958" cy="1952812"/>
          </a:xfrm>
          <a:prstGeom prst="roundRect">
            <a:avLst>
              <a:gd name="adj" fmla="val 16667"/>
            </a:avLst>
          </a:prstGeom>
          <a:ln w="5715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1" name="Picture 7" descr="C:\Работа\фото с работы логопедия\DSC009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8348">
            <a:off x="3500430" y="3786190"/>
            <a:ext cx="2892984" cy="1928826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9" name="Picture 5" descr="C:\Работа\фото с работы логопедия\DSC00995.JPG"/>
          <p:cNvPicPr>
            <a:picLocks noChangeAspect="1" noChangeArrowheads="1"/>
          </p:cNvPicPr>
          <p:nvPr/>
        </p:nvPicPr>
        <p:blipFill>
          <a:blip r:embed="rId5" cstate="print"/>
          <a:srcRect l="21132" r="6078" b="14087"/>
          <a:stretch>
            <a:fillRect/>
          </a:stretch>
        </p:blipFill>
        <p:spPr bwMode="auto">
          <a:xfrm rot="5789240">
            <a:off x="192671" y="1664661"/>
            <a:ext cx="2214578" cy="1742727"/>
          </a:xfrm>
          <a:prstGeom prst="roundRect">
            <a:avLst>
              <a:gd name="adj" fmla="val 16667"/>
            </a:avLst>
          </a:prstGeom>
          <a:ln w="5715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9" descr="C:\Работа\фото с работы логопедия\DSC012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9251">
            <a:off x="5715008" y="1428736"/>
            <a:ext cx="2952977" cy="2214578"/>
          </a:xfrm>
          <a:prstGeom prst="roundRect">
            <a:avLst>
              <a:gd name="adj" fmla="val 16667"/>
            </a:avLst>
          </a:prstGeom>
          <a:ln w="57150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10" descr="C:\Работа\фото с работы логопедия\DSC009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63468">
            <a:off x="6500826" y="3929066"/>
            <a:ext cx="2142950" cy="1428760"/>
          </a:xfrm>
          <a:prstGeom prst="roundRect">
            <a:avLst>
              <a:gd name="adj" fmla="val 16667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71472" y="50004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Подготовка и проведение групповых занятий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Рисунок 10" descr="E:\Documents and Settings\user\Мои документы\Мои рисунки\city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572008"/>
            <a:ext cx="8929718" cy="194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5" name="Picture 3" descr="C:\Работа\фото с работы логопедия\DSC01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83192">
            <a:off x="3669542" y="1723481"/>
            <a:ext cx="2357455" cy="1767967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6" name="Picture 4" descr="C:\Работа\фото с работы логопедия\DSC01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95245">
            <a:off x="5757062" y="1720454"/>
            <a:ext cx="2333259" cy="1749822"/>
          </a:xfrm>
          <a:prstGeom prst="roundRect">
            <a:avLst>
              <a:gd name="adj" fmla="val 16667"/>
            </a:avLst>
          </a:prstGeom>
          <a:ln w="57150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7" name="Picture 5" descr="C:\Работа\фото с работы логопедия\DSC012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4507">
            <a:off x="571472" y="1428736"/>
            <a:ext cx="3143272" cy="2357289"/>
          </a:xfrm>
          <a:prstGeom prst="roundRect">
            <a:avLst>
              <a:gd name="adj" fmla="val 16667"/>
            </a:avLst>
          </a:prstGeom>
          <a:ln w="5715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9" name="Picture 7" descr="C:\Работа\фото с работы логопедия\DSC012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9336">
            <a:off x="571472" y="3857628"/>
            <a:ext cx="2520280" cy="1890077"/>
          </a:xfrm>
          <a:prstGeom prst="roundRect">
            <a:avLst>
              <a:gd name="adj" fmla="val 16667"/>
            </a:avLst>
          </a:prstGeom>
          <a:ln w="5715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40" name="Picture 8" descr="C:\Работа\фото с работы логопедия\DSC012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45848">
            <a:off x="6134224" y="4032945"/>
            <a:ext cx="2095662" cy="1571636"/>
          </a:xfrm>
          <a:prstGeom prst="roundRect">
            <a:avLst>
              <a:gd name="adj" fmla="val 16667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41" name="Picture 9" descr="C:\Работа\фото с работы логопедия\DSC012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01339">
            <a:off x="3286115" y="3857628"/>
            <a:ext cx="2476691" cy="1857388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E:\Documents and Settings\user\Мои документы\Мои рисунки\city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572008"/>
            <a:ext cx="8929718" cy="194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71472" y="50004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Подготовка и проведение индивидуальных занятий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357166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Охват групповой и подгруппой работой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92867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14744" y="92867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подгруппы</a:t>
            </a:r>
            <a:endParaRPr lang="ru-RU" dirty="0"/>
          </a:p>
        </p:txBody>
      </p:sp>
      <p:sp>
        <p:nvSpPr>
          <p:cNvPr id="8" name="12-конечная звезда 7"/>
          <p:cNvSpPr/>
          <p:nvPr/>
        </p:nvSpPr>
        <p:spPr>
          <a:xfrm>
            <a:off x="1643042" y="1571612"/>
            <a:ext cx="714380" cy="500066"/>
          </a:xfrm>
          <a:prstGeom prst="star1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12-конечная звезда 8"/>
          <p:cNvSpPr/>
          <p:nvPr/>
        </p:nvSpPr>
        <p:spPr>
          <a:xfrm>
            <a:off x="4143372" y="1643050"/>
            <a:ext cx="714380" cy="500066"/>
          </a:xfrm>
          <a:prstGeom prst="star1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714356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Индивидуальные</a:t>
            </a:r>
          </a:p>
          <a:p>
            <a:r>
              <a:rPr lang="ru-RU" sz="1600" dirty="0" smtClean="0"/>
              <a:t> занятия (чел)</a:t>
            </a:r>
            <a:endParaRPr lang="ru-RU" sz="1600" dirty="0"/>
          </a:p>
        </p:txBody>
      </p:sp>
      <p:sp>
        <p:nvSpPr>
          <p:cNvPr id="13" name="12-конечная звезда 12"/>
          <p:cNvSpPr/>
          <p:nvPr/>
        </p:nvSpPr>
        <p:spPr>
          <a:xfrm>
            <a:off x="6429388" y="1500174"/>
            <a:ext cx="857256" cy="571504"/>
          </a:xfrm>
          <a:prstGeom prst="star1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228599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Количество участников за год, чел.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12-конечная звезда 14"/>
          <p:cNvSpPr/>
          <p:nvPr/>
        </p:nvSpPr>
        <p:spPr>
          <a:xfrm>
            <a:off x="1071538" y="3500438"/>
            <a:ext cx="1285884" cy="500066"/>
          </a:xfrm>
          <a:prstGeom prst="star1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1928802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индивидуальные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643174" y="307181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индивидуальные консультации</a:t>
            </a:r>
            <a:endParaRPr lang="ru-RU" dirty="0"/>
          </a:p>
        </p:txBody>
      </p:sp>
      <p:sp>
        <p:nvSpPr>
          <p:cNvPr id="18" name="12-конечная звезда 17"/>
          <p:cNvSpPr/>
          <p:nvPr/>
        </p:nvSpPr>
        <p:spPr>
          <a:xfrm>
            <a:off x="3786182" y="3571876"/>
            <a:ext cx="1285884" cy="500066"/>
          </a:xfrm>
          <a:prstGeom prst="star1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00826" y="27146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групповые</a:t>
            </a:r>
            <a:endParaRPr lang="ru-RU" dirty="0"/>
          </a:p>
        </p:txBody>
      </p:sp>
      <p:sp>
        <p:nvSpPr>
          <p:cNvPr id="20" name="12-конечная звезда 19"/>
          <p:cNvSpPr/>
          <p:nvPr/>
        </p:nvSpPr>
        <p:spPr>
          <a:xfrm>
            <a:off x="6715140" y="3571876"/>
            <a:ext cx="1428760" cy="500066"/>
          </a:xfrm>
          <a:prstGeom prst="star1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786" y="4357694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Общий показатель охвата групповыми и индивидуальными формами работы, чел.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2" name="12-конечная звезда 21"/>
          <p:cNvSpPr/>
          <p:nvPr/>
        </p:nvSpPr>
        <p:spPr>
          <a:xfrm>
            <a:off x="3357554" y="5572140"/>
            <a:ext cx="1714512" cy="571504"/>
          </a:xfrm>
          <a:prstGeom prst="star1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210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 descr="C:\Работа\фото с работы логопедия\DSC01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714752"/>
            <a:ext cx="2000404" cy="1500198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1621" name="Picture 5" descr="C:\Работа\фото с работы логопедия\DSC01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384670" y="1259140"/>
            <a:ext cx="2643206" cy="1982266"/>
          </a:xfrm>
          <a:prstGeom prst="roundRect">
            <a:avLst>
              <a:gd name="adj" fmla="val 16667"/>
            </a:avLst>
          </a:prstGeom>
          <a:ln w="57150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1622" name="Picture 6" descr="C:\Работа\фото с работы логопедия\DSC01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12968" y="1259142"/>
            <a:ext cx="2643207" cy="1982266"/>
          </a:xfrm>
          <a:prstGeom prst="roundRect">
            <a:avLst>
              <a:gd name="adj" fmla="val 16667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1623" name="Picture 7" descr="C:\Работа\фото с работы логопедия\DSC012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14752"/>
            <a:ext cx="2000404" cy="1500198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1624" name="Picture 8" descr="C:\Работа\фото с работы логопедия\DSC012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241267" y="1259141"/>
            <a:ext cx="2643208" cy="1982268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1625" name="Picture 9" descr="C:\Работа\фото с работы логопедия\DSC012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714752"/>
            <a:ext cx="1979553" cy="1484561"/>
          </a:xfrm>
          <a:prstGeom prst="roundRect">
            <a:avLst>
              <a:gd name="adj" fmla="val 16667"/>
            </a:avLst>
          </a:prstGeom>
          <a:ln w="5715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1626" name="Picture 10" descr="C:\Работа\фото с работы логопедия\DSC012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714752"/>
            <a:ext cx="2000403" cy="1500198"/>
          </a:xfrm>
          <a:prstGeom prst="roundRect">
            <a:avLst>
              <a:gd name="adj" fmla="val 16667"/>
            </a:avLst>
          </a:prstGeom>
          <a:ln w="5715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1627" name="Picture 11" descr="C:\Работа\фото с работы логопедия\DSC012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169564" y="1259140"/>
            <a:ext cx="2643208" cy="1982267"/>
          </a:xfrm>
          <a:prstGeom prst="roundRect">
            <a:avLst>
              <a:gd name="adj" fmla="val 16667"/>
            </a:avLst>
          </a:prstGeom>
          <a:ln w="5715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00034" y="42860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Оснащение логопедического кабинета</a:t>
            </a:r>
          </a:p>
        </p:txBody>
      </p:sp>
      <p:pic>
        <p:nvPicPr>
          <p:cNvPr id="15" name="Рисунок 14" descr="E:\Documents and Settings\user\Мои документы\Мои рисунки\city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4572008"/>
            <a:ext cx="8929718" cy="194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00034" y="5282999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направлено на создание обстановки психологического комфорта и повышения продуктивности и результативности учебной деятельности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1" name="Picture 5" descr="C:\Работа\фото с работы логопедия\DSC0128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1714488"/>
            <a:ext cx="2476517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63" name="Picture 7" descr="C:\Работа\фото с работы логопедия\DSC0128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6" y="3768302"/>
            <a:ext cx="2500330" cy="18742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571472" y="50004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Обзор коррекционно-логопедической литературы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9467" name="Picture 11" descr="C:\Работа\фото с работы логопедия\DSC01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857232"/>
            <a:ext cx="2095662" cy="1571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68" name="Picture 12" descr="C:\Работа\фото с работы логопедия\DSC012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571744"/>
            <a:ext cx="2103182" cy="15772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Стрелка влево 14"/>
          <p:cNvSpPr/>
          <p:nvPr/>
        </p:nvSpPr>
        <p:spPr>
          <a:xfrm>
            <a:off x="2571736" y="1928802"/>
            <a:ext cx="2357454" cy="928694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 преодолению </a:t>
            </a:r>
            <a:r>
              <a:rPr lang="ru-RU" sz="1400" b="1" dirty="0" err="1" smtClean="0"/>
              <a:t>дисграфии</a:t>
            </a:r>
            <a:endParaRPr lang="ru-RU" sz="1400" b="1" dirty="0"/>
          </a:p>
        </p:txBody>
      </p:sp>
      <p:pic>
        <p:nvPicPr>
          <p:cNvPr id="16" name="Рисунок 15" descr="E:\Documents and Settings\user\Мои документы\Мои рисунки\city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72008"/>
            <a:ext cx="8929718" cy="194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C:\Работа\фото с работы логопедия\DSC012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2453" y="4286256"/>
            <a:ext cx="2095662" cy="1571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Стрелка вправо 17"/>
          <p:cNvSpPr/>
          <p:nvPr/>
        </p:nvSpPr>
        <p:spPr>
          <a:xfrm>
            <a:off x="4214810" y="1285860"/>
            <a:ext cx="2428892" cy="9286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 преодолению ОНР</a:t>
            </a:r>
            <a:endParaRPr lang="ru-RU" sz="1400" b="1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3428992" y="2571744"/>
            <a:ext cx="3214710" cy="9286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Формирование пространственного восприятия</a:t>
            </a:r>
            <a:endParaRPr lang="ru-RU" sz="1400" b="1" dirty="0"/>
          </a:p>
        </p:txBody>
      </p:sp>
      <p:sp>
        <p:nvSpPr>
          <p:cNvPr id="20" name="Стрелка влево 19"/>
          <p:cNvSpPr/>
          <p:nvPr/>
        </p:nvSpPr>
        <p:spPr>
          <a:xfrm>
            <a:off x="2571736" y="3857628"/>
            <a:ext cx="3286148" cy="928694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 преодолению произносительной стороны речи</a:t>
            </a:r>
            <a:endParaRPr lang="ru-RU" sz="1400" b="1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4000496" y="4500570"/>
            <a:ext cx="2643206" cy="9286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Формирование лексики и грамматики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Процент охвата различными видами работ обучающихся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857232"/>
          <a:ext cx="8358246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8"/>
            <a:ext cx="40719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нарушению устной речи: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«Преодоление общего недоразвития речи у дошкольников» - 72 часа; </a:t>
            </a:r>
          </a:p>
          <a:p>
            <a:pPr marL="342900" indent="-342900">
              <a:buAutoNum type="arabicPeriod"/>
            </a:pPr>
            <a:r>
              <a:rPr lang="ru-RU" dirty="0" smtClean="0"/>
              <a:t>«Преодоление произносительной стороны речи» - 36 часов;</a:t>
            </a:r>
          </a:p>
          <a:p>
            <a:pPr marL="342900" indent="-342900">
              <a:buAutoNum type="arabicPeriod"/>
            </a:pPr>
            <a:r>
              <a:rPr lang="ru-RU" dirty="0" smtClean="0"/>
              <a:t>«Преодоление фонетико-фонематического недоразвития речи» – 36 часов;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нарушению письменной речи:</a:t>
            </a:r>
          </a:p>
          <a:p>
            <a:pPr marL="342900" indent="-342900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«Преодоление </a:t>
            </a:r>
            <a:r>
              <a:rPr lang="ru-RU" dirty="0" err="1" smtClean="0"/>
              <a:t>дисграфии</a:t>
            </a:r>
            <a:r>
              <a:rPr lang="ru-RU" dirty="0" smtClean="0"/>
              <a:t> у учащихся» – 36 часов;</a:t>
            </a:r>
          </a:p>
          <a:p>
            <a:pPr marL="342900" indent="-342900">
              <a:buAutoNum type="arabicPeriod"/>
            </a:pPr>
            <a:r>
              <a:rPr lang="ru-RU" dirty="0" smtClean="0"/>
              <a:t>«</a:t>
            </a:r>
            <a:r>
              <a:rPr lang="ru-RU" dirty="0" err="1" smtClean="0"/>
              <a:t>Пофилактика</a:t>
            </a:r>
            <a:r>
              <a:rPr lang="ru-RU" dirty="0" smtClean="0"/>
              <a:t> </a:t>
            </a:r>
            <a:r>
              <a:rPr lang="ru-RU" dirty="0" err="1" smtClean="0"/>
              <a:t>дисграфии</a:t>
            </a:r>
            <a:r>
              <a:rPr lang="ru-RU" dirty="0" smtClean="0"/>
              <a:t> у учащихся 1-х классов» – 36 часов.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28604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В процессе обучения использовались следующие программы :</a:t>
            </a:r>
          </a:p>
        </p:txBody>
      </p:sp>
      <p:pic>
        <p:nvPicPr>
          <p:cNvPr id="5" name="Рисунок 4" descr="E:\Documents and Settings\user\Мои документы\Мои рисунки\cit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572008"/>
            <a:ext cx="8929718" cy="194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Z:\МАрина\logo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778" y="857232"/>
            <a:ext cx="4929222" cy="492922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Documents and Settings\user\Мои документы\Мои рисунки\cit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72008"/>
            <a:ext cx="8929718" cy="194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357166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Реализация учебных коррекционно-логопедических программ дали  устойчивую положительную динамику по следующим видам нарушений устной и письменной речи: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1500174"/>
          <a:ext cx="842968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-796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857232"/>
            <a:ext cx="43577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нарушению устной речи: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«Преодоление общего недоразвития речи у дошкольников» - 100% положительная динамика; </a:t>
            </a:r>
          </a:p>
          <a:p>
            <a:pPr marL="342900" indent="-342900">
              <a:buAutoNum type="arabicPeriod"/>
            </a:pPr>
            <a:r>
              <a:rPr lang="ru-RU" dirty="0" smtClean="0"/>
              <a:t>«Преодоление произносительной стороны речи» - 100% положительная динамика;</a:t>
            </a:r>
          </a:p>
          <a:p>
            <a:pPr marL="342900" indent="-342900">
              <a:buAutoNum type="arabicPeriod"/>
            </a:pPr>
            <a:r>
              <a:rPr lang="ru-RU" dirty="0" smtClean="0"/>
              <a:t>«Преодоление фонетико-фонематического недоразвития речи» – 100% положительная динамика;</a:t>
            </a:r>
          </a:p>
          <a:p>
            <a:pPr indent="-342900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indent="-34290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нарушению письменной речи: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«Преодоление </a:t>
            </a:r>
            <a:r>
              <a:rPr lang="ru-RU" dirty="0" err="1" smtClean="0"/>
              <a:t>дисграфии</a:t>
            </a:r>
            <a:r>
              <a:rPr lang="ru-RU" dirty="0" smtClean="0"/>
              <a:t> у учащихся» – в среднем 78% положительной динамики;</a:t>
            </a:r>
          </a:p>
          <a:p>
            <a:pPr marL="342900" indent="-342900">
              <a:buAutoNum type="arabicPeriod"/>
            </a:pPr>
            <a:r>
              <a:rPr lang="ru-RU" dirty="0" smtClean="0"/>
              <a:t>«Профилактика </a:t>
            </a:r>
            <a:r>
              <a:rPr lang="ru-RU" dirty="0" err="1" smtClean="0"/>
              <a:t>дисграфии</a:t>
            </a:r>
            <a:r>
              <a:rPr lang="ru-RU" dirty="0" smtClean="0"/>
              <a:t> у учащихся1-х классов» – 100% положительной динамики.</a:t>
            </a:r>
            <a:endParaRPr lang="ru-RU" dirty="0"/>
          </a:p>
        </p:txBody>
      </p:sp>
      <p:pic>
        <p:nvPicPr>
          <p:cNvPr id="5" name="Рисунок 4" descr="E:\Documents and Settings\user\Мои документы\Мои рисунки\cit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141" y="4286256"/>
            <a:ext cx="8929718" cy="194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428604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Итоги реализации учебных программ:</a:t>
            </a:r>
          </a:p>
        </p:txBody>
      </p:sp>
      <p:pic>
        <p:nvPicPr>
          <p:cNvPr id="5121" name="Picture 1" descr="Z:\МАрина\communication2.jpg"/>
          <p:cNvPicPr>
            <a:picLocks noChangeAspect="1" noChangeArrowheads="1"/>
          </p:cNvPicPr>
          <p:nvPr/>
        </p:nvPicPr>
        <p:blipFill>
          <a:blip r:embed="rId3"/>
          <a:srcRect r="59978" b="22857"/>
          <a:stretch>
            <a:fillRect/>
          </a:stretch>
        </p:blipFill>
        <p:spPr bwMode="auto">
          <a:xfrm>
            <a:off x="4336973" y="857232"/>
            <a:ext cx="4521307" cy="471490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428604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Результативность выполнения программ по нарушению письменной речи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596" y="1071546"/>
          <a:ext cx="8429684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1000108"/>
          <a:ext cx="8143932" cy="5153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428604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Мониторинг способа письма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8596" y="428604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Мониторинг форм </a:t>
            </a:r>
            <a:r>
              <a:rPr lang="ru-RU" sz="2000" b="1" dirty="0" err="1" smtClean="0">
                <a:ln/>
                <a:solidFill>
                  <a:schemeClr val="accent3"/>
                </a:solidFill>
              </a:rPr>
              <a:t>дисграфии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 по группам на начало обучения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857232"/>
          <a:ext cx="8429684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583</Words>
  <Application>Microsoft Office PowerPoint</Application>
  <PresentationFormat>Экран (4:3)</PresentationFormat>
  <Paragraphs>116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Мониторинг фонетико-фонематичеких нарушений у младших дошкольников после коррекционных мероприятий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91</cp:revision>
  <dcterms:created xsi:type="dcterms:W3CDTF">2010-07-06T07:57:36Z</dcterms:created>
  <dcterms:modified xsi:type="dcterms:W3CDTF">2012-06-05T20:29:04Z</dcterms:modified>
</cp:coreProperties>
</file>