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20000">
              <a:srgbClr val="5E9EFF">
                <a:alpha val="37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Методическая разработка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 раздела образовательной программы по математике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 «Действия с рациональными числами», 6 класс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2" y="4214818"/>
            <a:ext cx="4714908" cy="2214578"/>
          </a:xfrm>
        </p:spPr>
        <p:txBody>
          <a:bodyPr>
            <a:normAutofit/>
          </a:bodyPr>
          <a:lstStyle/>
          <a:p>
            <a:pPr algn="r"/>
            <a:endParaRPr lang="ru-RU" sz="2200" dirty="0" smtClean="0">
              <a:solidFill>
                <a:schemeClr val="bg1"/>
              </a:solidFill>
            </a:endParaRPr>
          </a:p>
          <a:p>
            <a:pPr algn="r"/>
            <a:r>
              <a:rPr lang="ru-RU" sz="2200" dirty="0" smtClean="0">
                <a:solidFill>
                  <a:schemeClr val="bg1"/>
                </a:solidFill>
              </a:rPr>
              <a:t>Выполнила:</a:t>
            </a:r>
          </a:p>
          <a:p>
            <a:pPr algn="r"/>
            <a:r>
              <a:rPr lang="ru-RU" sz="2200" dirty="0" smtClean="0">
                <a:solidFill>
                  <a:schemeClr val="bg1"/>
                </a:solidFill>
              </a:rPr>
              <a:t>Учитель математики</a:t>
            </a:r>
          </a:p>
          <a:p>
            <a:pPr algn="r"/>
            <a:r>
              <a:rPr lang="ru-RU" sz="2200" dirty="0" smtClean="0">
                <a:solidFill>
                  <a:schemeClr val="bg1"/>
                </a:solidFill>
              </a:rPr>
              <a:t>МБОУ Вязовской ООШ</a:t>
            </a:r>
          </a:p>
          <a:p>
            <a:pPr algn="r"/>
            <a:r>
              <a:rPr lang="ru-RU" sz="2200" dirty="0" smtClean="0">
                <a:solidFill>
                  <a:schemeClr val="bg1"/>
                </a:solidFill>
              </a:rPr>
              <a:t>Машкина Татьяна Васильевна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85852" y="428604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Муниципальное бюджетное образовательное учреждение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Вязовская основная общеобразовательная школа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G:\Новая папка\n_s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572008"/>
            <a:ext cx="2643186" cy="20220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000" b="1" dirty="0" smtClean="0">
                <a:solidFill>
                  <a:schemeClr val="bg1"/>
                </a:solidFill>
              </a:rPr>
              <a:t>Поурочное планирование раздела программы «Действия с рациональными числами»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286808" cy="514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997"/>
                <a:gridCol w="3005027"/>
                <a:gridCol w="1031884"/>
                <a:gridCol w="2399194"/>
                <a:gridCol w="1426706"/>
              </a:tblGrid>
              <a:tr h="622417">
                <a:tc gridSpan="5"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Сложение и вычитание положительных и отрицательных чисел(11ч)</a:t>
                      </a:r>
                      <a:endParaRPr lang="ru-RU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5804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Тема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Кол-во уроков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Цель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Метод обучения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715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1-2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Сложение чисел с помощью координатной прямой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Показать учащимся, как складываются числа с помощью координатной прямой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Проблемный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39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3-4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Сложение отрицательных чисел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Вводится правило сложения отрицательных чисел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Проблемный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Частично –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поисковый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15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5-7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Сложение чисел с разными знаками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Вводится правило сложения чисел с разными знаками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Проблемный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Частично — поисковый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55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8-10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Вычитание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Вводится понятие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вычитания чисел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Проблемный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Частично — поисковый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Контрольная работа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Контроль знаний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000108"/>
          <a:ext cx="8235809" cy="5018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5"/>
                <a:gridCol w="2500330"/>
                <a:gridCol w="785818"/>
                <a:gridCol w="2777945"/>
                <a:gridCol w="1600211"/>
              </a:tblGrid>
              <a:tr h="60382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2.Умножение и деление положительных и отрицательных чисел(12ч)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28575" marR="28575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28575" marR="28575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28575" marR="28575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28575" marR="28575" marT="0" marB="0"/>
                </a:tc>
              </a:tr>
              <a:tr h="6709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 – во часов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Цели уроков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Методы обучения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13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1-3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Умножение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Вводится правило умножения положительных и отрицательных чисел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Проблемный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913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4-6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Деление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Вводится правило деления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положительных и отрицательных чисел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Проблемный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709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7-8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Рациональные числа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Водится понятие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рациональных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чисел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Объяснительно — иллюстративный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380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9-11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Свойства действий с рациональными числами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Повторение переместительного и сочетательного закона сложения,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Частично — поисковый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629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Контрольная работа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Контроль знаний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Проблемный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План-конспект урока по теме "Действия с рациональными числами"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1428736"/>
            <a:ext cx="74295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урока: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закрепить на примерах и уравнениях действия с рациональными числами. 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 урока: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обучающая: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продолжить обучать учащихся действиям с рациональными числами, повторив при этом правила действий с рациональными числами и приведение подобных слагаемых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развивающая: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примерах развивать умения и навыки действий с рациональными числами и приведение подобных слагаемых, развивать логику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воспитывающая: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воспитывать аккуратность выполнения письменных работ, проектных работ и различных видов работ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Оборудование: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компьютер с проектором, интерактивная доска,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презентация, план-конспект урока, карточки с самостоятельной работой, рисунки с «гномиком» на каждого ребенка, самостоятельная работа.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285728"/>
          <a:ext cx="8715439" cy="6385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505"/>
                <a:gridCol w="2401892"/>
                <a:gridCol w="3088147"/>
                <a:gridCol w="2401895"/>
              </a:tblGrid>
              <a:tr h="642773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endParaRPr lang="ru-RU" sz="1400" b="0" dirty="0" smtClean="0">
                        <a:solidFill>
                          <a:srgbClr val="333333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b="0" dirty="0" smtClean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Этап </a:t>
                      </a:r>
                      <a:r>
                        <a:rPr lang="ru-RU" sz="1400" b="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урока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endParaRPr lang="ru-RU" sz="1400" b="0" dirty="0" smtClean="0">
                        <a:solidFill>
                          <a:srgbClr val="333333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b="0" dirty="0" smtClean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Название </a:t>
                      </a:r>
                      <a:r>
                        <a:rPr lang="ru-RU" sz="1400" b="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этапа урока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endParaRPr lang="ru-RU" sz="1400" b="0" dirty="0" smtClean="0">
                        <a:solidFill>
                          <a:srgbClr val="333333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b="0" dirty="0" smtClean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Действия </a:t>
                      </a:r>
                      <a:r>
                        <a:rPr lang="ru-RU" sz="1400" b="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учителя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endParaRPr lang="ru-RU" sz="1400" b="0" dirty="0" smtClean="0">
                        <a:solidFill>
                          <a:srgbClr val="333333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b="0" dirty="0" smtClean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Действия </a:t>
                      </a:r>
                      <a:r>
                        <a:rPr lang="ru-RU" sz="1400" b="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учащихся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</a:tr>
              <a:tr h="642773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Организационный момент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Здравствуй, ребята! Садитесь.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i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Приветствуют учителя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</a:tr>
              <a:tr h="64753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Постановка цели </a:t>
                      </a:r>
                      <a:r>
                        <a:rPr lang="ru-RU" sz="1400" dirty="0" smtClean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урока (слайд1)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400" dirty="0" smtClean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</a:t>
                      </a:r>
                      <a:r>
                        <a:rPr lang="ru-RU" sz="1400" baseline="0" dirty="0" smtClean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нас скоро контрольная работа! Как вы думаете, чем мы будем заниматься сегодня на уроке?</a:t>
                      </a:r>
                      <a:r>
                        <a:rPr lang="ru-RU" sz="1400" dirty="0" smtClean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i="1" dirty="0" smtClean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ru-RU" sz="1400" i="1" baseline="0" dirty="0" smtClean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Будем повторять пройденный материал. Вспомним правила выполнения действий с рациональными числами.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</a:tr>
              <a:tr h="125697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III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Устный счет (слайд 2- 4)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400" dirty="0" smtClean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правильно! </a:t>
                      </a: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 smtClean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Предлагаю Выбрать план действий на уроке.</a:t>
                      </a: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блиц – опрос (вместо вопроса скажите какое число?)</a:t>
                      </a:r>
                      <a:b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повторим правила (найдите соответствующие части утверждений)</a:t>
                      </a:r>
                      <a:b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устно посчитаем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Слушают, выбирают план действий на уроке.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82153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IV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Тренировочные упражнения (Слайд 5)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Прежде чем приступить к решению примеров, давайте с вами повторим:</a:t>
                      </a:r>
                      <a:b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1) Какие слагаемые называются подобными? </a:t>
                      </a:r>
                      <a:b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2) Как приводятся подобные слагаемые? </a:t>
                      </a:r>
                      <a:b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3) Приведите свои примеры.</a:t>
                      </a:r>
                      <a:b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Решим №1284 (</a:t>
                      </a:r>
                      <a:r>
                        <a:rPr lang="ru-RU" sz="1400" dirty="0" err="1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в,г,з</a:t>
                      </a: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на доске и в тетрадях</a:t>
                      </a:r>
                      <a:b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№1286(б) на доске и в тетрадях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i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Слушают вопросы и отвечают: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Слагаемые, имеющие одинаковую буквенную часть, называют подобными слагаемыми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Чтобы сложить (привести) подобные слагаемые, надо сложить их коэффициенты и результат умножить на общую буквенную </a:t>
                      </a:r>
                      <a:r>
                        <a:rPr lang="ru-RU" sz="1400" dirty="0" smtClean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часть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i="1" dirty="0" smtClean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</a:t>
                      </a:r>
                      <a:r>
                        <a:rPr lang="ru-RU" sz="1400" i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ребенок решает у доски и проговаривает решение, остальные у себя в тетрадях</a:t>
                      </a:r>
                      <a:r>
                        <a:rPr lang="ru-RU" sz="1400" i="1" dirty="0" smtClean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400" dirty="0" smtClean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285728"/>
          <a:ext cx="8644064" cy="6568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794"/>
                <a:gridCol w="2109968"/>
                <a:gridCol w="3403174"/>
                <a:gridCol w="2314128"/>
              </a:tblGrid>
              <a:tr h="169929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b="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b="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Физкультминутка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b="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Быстро встали, улыбнулись.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b="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Выше-выше потянулись.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b="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Ну-ка, плечи распрямите, Поднимите, опустите.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b="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Вправо, влево повернитесь,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b="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Рук коленями коснитесь.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b="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Сели, встали. Сели, встали.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b="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на месте побежали.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b="0" i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Дети выполняют упражнения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>
                    <a:solidFill>
                      <a:schemeClr val="tx2"/>
                    </a:solidFill>
                  </a:tcPr>
                </a:tc>
              </a:tr>
              <a:tr h="94405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</a:t>
                      </a:r>
                      <a:r>
                        <a:rPr lang="en-US" sz="14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Решение </a:t>
                      </a:r>
                      <a:r>
                        <a:rPr lang="ru-RU" sz="1400" dirty="0" smtClean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уравнений  (слайд 6)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Немного размялись. А теперь порешаем! Решим </a:t>
                      </a: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уравнений № 1287 (б) </a:t>
                      </a:r>
                      <a:b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i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ребенок решает у доски и проговаривает решение, остальные у себя в тетрадях:</a:t>
                      </a: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</a:tr>
              <a:tr h="1095098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</a:t>
                      </a:r>
                      <a:r>
                        <a:rPr lang="en-US" sz="1400" b="1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Самостоятельная </a:t>
                      </a:r>
                      <a:r>
                        <a:rPr lang="ru-RU" sz="1400" dirty="0" smtClean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работа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(слайд 7)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Возьмите напечатанные листочки с самостоятельной работой и решайте прямо на листочке </a:t>
                      </a:r>
                      <a:b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Проверим правильность решения в конце решения самостоятельной работы, передав друг другу листочки с решениями по соседству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i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Решают самостоятельную работу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i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Проверяем по компьютеру решение самостоятельной работы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</a:tr>
              <a:tr h="169929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VII</a:t>
                      </a:r>
                      <a:r>
                        <a:rPr lang="en-US" sz="1400" b="1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Раскрась! – проектная </a:t>
                      </a:r>
                      <a:r>
                        <a:rPr lang="ru-RU" sz="1400" dirty="0" smtClean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работа (8)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А, теперь после самостоятельной работы немного отдохнем – порисуем , но не просто порисуем, а также порешаем и порисуем.</a:t>
                      </a:r>
                      <a:br>
                        <a:rPr lang="ru-RU" sz="140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 вас у все на столах лежат «Гномики», не просто гномики их надо разукрасить, если вы правильно решите пример, то увидите подберете тот цвет карандаша или фломастера, которые соответствует ответ примера.</a:t>
                      </a:r>
                      <a:br>
                        <a:rPr lang="ru-RU" sz="140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Правильность выполнения задания мы проверим на следующем слайде.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i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Решают примеры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i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Раскрашивают гномиков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</a:tr>
              <a:tr h="777376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endParaRPr lang="ru-RU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IX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-Получение – продукта проекта (слайд 9)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Теперь, внимательно посмотрите на своего гномика и на моего гномика, если вы правильно решили, а потом разукрасили, то у вас должно получиться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 smtClean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Проверяем по компьютеру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357166"/>
          <a:ext cx="8358248" cy="2143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1928826"/>
                <a:gridCol w="3554042"/>
                <a:gridCol w="2089562"/>
              </a:tblGrid>
              <a:tr h="107157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b="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b="0" dirty="0" smtClean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Домашняя работа  (слайд 10)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b="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А, сейчас, открыли дневники и записали домашнее задание, повторить правила и составить карточку из 5 уравнений и прорешать в проектных тетрадях. Подготовиться к контрольной работе.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b="0" i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Ребята слушают и записывают в дневниках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>
                    <a:solidFill>
                      <a:schemeClr val="tx2"/>
                    </a:solidFill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</a:t>
                      </a:r>
                      <a:r>
                        <a:rPr lang="en-US" sz="1400" b="1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 </a:t>
                      </a:r>
                      <a:r>
                        <a:rPr lang="ru-RU" sz="1400" dirty="0" smtClean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урока  ( слайд 11)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Давайте, ребята, вспомним, что мы сегодня мы с вами повторили на уроке и что нового узнали?</a:t>
                      </a:r>
                      <a:b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400" i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выставляю оценки</a:t>
                      </a: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До свидание, Желаю удачи и в добрый путь!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i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Отвечают и комментируют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pPr lvl="0"/>
            <a:r>
              <a:rPr lang="ru-RU" sz="40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Литература: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642918"/>
            <a:ext cx="842968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1. Дидактика развивающего обучения / Г. А. Игнатьева, В. О. Волкова, О. П. Шишкина. — Н. Новгород. 1998.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2.Программа. Планирование учебного материала. Математика.5 – 6 классы / В. И. Жохов.- М.: Мнемозина, 2010.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3.Теоретические основы обучения математике в средней школе: учебное пособие / Т. А. Иванова.- Н. Новгород 2003г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4.Современные образовательные технологии: учебное пособие / Г.К. Селевко.- М., 1998.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5.Современный урок математики: теория, технология, практика: книга для учителя / Т.А.Иванова.- Н.Новгород: НГПУ. 2010.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6. Математика. 6 класс: учебник для общеобразовательных учреждений. Учреждений / Н.Я. Виленкин , В.И.Жохов, А.С. Чесноков, С.И.Шварцбурд.- М.: Мнемозина, 2008.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7.Ресурсы интернета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>
                <a:solidFill>
                  <a:schemeClr val="bg1"/>
                </a:solidFill>
              </a:rPr>
              <a:t>Учебно</a:t>
            </a:r>
            <a:r>
              <a:rPr lang="ru-RU" sz="3600" b="1" dirty="0" smtClean="0">
                <a:solidFill>
                  <a:schemeClr val="bg1"/>
                </a:solidFill>
              </a:rPr>
              <a:t> - </a:t>
            </a:r>
            <a:r>
              <a:rPr lang="ru-RU" sz="3600" b="1" dirty="0" err="1" smtClean="0">
                <a:solidFill>
                  <a:schemeClr val="bg1"/>
                </a:solidFill>
              </a:rPr>
              <a:t>медодический</a:t>
            </a:r>
            <a:r>
              <a:rPr lang="ru-RU" sz="3600" b="1" dirty="0" smtClean="0">
                <a:solidFill>
                  <a:schemeClr val="bg1"/>
                </a:solidFill>
              </a:rPr>
              <a:t> комплекс</a:t>
            </a: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28674" name="Picture 2" descr="C:\Users\pc\Pictures\vilenkin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14422"/>
            <a:ext cx="2002497" cy="2786082"/>
          </a:xfrm>
          <a:prstGeom prst="rect">
            <a:avLst/>
          </a:prstGeom>
          <a:noFill/>
        </p:spPr>
      </p:pic>
      <p:pic>
        <p:nvPicPr>
          <p:cNvPr id="28675" name="Picture 3" descr="C:\Users\pc\Pictures\713187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6292" y="1142984"/>
            <a:ext cx="1923053" cy="2928958"/>
          </a:xfrm>
          <a:prstGeom prst="rect">
            <a:avLst/>
          </a:prstGeom>
          <a:noFill/>
        </p:spPr>
      </p:pic>
      <p:pic>
        <p:nvPicPr>
          <p:cNvPr id="28676" name="Picture 4" descr="C:\Users\pc\Pictures\7163881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1285860"/>
            <a:ext cx="1848340" cy="2786082"/>
          </a:xfrm>
          <a:prstGeom prst="rect">
            <a:avLst/>
          </a:prstGeom>
          <a:noFill/>
        </p:spPr>
      </p:pic>
      <p:pic>
        <p:nvPicPr>
          <p:cNvPr id="28677" name="Picture 5" descr="C:\Users\pc\Pictures\vil5-6matprog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85918" y="3571876"/>
            <a:ext cx="2111389" cy="3121184"/>
          </a:xfrm>
          <a:prstGeom prst="rect">
            <a:avLst/>
          </a:prstGeom>
          <a:noFill/>
        </p:spPr>
      </p:pic>
      <p:pic>
        <p:nvPicPr>
          <p:cNvPr id="28678" name="Picture 6" descr="C:\Users\pc\Pictures\vil6matm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4876" y="3643314"/>
            <a:ext cx="2173301" cy="3015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Пояснительная записка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Изучение математики в основной школе направлено на достижение следующих целей: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Развитие логического и критического мышления, культуры речи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формирование качеств мышления, необходимых для адаптации в современном информационном обществе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развитие интереса к математическому творчеству и математических способностей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формирование общих способов интеллектуальной деятельности, характерных для математики 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формирование представлений о математике как части общечеловеческой культуры, 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овладение математическими знаниями и умениями, необходимыми для применения в повседневной жизни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создание фундамента для математического развития, формирования механизмов мышления, характерных для математической деятельности.</a:t>
            </a:r>
          </a:p>
          <a:p>
            <a:pPr>
              <a:buNone/>
            </a:pPr>
            <a:endParaRPr lang="ru-RU" sz="20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Глава 1. Цели и задачи изучения раздела</a:t>
            </a: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 « Действия с рациональными числами»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700" b="1" dirty="0" smtClean="0">
                <a:solidFill>
                  <a:schemeClr val="bg1"/>
                </a:solidFill>
              </a:rPr>
              <a:t>1.1 Познавательная:</a:t>
            </a:r>
            <a:endParaRPr lang="ru-RU" sz="1700" dirty="0" smtClean="0">
              <a:solidFill>
                <a:schemeClr val="bg1"/>
              </a:solidFill>
            </a:endParaRPr>
          </a:p>
          <a:p>
            <a:pPr lvl="0"/>
            <a:r>
              <a:rPr lang="ru-RU" sz="1700" dirty="0" smtClean="0">
                <a:solidFill>
                  <a:schemeClr val="bg1"/>
                </a:solidFill>
              </a:rPr>
              <a:t>Продолжение формирования центральных математических понятий;</a:t>
            </a:r>
          </a:p>
          <a:p>
            <a:pPr lvl="0"/>
            <a:r>
              <a:rPr lang="ru-RU" sz="1700" dirty="0" smtClean="0">
                <a:solidFill>
                  <a:schemeClr val="bg1"/>
                </a:solidFill>
              </a:rPr>
              <a:t>Умение складывать рациональные  числа на координатной прямой;</a:t>
            </a:r>
          </a:p>
          <a:p>
            <a:pPr lvl="0"/>
            <a:r>
              <a:rPr lang="ru-RU" sz="1700" dirty="0" smtClean="0">
                <a:solidFill>
                  <a:schemeClr val="bg1"/>
                </a:solidFill>
              </a:rPr>
              <a:t>Формирование логической культуры учащихся, связанной с процессом выполнения действий с рациональными числами;</a:t>
            </a:r>
          </a:p>
          <a:p>
            <a:pPr lvl="0"/>
            <a:r>
              <a:rPr lang="ru-RU" sz="1700" dirty="0" smtClean="0">
                <a:solidFill>
                  <a:schemeClr val="bg1"/>
                </a:solidFill>
              </a:rPr>
              <a:t>Выработка прочных навыков арифметических действий с положительными и отрицательными числами</a:t>
            </a:r>
          </a:p>
          <a:p>
            <a:pPr lvl="0">
              <a:buNone/>
            </a:pPr>
            <a:r>
              <a:rPr lang="ru-RU" sz="1700" b="1" dirty="0" smtClean="0">
                <a:solidFill>
                  <a:schemeClr val="bg1"/>
                </a:solidFill>
              </a:rPr>
              <a:t>1.2 Развивающая:</a:t>
            </a:r>
            <a:endParaRPr lang="ru-RU" sz="1700" dirty="0" smtClean="0">
              <a:solidFill>
                <a:schemeClr val="bg1"/>
              </a:solidFill>
            </a:endParaRPr>
          </a:p>
          <a:p>
            <a:pPr lvl="0"/>
            <a:r>
              <a:rPr lang="ru-RU" sz="1700" dirty="0" smtClean="0">
                <a:solidFill>
                  <a:schemeClr val="bg1"/>
                </a:solidFill>
              </a:rPr>
              <a:t>Развитие интеллектуальных и творческих способностей учащихся, познавательной активности, интереса к изучению математики;</a:t>
            </a:r>
          </a:p>
          <a:p>
            <a:pPr lvl="0"/>
            <a:r>
              <a:rPr lang="ru-RU" sz="1700" dirty="0" smtClean="0">
                <a:solidFill>
                  <a:schemeClr val="bg1"/>
                </a:solidFill>
              </a:rPr>
              <a:t>Овладение математическими знаниями и умениями, необходимыми для применения в повседневной жизни.</a:t>
            </a:r>
          </a:p>
          <a:p>
            <a:pPr>
              <a:buNone/>
            </a:pPr>
            <a:r>
              <a:rPr lang="ru-RU" sz="1700" b="1" dirty="0" smtClean="0">
                <a:solidFill>
                  <a:schemeClr val="bg1"/>
                </a:solidFill>
              </a:rPr>
              <a:t>1.3 Воспитательная:</a:t>
            </a:r>
            <a:endParaRPr lang="ru-RU" sz="1700" dirty="0" smtClean="0">
              <a:solidFill>
                <a:schemeClr val="bg1"/>
              </a:solidFill>
            </a:endParaRPr>
          </a:p>
          <a:p>
            <a:pPr lvl="0"/>
            <a:r>
              <a:rPr lang="ru-RU" sz="1700" dirty="0" smtClean="0">
                <a:solidFill>
                  <a:schemeClr val="bg1"/>
                </a:solidFill>
              </a:rPr>
              <a:t>Воспитание качеств личности, формируемых в ходе учебной математической деятельности и обеспечивающих социальную мобильность, творческую активность, способность принимать самостоятельные решения.</a:t>
            </a:r>
          </a:p>
          <a:p>
            <a:endParaRPr lang="ru-RU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</a:rPr>
              <a:t>Глава 2. </a:t>
            </a:r>
            <a:r>
              <a:rPr lang="ru-RU" sz="2200" b="1" dirty="0" err="1" smtClean="0">
                <a:solidFill>
                  <a:schemeClr val="bg1"/>
                </a:solidFill>
              </a:rPr>
              <a:t>Психолого</a:t>
            </a:r>
            <a:r>
              <a:rPr lang="ru-RU" sz="2200" b="1" dirty="0" smtClean="0">
                <a:solidFill>
                  <a:schemeClr val="bg1"/>
                </a:solidFill>
              </a:rPr>
              <a:t> – педагогическое объяснение специфики восприятия учебного материала учащимися в соответствии с возрастными особенностями 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2.1. </a:t>
            </a:r>
            <a:r>
              <a:rPr lang="ru-RU" sz="1600" b="1" dirty="0" smtClean="0">
                <a:solidFill>
                  <a:schemeClr val="bg1"/>
                </a:solidFill>
              </a:rPr>
              <a:t> Развитие познавательных процессов: памяти, внимания, мышления у детей среднего школьного возраста.</a:t>
            </a:r>
            <a:endParaRPr lang="ru-RU" sz="1600" dirty="0" smtClean="0">
              <a:solidFill>
                <a:schemeClr val="bg1"/>
              </a:solidFill>
            </a:endParaRPr>
          </a:p>
          <a:p>
            <a:r>
              <a:rPr lang="ru-RU" sz="1600" dirty="0" smtClean="0">
                <a:solidFill>
                  <a:schemeClr val="bg1"/>
                </a:solidFill>
              </a:rPr>
              <a:t>происходит активное развитие интеллектуальных способностей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Нарастает умение организовывать и контролировать своё внимание, процессы памяти, управлять ими.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память перестраивается от механического запоминания к смысловому.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Для детей 11 лет доминирующим остается конкретный тип мышления, постепенно происходит его перестройка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для подростка вспомнить – значит мыслить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Если подросток запоминает материал с установкой, что эта информация понадобиться в скором времени, то материал усваивается быстрее, помнится дольше, воспроизводится точнее.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Знания ученика будут прочными, если они являются продуктом собственных размышлений и закрепились в результате его собственной творческой деятельности над учебным материалом.</a:t>
            </a:r>
          </a:p>
          <a:p>
            <a:pPr>
              <a:buNone/>
            </a:pPr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Ожидаемые результаты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 smtClean="0">
                <a:solidFill>
                  <a:schemeClr val="bg1"/>
                </a:solidFill>
              </a:rPr>
              <a:t>Учиться складывать и вычитать рациональные числа с помощью координатной прямой;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Знает правила сложения и вычитания рациональных чисел и умеет применять их в процессе вычисления;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Знает правила умножения и деления рациональных чисел и умеет применять их на практике;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Знает свойства действий с рациональными числами и умеет применять их для упрощения вычислений;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Дополняет свои знания о числе;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Овладевает основами культуры математического мышления.  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владеет навыками самостоятельной познавательной деятельности;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видит применение изучаемого материала в практической деятельности</a:t>
            </a:r>
            <a:r>
              <a:rPr lang="ru-RU" dirty="0" smtClean="0"/>
              <a:t>.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Глава 3. Используемые в образовательном процессе технологии, методы, принципы и формы организации учебной деятельности учащихся.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bg1"/>
                </a:solidFill>
              </a:rPr>
              <a:t>3.1. Использование ИКТ</a:t>
            </a:r>
          </a:p>
          <a:p>
            <a:pPr lvl="0"/>
            <a:r>
              <a:rPr lang="ru-RU" sz="1800" dirty="0" smtClean="0">
                <a:solidFill>
                  <a:schemeClr val="bg1"/>
                </a:solidFill>
              </a:rPr>
              <a:t>Интенсификация  самостоятельной работы учащихся;</a:t>
            </a:r>
          </a:p>
          <a:p>
            <a:pPr lvl="0"/>
            <a:r>
              <a:rPr lang="ru-RU" sz="1800" dirty="0" smtClean="0">
                <a:solidFill>
                  <a:schemeClr val="bg1"/>
                </a:solidFill>
              </a:rPr>
              <a:t>Рост объема выполненных на уроке заданий;</a:t>
            </a:r>
          </a:p>
          <a:p>
            <a:pPr lvl="0"/>
            <a:r>
              <a:rPr lang="ru-RU" sz="1800" dirty="0" smtClean="0">
                <a:solidFill>
                  <a:schemeClr val="bg1"/>
                </a:solidFill>
              </a:rPr>
              <a:t>Повышение мотивации  и познавательной деятельности за счет разнообразия форм, возможности включения игрового момента. </a:t>
            </a:r>
          </a:p>
          <a:p>
            <a:pPr lvl="0"/>
            <a:r>
              <a:rPr lang="ru-RU" sz="1800" dirty="0" smtClean="0">
                <a:solidFill>
                  <a:schemeClr val="bg1"/>
                </a:solidFill>
              </a:rPr>
              <a:t>процесс обучения более интересный, разнообразный, интенсивный.  </a:t>
            </a:r>
          </a:p>
          <a:p>
            <a:pPr lvl="0"/>
            <a:r>
              <a:rPr lang="ru-RU" sz="1800" dirty="0" smtClean="0">
                <a:solidFill>
                  <a:schemeClr val="bg1"/>
                </a:solidFill>
              </a:rPr>
              <a:t>Применение на уроке компьютерных тестов и диагностических комплексов позволяет за короткое время получать объективную картину уровня усвоения изучаемого материала у всех учащихся и своевременно его скорректировать.</a:t>
            </a:r>
          </a:p>
          <a:p>
            <a:pPr lvl="0"/>
            <a:r>
              <a:rPr lang="ru-RU" sz="1800" dirty="0" smtClean="0">
                <a:solidFill>
                  <a:schemeClr val="bg1"/>
                </a:solidFill>
              </a:rPr>
              <a:t>Для ученика важно, то что сразу после выполнения текста (когда эта информация еще не потеряла свою актуальность) он получает объективный результат с указанием ошибок, что невозможно, например, при устном опросе.</a:t>
            </a:r>
          </a:p>
          <a:p>
            <a:endParaRPr lang="ru-RU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500066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dirty="0" smtClean="0">
                <a:solidFill>
                  <a:schemeClr val="bg1"/>
                </a:solidFill>
              </a:rPr>
              <a:t/>
            </a:r>
            <a:br>
              <a:rPr lang="ru-RU" sz="2200" b="1" dirty="0" smtClean="0">
                <a:solidFill>
                  <a:schemeClr val="bg1"/>
                </a:solidFill>
              </a:rPr>
            </a:br>
            <a:r>
              <a:rPr lang="ru-RU" sz="2200" b="1" dirty="0" smtClean="0">
                <a:solidFill>
                  <a:schemeClr val="bg1"/>
                </a:solidFill>
              </a:rPr>
              <a:t/>
            </a:r>
            <a:br>
              <a:rPr lang="ru-RU" sz="2200" b="1" dirty="0" smtClean="0">
                <a:solidFill>
                  <a:schemeClr val="bg1"/>
                </a:solidFill>
              </a:rPr>
            </a:br>
            <a:r>
              <a:rPr lang="ru-RU" sz="2200" b="1" dirty="0" smtClean="0">
                <a:solidFill>
                  <a:schemeClr val="bg1"/>
                </a:solidFill>
              </a:rPr>
              <a:t> Методы обучения по источнику получения знаний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r>
              <a:rPr lang="ru-RU" sz="2000" u="sng" dirty="0" smtClean="0">
                <a:solidFill>
                  <a:schemeClr val="bg1"/>
                </a:solidFill>
              </a:rPr>
              <a:t>Словесные методы обучения :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2000" i="1" dirty="0" smtClean="0">
                <a:solidFill>
                  <a:schemeClr val="bg1"/>
                </a:solidFill>
              </a:rPr>
              <a:t>Объяснение.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i="1" dirty="0" smtClean="0">
                <a:solidFill>
                  <a:schemeClr val="bg1"/>
                </a:solidFill>
              </a:rPr>
              <a:t>Эвристическая беседа</a:t>
            </a:r>
          </a:p>
          <a:p>
            <a:r>
              <a:rPr lang="ru-RU" sz="2000" u="sng" dirty="0" smtClean="0">
                <a:solidFill>
                  <a:schemeClr val="bg1"/>
                </a:solidFill>
              </a:rPr>
              <a:t>Наглядные методы: 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i="1" dirty="0" smtClean="0">
                <a:solidFill>
                  <a:schemeClr val="bg1"/>
                </a:solidFill>
              </a:rPr>
              <a:t>Метод  иллюстраций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i="1" dirty="0" smtClean="0">
                <a:solidFill>
                  <a:schemeClr val="bg1"/>
                </a:solidFill>
              </a:rPr>
              <a:t>Компьютер.</a:t>
            </a:r>
          </a:p>
          <a:p>
            <a:r>
              <a:rPr lang="ru-RU" sz="2000" u="sng" dirty="0" smtClean="0">
                <a:solidFill>
                  <a:schemeClr val="bg1"/>
                </a:solidFill>
              </a:rPr>
              <a:t>Практические методы: </a:t>
            </a:r>
            <a:r>
              <a:rPr lang="ru-RU" sz="2000" i="1" dirty="0" smtClean="0">
                <a:solidFill>
                  <a:schemeClr val="bg1"/>
                </a:solidFill>
              </a:rPr>
              <a:t>Упражнения – устные, воспроизводящие, тренировочные.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Методы обучения в зависимости от характера познавательной деятельности учащихся.</a:t>
            </a:r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i="1" dirty="0" smtClean="0">
                <a:solidFill>
                  <a:schemeClr val="bg1"/>
                </a:solidFill>
              </a:rPr>
              <a:t>Объяснительно-иллюстративный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</a:p>
          <a:p>
            <a:r>
              <a:rPr lang="ru-RU" sz="2000" i="1" dirty="0" smtClean="0">
                <a:solidFill>
                  <a:schemeClr val="bg1"/>
                </a:solidFill>
              </a:rPr>
              <a:t>Проблемный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</a:p>
          <a:p>
            <a:r>
              <a:rPr lang="ru-RU" sz="2000" i="1" dirty="0" smtClean="0">
                <a:solidFill>
                  <a:schemeClr val="bg1"/>
                </a:solidFill>
              </a:rPr>
              <a:t>Частично-поисковый метод.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Принципы организации учебной деятельности:</a:t>
            </a:r>
          </a:p>
          <a:p>
            <a:pPr lvl="0"/>
            <a:r>
              <a:rPr lang="ru-RU" sz="2000" dirty="0" smtClean="0">
                <a:solidFill>
                  <a:schemeClr val="bg1"/>
                </a:solidFill>
              </a:rPr>
              <a:t>Учет возрастных и индивидуальных особенностей детей.</a:t>
            </a:r>
          </a:p>
          <a:p>
            <a:pPr lvl="0"/>
            <a:r>
              <a:rPr lang="ru-RU" sz="2000" dirty="0" smtClean="0">
                <a:solidFill>
                  <a:schemeClr val="bg1"/>
                </a:solidFill>
              </a:rPr>
              <a:t>Наглядность, научность, доступность.</a:t>
            </a:r>
          </a:p>
          <a:p>
            <a:pPr>
              <a:buNone/>
            </a:pP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Формы организации учебной деятельности учащихся: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dirty="0" smtClean="0">
                <a:solidFill>
                  <a:schemeClr val="bg1"/>
                </a:solidFill>
              </a:rPr>
              <a:t>Коллективная</a:t>
            </a:r>
          </a:p>
          <a:p>
            <a:pPr lvl="0"/>
            <a:r>
              <a:rPr lang="ru-RU" sz="2400" dirty="0" smtClean="0">
                <a:solidFill>
                  <a:schemeClr val="bg1"/>
                </a:solidFill>
              </a:rPr>
              <a:t>Работа в группах</a:t>
            </a:r>
          </a:p>
          <a:p>
            <a:pPr lvl="0"/>
            <a:r>
              <a:rPr lang="ru-RU" sz="2400" dirty="0" smtClean="0">
                <a:solidFill>
                  <a:schemeClr val="bg1"/>
                </a:solidFill>
              </a:rPr>
              <a:t>Работа в парах</a:t>
            </a:r>
          </a:p>
          <a:p>
            <a:pPr lvl="0"/>
            <a:r>
              <a:rPr lang="ru-RU" sz="2400" dirty="0" smtClean="0">
                <a:solidFill>
                  <a:schemeClr val="bg1"/>
                </a:solidFill>
              </a:rPr>
              <a:t>Самостоятельная работа</a:t>
            </a:r>
          </a:p>
          <a:p>
            <a:endParaRPr lang="ru-RU" dirty="0"/>
          </a:p>
        </p:txBody>
      </p:sp>
      <p:pic>
        <p:nvPicPr>
          <p:cNvPr id="1027" name="Picture 3" descr="G:\Новая папка\Сов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857628"/>
            <a:ext cx="3000396" cy="24196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1450</Words>
  <PresentationFormat>Экран (4:3)</PresentationFormat>
  <Paragraphs>226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Методическая разработка  раздела образовательной программы по математике  «Действия с рациональными числами», 6 класс</vt:lpstr>
      <vt:lpstr>Учебно - медодический комплекс</vt:lpstr>
      <vt:lpstr>Пояснительная записка</vt:lpstr>
      <vt:lpstr>Глава 1. Цели и задачи изучения раздела  « Действия с рациональными числами»</vt:lpstr>
      <vt:lpstr>Глава 2. Психолого – педагогическое объяснение специфики восприятия учебного материала учащимися в соответствии с возрастными особенностями  </vt:lpstr>
      <vt:lpstr> Ожидаемые результаты</vt:lpstr>
      <vt:lpstr>Глава 3. Используемые в образовательном процессе технологии, методы, принципы и формы организации учебной деятельности учащихся. </vt:lpstr>
      <vt:lpstr>   Методы обучения по источнику получения знаний </vt:lpstr>
      <vt:lpstr>Формы организации учебной деятельности учащихся:</vt:lpstr>
      <vt:lpstr>  Поурочное планирование раздела программы «Действия с рациональными числами» </vt:lpstr>
      <vt:lpstr>Слайд 11</vt:lpstr>
      <vt:lpstr>План-конспект урока по теме "Действия с рациональными числами"  </vt:lpstr>
      <vt:lpstr>Слайд 13</vt:lpstr>
      <vt:lpstr>Слайд 14</vt:lpstr>
      <vt:lpstr>Слайд 15</vt:lpstr>
      <vt:lpstr>Литература: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Методическая разработка</dc:title>
  <dc:creator>pc</dc:creator>
  <cp:lastModifiedBy>pc</cp:lastModifiedBy>
  <cp:revision>44</cp:revision>
  <dcterms:created xsi:type="dcterms:W3CDTF">2014-01-30T15:32:43Z</dcterms:created>
  <dcterms:modified xsi:type="dcterms:W3CDTF">2014-02-07T18:54:47Z</dcterms:modified>
</cp:coreProperties>
</file>