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84" r:id="rId2"/>
    <p:sldId id="256" r:id="rId3"/>
    <p:sldId id="257" r:id="rId4"/>
    <p:sldId id="258" r:id="rId5"/>
    <p:sldId id="259" r:id="rId6"/>
    <p:sldId id="260" r:id="rId7"/>
    <p:sldId id="301" r:id="rId8"/>
    <p:sldId id="302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6" r:id="rId17"/>
    <p:sldId id="288" r:id="rId18"/>
    <p:sldId id="287" r:id="rId19"/>
    <p:sldId id="289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3" r:id="rId30"/>
    <p:sldId id="300" r:id="rId31"/>
    <p:sldId id="304" r:id="rId32"/>
    <p:sldId id="290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3883"/>
    <a:srgbClr val="1818C6"/>
    <a:srgbClr val="333399"/>
    <a:srgbClr val="A053AD"/>
    <a:srgbClr val="69AB8A"/>
    <a:srgbClr val="990000"/>
    <a:srgbClr val="6CAC8C"/>
    <a:srgbClr val="A2CAB6"/>
    <a:srgbClr val="FF99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4700" autoAdjust="0"/>
  </p:normalViewPr>
  <p:slideViewPr>
    <p:cSldViewPr>
      <p:cViewPr varScale="1">
        <p:scale>
          <a:sx n="105" d="100"/>
          <a:sy n="105" d="100"/>
        </p:scale>
        <p:origin x="-4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DC6CA-839A-4B33-A86B-B0CE3D608A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7BF20-6AD0-478B-B30A-17F5D26187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4B4B5-77CD-4F89-9EC7-0EB0ADFC36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FCD7C-9E8F-45D0-9183-CCD097DE3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B8369-87F9-475B-A650-07E34EA2A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B14EC-11E9-4C6B-882B-4361050328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D999B-55A5-4DFA-888C-C54AFAE5C3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86655-513D-4CDD-B36C-4BF08A179E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1DF02-7C6D-4C8F-B949-027566A442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19506-D93F-4477-B667-DA6073A15F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02A42-5877-4428-BE23-6FFC5F6AF0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5A9AD-92F4-4DE7-94C4-E7FE9C39D9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15FF1B1-837F-4E6B-9535-7EF16EE539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8E3AA22-0B01-4857-B425-6591BA19DD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21.xml"/><Relationship Id="rId26" Type="http://schemas.openxmlformats.org/officeDocument/2006/relationships/slide" Target="slide29.xml"/><Relationship Id="rId3" Type="http://schemas.openxmlformats.org/officeDocument/2006/relationships/slide" Target="slide4.xml"/><Relationship Id="rId21" Type="http://schemas.openxmlformats.org/officeDocument/2006/relationships/slide" Target="slide24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5" Type="http://schemas.openxmlformats.org/officeDocument/2006/relationships/slide" Target="slide28.xml"/><Relationship Id="rId2" Type="http://schemas.openxmlformats.org/officeDocument/2006/relationships/slide" Target="slide3.xml"/><Relationship Id="rId16" Type="http://schemas.openxmlformats.org/officeDocument/2006/relationships/slide" Target="slide19.xml"/><Relationship Id="rId20" Type="http://schemas.openxmlformats.org/officeDocument/2006/relationships/slide" Target="slide23.xml"/><Relationship Id="rId29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6" Type="http://schemas.openxmlformats.org/officeDocument/2006/relationships/slide" Target="slide7.xml"/><Relationship Id="rId11" Type="http://schemas.openxmlformats.org/officeDocument/2006/relationships/slide" Target="slide14.xml"/><Relationship Id="rId24" Type="http://schemas.openxmlformats.org/officeDocument/2006/relationships/slide" Target="slide27.xml"/><Relationship Id="rId5" Type="http://schemas.openxmlformats.org/officeDocument/2006/relationships/slide" Target="slide6.xml"/><Relationship Id="rId15" Type="http://schemas.openxmlformats.org/officeDocument/2006/relationships/slide" Target="slide17.xml"/><Relationship Id="rId23" Type="http://schemas.openxmlformats.org/officeDocument/2006/relationships/slide" Target="slide26.xml"/><Relationship Id="rId28" Type="http://schemas.openxmlformats.org/officeDocument/2006/relationships/image" Target="../media/image4.gif"/><Relationship Id="rId10" Type="http://schemas.openxmlformats.org/officeDocument/2006/relationships/slide" Target="slide13.xml"/><Relationship Id="rId19" Type="http://schemas.openxmlformats.org/officeDocument/2006/relationships/slide" Target="slide22.xml"/><Relationship Id="rId31" Type="http://schemas.openxmlformats.org/officeDocument/2006/relationships/image" Target="../media/image7.gif"/><Relationship Id="rId4" Type="http://schemas.openxmlformats.org/officeDocument/2006/relationships/slide" Target="slide5.xml"/><Relationship Id="rId9" Type="http://schemas.openxmlformats.org/officeDocument/2006/relationships/slide" Target="slide12.xml"/><Relationship Id="rId14" Type="http://schemas.openxmlformats.org/officeDocument/2006/relationships/slide" Target="slide18.xml"/><Relationship Id="rId22" Type="http://schemas.openxmlformats.org/officeDocument/2006/relationships/slide" Target="slide25.xml"/><Relationship Id="rId27" Type="http://schemas.openxmlformats.org/officeDocument/2006/relationships/image" Target="../media/image3.gif"/><Relationship Id="rId30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43438" y="274638"/>
            <a:ext cx="4043362" cy="1143000"/>
          </a:xfrm>
        </p:spPr>
        <p:txBody>
          <a:bodyPr/>
          <a:lstStyle/>
          <a:p>
            <a:pPr eaLnBrk="1" hangingPunct="1"/>
            <a:endParaRPr lang="ru-RU" sz="2800" dirty="0" smtClean="0">
              <a:solidFill>
                <a:srgbClr val="0070C0"/>
              </a:solidFill>
              <a:latin typeface="Arno Pro Smbd Caption" pitchFamily="18" charset="0"/>
            </a:endParaRPr>
          </a:p>
        </p:txBody>
      </p:sp>
      <p:sp>
        <p:nvSpPr>
          <p:cNvPr id="32777" name="WordArt 9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500034" y="285728"/>
            <a:ext cx="8286808" cy="27146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kern="10" dirty="0">
                <a:ln w="11430"/>
                <a:solidFill>
                  <a:srgbClr val="A053A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своя игра</a:t>
            </a:r>
          </a:p>
        </p:txBody>
      </p:sp>
      <p:pic>
        <p:nvPicPr>
          <p:cNvPr id="8" name="Рисунок 7" descr="пианин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143248"/>
            <a:ext cx="7572428" cy="3515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621506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10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симфонический оркестр</a:t>
            </a:r>
          </a:p>
        </p:txBody>
      </p:sp>
      <p:sp>
        <p:nvSpPr>
          <p:cNvPr id="9219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7972425" cy="4554551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1818C6"/>
                </a:solidFill>
                <a:latin typeface="Arno Pro Smbd Caption" pitchFamily="18" charset="0"/>
              </a:rPr>
              <a:t>Перечислите группы инструментов симфонического оркестра</a:t>
            </a:r>
          </a:p>
          <a:p>
            <a:pPr algn="ctr"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Display" pitchFamily="18" charset="0"/>
            </a:endParaRPr>
          </a:p>
        </p:txBody>
      </p:sp>
      <p:sp>
        <p:nvSpPr>
          <p:cNvPr id="9220" name="Содержимое 7"/>
          <p:cNvSpPr>
            <a:spLocks noGrp="1"/>
          </p:cNvSpPr>
          <p:nvPr>
            <p:ph sz="half" idx="2"/>
          </p:nvPr>
        </p:nvSpPr>
        <p:spPr>
          <a:xfrm>
            <a:off x="785786" y="3500438"/>
            <a:ext cx="7829550" cy="2714644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no Pro Smbd Caption" pitchFamily="18" charset="0"/>
              </a:rPr>
              <a:t>Струнно-смычковая</a:t>
            </a:r>
          </a:p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no Pro Smbd Caption" pitchFamily="18" charset="0"/>
              </a:rPr>
              <a:t>Деревянно-духовая</a:t>
            </a:r>
          </a:p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no Pro Smbd Caption" pitchFamily="18" charset="0"/>
              </a:rPr>
              <a:t>Медно-духовая</a:t>
            </a:r>
          </a:p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no Pro Smbd Caption" pitchFamily="18" charset="0"/>
              </a:rPr>
              <a:t>Ударная</a:t>
            </a:r>
          </a:p>
        </p:txBody>
      </p:sp>
      <p:sp>
        <p:nvSpPr>
          <p:cNvPr id="922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9586" y="5643578"/>
            <a:ext cx="1042988" cy="10429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Рисунок 7" descr="note_4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85728"/>
            <a:ext cx="1923769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62865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20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 симфонический оркестр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857364"/>
            <a:ext cx="7972425" cy="4268799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1818C6"/>
                </a:solidFill>
                <a:latin typeface="Arno Pro Smbd Caption" pitchFamily="18" charset="0"/>
              </a:rPr>
              <a:t>Самый главный человек в симфоническом оркестре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857224" y="3714752"/>
            <a:ext cx="6858048" cy="2928958"/>
          </a:xfrm>
        </p:spPr>
        <p:txBody>
          <a:bodyPr/>
          <a:lstStyle/>
          <a:p>
            <a:pPr algn="ctr">
              <a:buFontTx/>
              <a:buNone/>
            </a:pPr>
            <a:endParaRPr lang="ru-RU" sz="4000" b="1" dirty="0" smtClean="0">
              <a:solidFill>
                <a:srgbClr val="C00000"/>
              </a:solidFill>
              <a:latin typeface="Arno Pro Smbd Caption" pitchFamily="18" charset="0"/>
            </a:endParaRPr>
          </a:p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 ДИРИЖЁР</a:t>
            </a:r>
            <a:endParaRPr lang="ru-RU" sz="3000" b="1" dirty="0" smtClean="0">
              <a:solidFill>
                <a:srgbClr val="C00000"/>
              </a:solidFill>
              <a:latin typeface="Arno Pro Smbd Caption" pitchFamily="18" charset="0"/>
            </a:endParaRPr>
          </a:p>
        </p:txBody>
      </p:sp>
      <p:sp>
        <p:nvSpPr>
          <p:cNvPr id="10245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445125"/>
            <a:ext cx="1042988" cy="10429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Рисунок 7" descr="note_4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85728"/>
            <a:ext cx="1923769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6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757237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30 баллов</a:t>
            </a:r>
            <a:r>
              <a:rPr lang="ru-RU" sz="4000" dirty="0" smtClean="0">
                <a:solidFill>
                  <a:srgbClr val="002060"/>
                </a:solidFill>
                <a:latin typeface="Arno Pro Smbd Captio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 симфонический оркестр</a:t>
            </a:r>
            <a:endParaRPr lang="ru-RU" sz="4000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42938" y="1928802"/>
            <a:ext cx="7715250" cy="4197361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1818C6"/>
                </a:solidFill>
                <a:latin typeface="Arno Pro Smbd Caption" pitchFamily="18" charset="0"/>
              </a:rPr>
              <a:t>Какие инструменты звучат при вдувании в них воздуха?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214414" y="4000504"/>
            <a:ext cx="6357937" cy="221457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Деревянные и медные духовые</a:t>
            </a:r>
          </a:p>
        </p:txBody>
      </p:sp>
      <p:sp>
        <p:nvSpPr>
          <p:cNvPr id="11269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013325"/>
            <a:ext cx="1042988" cy="10429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Рисунок 7" descr="note_4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85728"/>
            <a:ext cx="1923769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6" grpId="0" build="p"/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650081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40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 симфонический оркестр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85926"/>
            <a:ext cx="8329613" cy="4340237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4000" b="1" dirty="0" smtClean="0">
                <a:solidFill>
                  <a:srgbClr val="1818C6"/>
                </a:solidFill>
                <a:latin typeface="Arno Pro Smbd Caption" pitchFamily="18" charset="0"/>
              </a:rPr>
              <a:t>В каких музыкальных жанрах важна роль симфонического оркестра?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42910" y="3929066"/>
            <a:ext cx="6715172" cy="2428892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no Pro Smbd Caption" pitchFamily="18" charset="0"/>
              </a:rPr>
              <a:t>Симфонии</a:t>
            </a:r>
          </a:p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no Pro Smbd Caption" pitchFamily="18" charset="0"/>
              </a:rPr>
              <a:t>Оперные и балетные спектакли</a:t>
            </a:r>
          </a:p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no Pro Smbd Caption" pitchFamily="18" charset="0"/>
              </a:rPr>
              <a:t>Оратории</a:t>
            </a:r>
          </a:p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no Pro Smbd Caption" pitchFamily="18" charset="0"/>
              </a:rPr>
              <a:t>Кантаты</a:t>
            </a:r>
          </a:p>
        </p:txBody>
      </p:sp>
      <p:sp>
        <p:nvSpPr>
          <p:cNvPr id="12293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5229225"/>
            <a:ext cx="1042988" cy="10429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Рисунок 7" descr="note_4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85728"/>
            <a:ext cx="1923769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757237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50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 симфонический оркестр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8115300" cy="3911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1818C6"/>
                </a:solidFill>
                <a:latin typeface="Arno Pro Smbd Caption" pitchFamily="18" charset="0"/>
              </a:rPr>
              <a:t>Можно ли инструменты внутри каждой группы назвать родственными? Объясни почему?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214414" y="4000504"/>
            <a:ext cx="6072229" cy="257176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Да.</a:t>
            </a:r>
          </a:p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Так как они близки по звучанию</a:t>
            </a:r>
          </a:p>
        </p:txBody>
      </p:sp>
      <p:sp>
        <p:nvSpPr>
          <p:cNvPr id="1331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29500" y="5286375"/>
            <a:ext cx="1042988" cy="10429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Рисунок 8" descr="note_4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85728"/>
            <a:ext cx="1923769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407193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10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инструменты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7615238" cy="534036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1818C6"/>
                </a:solidFill>
              </a:rPr>
              <a:t>Назовите этот инструмент: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0034" y="5143512"/>
            <a:ext cx="8115300" cy="1482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ВИОЛОНЧЕЛЬ</a:t>
            </a:r>
          </a:p>
        </p:txBody>
      </p:sp>
      <p:sp>
        <p:nvSpPr>
          <p:cNvPr id="143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Рисунок 11" descr="скрип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214290"/>
            <a:ext cx="2279524" cy="1571636"/>
          </a:xfrm>
          <a:prstGeom prst="rect">
            <a:avLst/>
          </a:prstGeom>
        </p:spPr>
      </p:pic>
      <p:pic>
        <p:nvPicPr>
          <p:cNvPr id="13" name="Рисунок 12" descr="виолонч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1285860"/>
            <a:ext cx="3857652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407193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20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инструменты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7615238" cy="534036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1818C6"/>
                </a:solidFill>
              </a:rPr>
              <a:t>Назовите этот инструмент: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0034" y="5143512"/>
            <a:ext cx="8115300" cy="1482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ВАЛТОРНА</a:t>
            </a:r>
          </a:p>
        </p:txBody>
      </p:sp>
      <p:sp>
        <p:nvSpPr>
          <p:cNvPr id="143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Рисунок 11" descr="скрип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214290"/>
            <a:ext cx="2279524" cy="1571636"/>
          </a:xfrm>
          <a:prstGeom prst="rect">
            <a:avLst/>
          </a:prstGeom>
        </p:spPr>
      </p:pic>
      <p:pic>
        <p:nvPicPr>
          <p:cNvPr id="9" name="Рисунок 8" descr="валтор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643314"/>
            <a:ext cx="38100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407193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30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инструменты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8043890" cy="534036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1818C6"/>
                </a:solidFill>
              </a:rPr>
              <a:t>К какой группе симфонического оркестра относится этот инструмент: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0034" y="5143512"/>
            <a:ext cx="8115300" cy="1482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Струнно-смычковой</a:t>
            </a:r>
          </a:p>
        </p:txBody>
      </p:sp>
      <p:sp>
        <p:nvSpPr>
          <p:cNvPr id="143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Рисунок 11" descr="скрип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214290"/>
            <a:ext cx="2279524" cy="1571636"/>
          </a:xfrm>
          <a:prstGeom prst="rect">
            <a:avLst/>
          </a:prstGeom>
        </p:spPr>
      </p:pic>
      <p:pic>
        <p:nvPicPr>
          <p:cNvPr id="9" name="Рисунок 8" descr="Скрипка картин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1714488"/>
            <a:ext cx="3912068" cy="4786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407193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40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инструменты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8186766" cy="534036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1818C6"/>
                </a:solidFill>
              </a:rPr>
              <a:t>К какой группе симфонического оркестра относится этот инструмент: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0034" y="5143512"/>
            <a:ext cx="8115300" cy="1482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ДЕРЕВЯННО-</a:t>
            </a:r>
          </a:p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ДУХОВОЙ</a:t>
            </a:r>
          </a:p>
        </p:txBody>
      </p:sp>
      <p:sp>
        <p:nvSpPr>
          <p:cNvPr id="143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Рисунок 11" descr="скрип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214290"/>
            <a:ext cx="2279524" cy="1571636"/>
          </a:xfrm>
          <a:prstGeom prst="rect">
            <a:avLst/>
          </a:prstGeom>
        </p:spPr>
      </p:pic>
      <p:pic>
        <p:nvPicPr>
          <p:cNvPr id="10" name="Рисунок 9" descr="флейт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3429000"/>
            <a:ext cx="5048250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407193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50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инструменты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8186766" cy="534036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1818C6"/>
                </a:solidFill>
              </a:rPr>
              <a:t>О</a:t>
            </a:r>
            <a:r>
              <a:rPr lang="ru-RU" sz="4000" b="1" dirty="0" smtClean="0">
                <a:solidFill>
                  <a:srgbClr val="1818C6"/>
                </a:solidFill>
              </a:rPr>
              <a:t>тгадай инструмент:</a:t>
            </a:r>
            <a:endParaRPr lang="ru-RU" sz="4000" b="1" dirty="0" smtClean="0">
              <a:solidFill>
                <a:srgbClr val="1818C6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0034" y="5143512"/>
            <a:ext cx="8115300" cy="1482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Балалайка</a:t>
            </a:r>
            <a:endParaRPr lang="ru-RU" sz="4000" b="1" dirty="0" smtClean="0">
              <a:solidFill>
                <a:srgbClr val="C00000"/>
              </a:solidFill>
              <a:latin typeface="Arno Pro Smbd Caption" pitchFamily="18" charset="0"/>
            </a:endParaRPr>
          </a:p>
        </p:txBody>
      </p:sp>
      <p:sp>
        <p:nvSpPr>
          <p:cNvPr id="143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Рисунок 11" descr="скрип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214290"/>
            <a:ext cx="2279524" cy="1571636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786058"/>
            <a:ext cx="385765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8" name="Group 150"/>
          <p:cNvGraphicFramePr>
            <a:graphicFrameLocks noGrp="1"/>
          </p:cNvGraphicFramePr>
          <p:nvPr>
            <p:ph/>
          </p:nvPr>
        </p:nvGraphicFramePr>
        <p:xfrm>
          <a:off x="428625" y="428625"/>
          <a:ext cx="8064500" cy="592935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00301"/>
                <a:gridCol w="1176345"/>
                <a:gridCol w="1143008"/>
                <a:gridCol w="1143008"/>
                <a:gridCol w="1143008"/>
                <a:gridCol w="958830"/>
              </a:tblGrid>
              <a:tr h="95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Термины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no Pro Smbd Captio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" action="ppaction://hlinksldjump"/>
                        </a:rPr>
                        <a:t>10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3" action="ppaction://hlinksldjump"/>
                        </a:rPr>
                        <a:t>20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4" action="ppaction://hlinksldjump"/>
                        </a:rPr>
                        <a:t>30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5" action="ppaction://hlinksldjump"/>
                        </a:rPr>
                        <a:t>40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6" action="ppaction://hlinksldjump"/>
                        </a:rPr>
                        <a:t>50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21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Симфонический</a:t>
                      </a: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оркестр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no Pro Smbd Captio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smtClean="0">
                          <a:ln>
                            <a:noFill/>
                          </a:ln>
                          <a:effectLst/>
                          <a:hlinkClick r:id="rId7" action="ppaction://hlinksldjump"/>
                        </a:rPr>
                        <a:t>10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8" action="ppaction://hlinksldjump"/>
                        </a:rPr>
                        <a:t>20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9" action="ppaction://hlinksldjump"/>
                        </a:rPr>
                        <a:t>30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0" action="ppaction://hlinksldjump"/>
                        </a:rPr>
                        <a:t>40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1" action="ppaction://hlinksldjump"/>
                        </a:rPr>
                        <a:t>50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21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Инструменты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no Pro Smbd Captio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2" action="ppaction://hlinksldjump"/>
                        </a:rPr>
                        <a:t>10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smtClean="0">
                          <a:ln>
                            <a:noFill/>
                          </a:ln>
                          <a:effectLst/>
                          <a:hlinkClick r:id="rId13" action="ppaction://hlinksldjump"/>
                        </a:rPr>
                        <a:t>20</a:t>
                      </a:r>
                      <a:endParaRPr kumimoji="0" lang="ru-RU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smtClean="0">
                          <a:ln>
                            <a:noFill/>
                          </a:ln>
                          <a:effectLst/>
                          <a:hlinkClick r:id="rId14" action="ppaction://hlinksldjump"/>
                        </a:rPr>
                        <a:t>30</a:t>
                      </a:r>
                      <a:endParaRPr kumimoji="0" lang="ru-RU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smtClean="0">
                          <a:ln>
                            <a:noFill/>
                          </a:ln>
                          <a:effectLst/>
                          <a:hlinkClick r:id="rId15" action="ppaction://hlinksldjump"/>
                        </a:rPr>
                        <a:t>40</a:t>
                      </a:r>
                      <a:endParaRPr kumimoji="0" lang="ru-RU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6" action="ppaction://hlinksldjump"/>
                        </a:rPr>
                        <a:t>50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185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Музыкальная грамота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7" action="ppaction://hlinksldjump"/>
                        </a:rPr>
                        <a:t>10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8" action="ppaction://hlinksldjump"/>
                        </a:rPr>
                        <a:t>20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9" action="ppaction://hlinksldjump"/>
                        </a:rPr>
                        <a:t>30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0" action="ppaction://hlinksldjump"/>
                        </a:rPr>
                        <a:t>40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1" action="ppaction://hlinksldjump"/>
                        </a:rPr>
                        <a:t>50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357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Композиторы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2" action="ppaction://hlinksldjump"/>
                        </a:rPr>
                        <a:t>10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3" action="ppaction://hlinksldjump"/>
                        </a:rPr>
                        <a:t>20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4" action="ppaction://hlinksldjump"/>
                        </a:rPr>
                        <a:t>30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5" action="ppaction://hlinksldjump"/>
                        </a:rPr>
                        <a:t>40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6" action="ppaction://hlinksldjump"/>
                        </a:rPr>
                        <a:t>50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118" name="AutoShape 15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2813" y="476250"/>
            <a:ext cx="611187" cy="6477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Рисунок 10" descr="note_44.gi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857356" y="1928802"/>
            <a:ext cx="1018466" cy="642942"/>
          </a:xfrm>
          <a:prstGeom prst="rect">
            <a:avLst/>
          </a:prstGeom>
        </p:spPr>
      </p:pic>
      <p:pic>
        <p:nvPicPr>
          <p:cNvPr id="14" name="Рисунок 13" descr="notes.gi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2071670" y="4429132"/>
            <a:ext cx="767594" cy="642942"/>
          </a:xfrm>
          <a:prstGeom prst="rect">
            <a:avLst/>
          </a:prstGeom>
        </p:spPr>
      </p:pic>
      <p:pic>
        <p:nvPicPr>
          <p:cNvPr id="15" name="Рисунок 14" descr="скрипка.gif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714480" y="3000372"/>
            <a:ext cx="1266402" cy="714380"/>
          </a:xfrm>
          <a:prstGeom prst="rect">
            <a:avLst/>
          </a:prstGeom>
        </p:spPr>
      </p:pic>
      <p:pic>
        <p:nvPicPr>
          <p:cNvPr id="16" name="Рисунок 15" descr="note_11.gif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2071670" y="642918"/>
            <a:ext cx="621200" cy="714380"/>
          </a:xfrm>
          <a:prstGeom prst="rect">
            <a:avLst/>
          </a:prstGeom>
        </p:spPr>
      </p:pic>
      <p:pic>
        <p:nvPicPr>
          <p:cNvPr id="19" name="Рисунок 8" descr="gallery_2_271_1469.gif"/>
          <p:cNvPicPr>
            <a:picLocks noChangeAspect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928662" y="5643578"/>
            <a:ext cx="189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514353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1</a:t>
            </a: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музыкальные знания</a:t>
            </a: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8186766" cy="534036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1818C6"/>
                </a:solidFill>
              </a:rPr>
              <a:t>Назови ноты музыкальной гаммы.</a:t>
            </a:r>
            <a:endParaRPr lang="ru-RU" sz="4000" b="1" dirty="0" smtClean="0">
              <a:solidFill>
                <a:srgbClr val="1818C6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14282" y="5143512"/>
            <a:ext cx="8115300" cy="1482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До, Ре, Ми, Фа, Соль, Ля, Си </a:t>
            </a:r>
            <a:endParaRPr lang="ru-RU" sz="4000" b="1" dirty="0" smtClean="0">
              <a:solidFill>
                <a:srgbClr val="C00000"/>
              </a:solidFill>
              <a:latin typeface="Arno Pro Smbd Caption" pitchFamily="18" charset="0"/>
            </a:endParaRPr>
          </a:p>
        </p:txBody>
      </p:sp>
      <p:sp>
        <p:nvSpPr>
          <p:cNvPr id="143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Рисунок 8" descr="not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285728"/>
            <a:ext cx="1364612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514353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2</a:t>
            </a: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музыкальные знания</a:t>
            </a: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8186766" cy="534036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1818C6"/>
                </a:solidFill>
              </a:rPr>
              <a:t>Отгадай ребус</a:t>
            </a:r>
            <a:endParaRPr lang="ru-RU" sz="4000" b="1" dirty="0" smtClean="0">
              <a:solidFill>
                <a:srgbClr val="1818C6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14282" y="5143512"/>
            <a:ext cx="8115300" cy="1482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Фасоль </a:t>
            </a:r>
            <a:endParaRPr lang="ru-RU" sz="4000" b="1" dirty="0" smtClean="0">
              <a:solidFill>
                <a:srgbClr val="C00000"/>
              </a:solidFill>
              <a:latin typeface="Arno Pro Smbd Caption" pitchFamily="18" charset="0"/>
            </a:endParaRPr>
          </a:p>
        </p:txBody>
      </p:sp>
      <p:sp>
        <p:nvSpPr>
          <p:cNvPr id="143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Рисунок 8" descr="not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285728"/>
            <a:ext cx="1364612" cy="114300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500306"/>
            <a:ext cx="1509721" cy="176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514353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3</a:t>
            </a: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музыкальные знания</a:t>
            </a: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8186766" cy="534036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1818C6"/>
                </a:solidFill>
              </a:rPr>
              <a:t>Отгадай ребус</a:t>
            </a:r>
            <a:endParaRPr lang="ru-RU" sz="4000" b="1" dirty="0" smtClean="0">
              <a:solidFill>
                <a:srgbClr val="1818C6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14282" y="5143512"/>
            <a:ext cx="8115300" cy="1482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Дорога</a:t>
            </a:r>
            <a:endParaRPr lang="ru-RU" sz="4000" b="1" dirty="0" smtClean="0">
              <a:solidFill>
                <a:srgbClr val="C00000"/>
              </a:solidFill>
              <a:latin typeface="Arno Pro Smbd Caption" pitchFamily="18" charset="0"/>
            </a:endParaRPr>
          </a:p>
        </p:txBody>
      </p:sp>
      <p:sp>
        <p:nvSpPr>
          <p:cNvPr id="143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Рисунок 8" descr="not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285728"/>
            <a:ext cx="1364612" cy="1143008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572008"/>
            <a:ext cx="366271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514353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4</a:t>
            </a: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музыкальные знания</a:t>
            </a: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8186766" cy="534036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1818C6"/>
                </a:solidFill>
              </a:rPr>
              <a:t>Отгадай ребус</a:t>
            </a:r>
            <a:endParaRPr lang="ru-RU" sz="4000" b="1" dirty="0" smtClean="0">
              <a:solidFill>
                <a:srgbClr val="1818C6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14282" y="5143512"/>
            <a:ext cx="8115300" cy="1482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Стрекоза</a:t>
            </a:r>
            <a:endParaRPr lang="ru-RU" sz="4000" b="1" dirty="0" smtClean="0">
              <a:solidFill>
                <a:srgbClr val="C00000"/>
              </a:solidFill>
              <a:latin typeface="Arno Pro Smbd Caption" pitchFamily="18" charset="0"/>
            </a:endParaRPr>
          </a:p>
        </p:txBody>
      </p:sp>
      <p:sp>
        <p:nvSpPr>
          <p:cNvPr id="143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Рисунок 8" descr="not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285728"/>
            <a:ext cx="1364612" cy="114300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500570"/>
            <a:ext cx="37650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514353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5</a:t>
            </a: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музыкальные знания</a:t>
            </a: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8186766" cy="5572164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1818C6"/>
                </a:solidFill>
              </a:rPr>
              <a:t>Если внимательно прочесть стихотворение </a:t>
            </a:r>
            <a:r>
              <a:rPr lang="ru-RU" sz="2800" dirty="0" smtClean="0">
                <a:solidFill>
                  <a:srgbClr val="1818C6"/>
                </a:solidFill>
              </a:rPr>
              <a:t>Д.Хармса, </a:t>
            </a:r>
            <a:endParaRPr lang="ru-RU" sz="2800" dirty="0" smtClean="0">
              <a:solidFill>
                <a:srgbClr val="1818C6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1818C6"/>
                </a:solidFill>
              </a:rPr>
              <a:t>то в нем можно обнаружить некоторые спрятавшиеся ноты.</a:t>
            </a:r>
          </a:p>
          <a:p>
            <a:pPr marL="0" indent="0" algn="ctr">
              <a:buNone/>
            </a:pPr>
            <a:r>
              <a:rPr lang="ru-RU" sz="3200" b="1" dirty="0" smtClean="0"/>
              <a:t>Несчастная </a:t>
            </a:r>
            <a:r>
              <a:rPr lang="ru-RU" sz="3200" b="1" dirty="0" smtClean="0"/>
              <a:t>кошка </a:t>
            </a:r>
            <a:r>
              <a:rPr lang="ru-RU" sz="3200" b="1" dirty="0" smtClean="0"/>
              <a:t>порезала </a:t>
            </a:r>
            <a:r>
              <a:rPr lang="ru-RU" sz="3200" b="1" dirty="0" smtClean="0"/>
              <a:t>лапу -</a:t>
            </a:r>
          </a:p>
          <a:p>
            <a:pPr marL="0" indent="0" algn="ctr">
              <a:buNone/>
            </a:pPr>
            <a:r>
              <a:rPr lang="ru-RU" sz="3200" b="1" dirty="0" smtClean="0"/>
              <a:t>С</a:t>
            </a:r>
            <a:r>
              <a:rPr lang="ru-RU" sz="3200" b="1" dirty="0" smtClean="0"/>
              <a:t>идит</a:t>
            </a:r>
            <a:r>
              <a:rPr lang="ru-RU" sz="3200" b="1" dirty="0" smtClean="0"/>
              <a:t>, и ни шагу не может ступить.</a:t>
            </a:r>
          </a:p>
          <a:p>
            <a:pPr marL="0" indent="0" algn="ctr">
              <a:buNone/>
            </a:pPr>
            <a:r>
              <a:rPr lang="ru-RU" sz="3200" b="1" dirty="0" smtClean="0"/>
              <a:t> </a:t>
            </a:r>
            <a:r>
              <a:rPr lang="ru-RU" sz="3200" b="1" dirty="0" smtClean="0"/>
              <a:t>Скорей</a:t>
            </a:r>
            <a:r>
              <a:rPr lang="ru-RU" sz="3200" b="1" dirty="0" smtClean="0"/>
              <a:t>, чтобы вылечить </a:t>
            </a:r>
            <a:r>
              <a:rPr lang="ru-RU" sz="3200" b="1" dirty="0" err="1" smtClean="0"/>
              <a:t>кошкину</a:t>
            </a:r>
            <a:r>
              <a:rPr lang="ru-RU" sz="3200" b="1" dirty="0" smtClean="0"/>
              <a:t> </a:t>
            </a:r>
            <a:r>
              <a:rPr lang="ru-RU" sz="3200" b="1" dirty="0" smtClean="0"/>
              <a:t>лапу </a:t>
            </a:r>
          </a:p>
          <a:p>
            <a:pPr marL="0" indent="0" algn="ctr">
              <a:buNone/>
            </a:pPr>
            <a:r>
              <a:rPr lang="ru-RU" sz="3200" b="1" dirty="0" smtClean="0"/>
              <a:t>Воздушные </a:t>
            </a:r>
            <a:r>
              <a:rPr lang="ru-RU" sz="3200" b="1" dirty="0" smtClean="0"/>
              <a:t>шарики </a:t>
            </a:r>
            <a:r>
              <a:rPr lang="ru-RU" sz="3200" b="1" dirty="0" smtClean="0"/>
              <a:t>надо </a:t>
            </a:r>
            <a:r>
              <a:rPr lang="ru-RU" sz="3200" b="1" dirty="0" smtClean="0"/>
              <a:t>купить!</a:t>
            </a:r>
          </a:p>
          <a:p>
            <a:pPr marL="0" indent="0" algn="ctr">
              <a:buNone/>
            </a:pPr>
            <a:endParaRPr lang="ru-RU" sz="4000" b="1" dirty="0" smtClean="0">
              <a:solidFill>
                <a:srgbClr val="1818C6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85720" y="5572140"/>
            <a:ext cx="8115300" cy="1482725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Ре, Си, Ре, До </a:t>
            </a:r>
            <a:endParaRPr lang="ru-RU" sz="4000" b="1" dirty="0" smtClean="0">
              <a:solidFill>
                <a:srgbClr val="C00000"/>
              </a:solidFill>
              <a:latin typeface="Arno Pro Smbd Caption" pitchFamily="18" charset="0"/>
            </a:endParaRPr>
          </a:p>
        </p:txBody>
      </p:sp>
      <p:sp>
        <p:nvSpPr>
          <p:cNvPr id="143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Рисунок 8" descr="not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285728"/>
            <a:ext cx="1364612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514353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1</a:t>
            </a: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композиторы</a:t>
            </a: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8186766" cy="534036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1818C6"/>
                </a:solidFill>
                <a:latin typeface="Arno Pro Smbd Caption" pitchFamily="18" charset="0"/>
              </a:rPr>
              <a:t>Музыкант, занимающийся</a:t>
            </a:r>
          </a:p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1818C6"/>
                </a:solidFill>
                <a:latin typeface="Arno Pro Smbd Caption" pitchFamily="18" charset="0"/>
              </a:rPr>
              <a:t> сочинением музыки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14282" y="5143512"/>
            <a:ext cx="8115300" cy="1482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Композитор</a:t>
            </a:r>
            <a:endParaRPr lang="ru-RU" sz="4000" b="1" dirty="0" smtClean="0">
              <a:solidFill>
                <a:srgbClr val="C00000"/>
              </a:solidFill>
              <a:latin typeface="Arno Pro Smbd Caption" pitchFamily="18" charset="0"/>
            </a:endParaRPr>
          </a:p>
        </p:txBody>
      </p:sp>
      <p:sp>
        <p:nvSpPr>
          <p:cNvPr id="143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Рисунок 8" descr="gallery_2_271_146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7" y="142854"/>
            <a:ext cx="2252665" cy="81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514353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2</a:t>
            </a: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композиторы</a:t>
            </a: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8186766" cy="534036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1818C6"/>
                </a:solidFill>
              </a:rPr>
              <a:t>Отгадай композитора. Автор балетов «Лебединое озеро», «Щелкунчик», «Спящая красавица».</a:t>
            </a:r>
            <a:endParaRPr lang="ru-RU" sz="3200" b="1" dirty="0" smtClean="0">
              <a:solidFill>
                <a:srgbClr val="1818C6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14282" y="5143512"/>
            <a:ext cx="8115300" cy="1482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Пётр Ильич Чайковский</a:t>
            </a:r>
            <a:endParaRPr lang="ru-RU" sz="4000" b="1" dirty="0" smtClean="0">
              <a:solidFill>
                <a:srgbClr val="C00000"/>
              </a:solidFill>
              <a:latin typeface="Arno Pro Smbd Caption" pitchFamily="18" charset="0"/>
            </a:endParaRPr>
          </a:p>
        </p:txBody>
      </p:sp>
      <p:sp>
        <p:nvSpPr>
          <p:cNvPr id="143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857496"/>
            <a:ext cx="2498052" cy="365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8" descr="gallery_2_271_146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7" y="142854"/>
            <a:ext cx="2252665" cy="81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514353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3</a:t>
            </a: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композиторы</a:t>
            </a: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8186766" cy="534036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1818C6"/>
                </a:solidFill>
              </a:rPr>
              <a:t>Основоположник русской классической музыки.</a:t>
            </a:r>
            <a:endParaRPr lang="ru-RU" sz="3200" b="1" dirty="0" smtClean="0">
              <a:solidFill>
                <a:srgbClr val="1818C6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14282" y="5143512"/>
            <a:ext cx="8115300" cy="1482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Михаил И</a:t>
            </a: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ванович</a:t>
            </a: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 Глинка</a:t>
            </a:r>
            <a:endParaRPr lang="ru-RU" sz="4000" b="1" dirty="0" smtClean="0">
              <a:solidFill>
                <a:srgbClr val="C00000"/>
              </a:solidFill>
              <a:latin typeface="Arno Pro Smbd Caption" pitchFamily="18" charset="0"/>
            </a:endParaRPr>
          </a:p>
        </p:txBody>
      </p:sp>
      <p:sp>
        <p:nvSpPr>
          <p:cNvPr id="143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573307"/>
            <a:ext cx="3465958" cy="411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8" descr="gallery_2_271_146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7" y="142854"/>
            <a:ext cx="2252665" cy="81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514353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4</a:t>
            </a: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композиторы</a:t>
            </a: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8186766" cy="534036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1818C6"/>
                </a:solidFill>
              </a:rPr>
              <a:t>Автор циклов «Картинки с выставки» и «Детская» </a:t>
            </a:r>
            <a:endParaRPr lang="ru-RU" sz="3000" b="1" dirty="0" smtClean="0">
              <a:solidFill>
                <a:srgbClr val="1818C6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14282" y="5143512"/>
            <a:ext cx="7758110" cy="1482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Модест Петрович Мусоргский</a:t>
            </a:r>
            <a:endParaRPr lang="ru-RU" sz="4000" b="1" dirty="0" smtClean="0">
              <a:solidFill>
                <a:srgbClr val="C00000"/>
              </a:solidFill>
              <a:latin typeface="Arno Pro Smbd Caption" pitchFamily="18" charset="0"/>
            </a:endParaRPr>
          </a:p>
        </p:txBody>
      </p:sp>
      <p:sp>
        <p:nvSpPr>
          <p:cNvPr id="143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Рисунок 8" descr="gallery_2_271_146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7" y="142854"/>
            <a:ext cx="2252665" cy="81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643182"/>
            <a:ext cx="2592172" cy="408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есятиугольник 8"/>
          <p:cNvSpPr/>
          <p:nvPr/>
        </p:nvSpPr>
        <p:spPr>
          <a:xfrm>
            <a:off x="4929190" y="4714884"/>
            <a:ext cx="1428760" cy="100013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есятиугольник 7"/>
          <p:cNvSpPr/>
          <p:nvPr/>
        </p:nvSpPr>
        <p:spPr>
          <a:xfrm>
            <a:off x="2786050" y="4714884"/>
            <a:ext cx="1428760" cy="100013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714488"/>
            <a:ext cx="8286808" cy="285752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endParaRPr lang="ru-RU" sz="96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857488" y="4500570"/>
            <a:ext cx="1471594" cy="135732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9600" dirty="0" smtClean="0">
                <a:hlinkClick r:id="rId2" action="ppaction://hlinksldjump"/>
              </a:rPr>
              <a:t>10</a:t>
            </a:r>
            <a:endParaRPr lang="ru-RU" sz="96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38120" y="1152508"/>
            <a:ext cx="8329642" cy="37147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no Pro Smbd Caption" pitchFamily="18" charset="0"/>
                <a:ea typeface="+mn-ea"/>
                <a:cs typeface="+mn-cs"/>
              </a:rPr>
              <a:t>ВОПРОС-СЮРПРИЗ</a:t>
            </a:r>
            <a:endParaRPr kumimoji="0" lang="ru-RU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000628" y="4357694"/>
            <a:ext cx="1471594" cy="135732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8000" dirty="0" smtClean="0">
                <a:latin typeface="+mn-lt"/>
                <a:hlinkClick r:id="rId3" action="ppaction://hlinksldjump"/>
              </a:rPr>
              <a:t>5</a:t>
            </a: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0</a:t>
            </a:r>
            <a:endParaRPr kumimoji="0" lang="ru-RU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8" descr="gallery_2_271_146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7" y="142854"/>
            <a:ext cx="2252665" cy="81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3357563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10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термины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85720" y="2857496"/>
            <a:ext cx="7572428" cy="3571879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Коллектив музыкантов, 12 человек и более, играющих на музыкальных инструментах и совместно исполняющих музыкальное произведение</a:t>
            </a:r>
          </a:p>
          <a:p>
            <a:pPr algn="ctr" eaLnBrk="1" hangingPunct="1">
              <a:buFontTx/>
              <a:buNone/>
            </a:pPr>
            <a:endParaRPr lang="ru-RU" sz="4000" b="1" dirty="0" smtClean="0">
              <a:solidFill>
                <a:srgbClr val="C00000"/>
              </a:solidFill>
              <a:latin typeface="Arno Pro Smbd Caption" pitchFamily="18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0" y="1714488"/>
            <a:ext cx="8686800" cy="114299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1818C6"/>
                </a:solidFill>
                <a:latin typeface="Arno Pro Smbd Caption" pitchFamily="18" charset="0"/>
              </a:rPr>
              <a:t>Объясните значение  слова «ОРКЕСТР»</a:t>
            </a:r>
          </a:p>
        </p:txBody>
      </p:sp>
      <p:sp>
        <p:nvSpPr>
          <p:cNvPr id="410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6688" y="564356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Рисунок 8" descr="note_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7" y="285727"/>
            <a:ext cx="1285884" cy="12144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25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/>
      <p:bldP spid="410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578647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1</a:t>
            </a: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0 баллов 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вопрос-сюрприз</a:t>
            </a: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8186766" cy="5340369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1818C6"/>
                </a:solidFill>
              </a:rPr>
              <a:t>Отгадай загадку:</a:t>
            </a:r>
          </a:p>
          <a:p>
            <a:pPr marL="0" indent="0" algn="ctr">
              <a:buNone/>
            </a:pPr>
            <a:r>
              <a:rPr lang="ru-RU" sz="3000" b="1" dirty="0" smtClean="0"/>
              <a:t>Эти </a:t>
            </a:r>
            <a:r>
              <a:rPr lang="ru-RU" sz="3000" b="1" dirty="0" smtClean="0"/>
              <a:t>чёрные значки  –</a:t>
            </a:r>
          </a:p>
          <a:p>
            <a:pPr marL="0" indent="0" algn="ctr">
              <a:buNone/>
            </a:pPr>
            <a:r>
              <a:rPr lang="ru-RU" sz="3000" b="1" dirty="0" smtClean="0"/>
              <a:t>Не </a:t>
            </a:r>
            <a:r>
              <a:rPr lang="ru-RU" sz="3000" b="1" dirty="0" smtClean="0"/>
              <a:t>случайные крючки.</a:t>
            </a:r>
          </a:p>
          <a:p>
            <a:pPr marL="0" indent="0" algn="ctr">
              <a:buNone/>
            </a:pPr>
            <a:r>
              <a:rPr lang="ru-RU" sz="3000" b="1" dirty="0" smtClean="0"/>
              <a:t>На </a:t>
            </a:r>
            <a:r>
              <a:rPr lang="ru-RU" sz="3000" b="1" dirty="0" smtClean="0"/>
              <a:t>линеечке стоят</a:t>
            </a:r>
          </a:p>
          <a:p>
            <a:pPr marL="0" indent="0" algn="ctr">
              <a:buNone/>
            </a:pPr>
            <a:r>
              <a:rPr lang="ru-RU" sz="3000" b="1" dirty="0" smtClean="0"/>
              <a:t>И </a:t>
            </a:r>
            <a:r>
              <a:rPr lang="ru-RU" sz="3000" b="1" dirty="0" smtClean="0"/>
              <a:t>мелодию хранят.</a:t>
            </a:r>
          </a:p>
          <a:p>
            <a:pPr marL="0" indent="0" algn="ctr">
              <a:buNone/>
            </a:pPr>
            <a:r>
              <a:rPr lang="ru-RU" sz="3000" b="1" dirty="0" smtClean="0"/>
              <a:t>Музыкальный </a:t>
            </a:r>
            <a:r>
              <a:rPr lang="ru-RU" sz="3000" b="1" dirty="0" smtClean="0"/>
              <a:t>алфавит</a:t>
            </a:r>
          </a:p>
          <a:p>
            <a:pPr marL="0" indent="0" algn="ctr">
              <a:buNone/>
            </a:pPr>
            <a:r>
              <a:rPr lang="ru-RU" sz="3000" b="1" dirty="0" smtClean="0"/>
              <a:t>Не </a:t>
            </a:r>
            <a:r>
              <a:rPr lang="ru-RU" sz="3000" b="1" dirty="0" smtClean="0"/>
              <a:t>привычен нам на вид.</a:t>
            </a:r>
            <a:endParaRPr lang="ru-RU" sz="3000" b="1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928662" y="5572140"/>
            <a:ext cx="6257912" cy="911245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Ноты</a:t>
            </a:r>
            <a:endParaRPr lang="ru-RU" sz="4000" b="1" dirty="0" smtClean="0">
              <a:solidFill>
                <a:srgbClr val="C00000"/>
              </a:solidFill>
              <a:latin typeface="Arno Pro Smbd Caption" pitchFamily="18" charset="0"/>
            </a:endParaRPr>
          </a:p>
        </p:txBody>
      </p:sp>
      <p:sp>
        <p:nvSpPr>
          <p:cNvPr id="143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Рисунок 8" descr="gallery_2_271_146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7" y="142854"/>
            <a:ext cx="2252665" cy="81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578647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5</a:t>
            </a: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0 баллов 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вопрос-сюрприз</a:t>
            </a: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8186766" cy="5340369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1818C6"/>
                </a:solidFill>
              </a:rPr>
              <a:t>Отгадай загадку:</a:t>
            </a:r>
          </a:p>
          <a:p>
            <a:pPr marL="0" indent="0" algn="ctr">
              <a:buNone/>
            </a:pPr>
            <a:r>
              <a:rPr lang="ru-RU" sz="3000" b="1" dirty="0" smtClean="0"/>
              <a:t>Эти </a:t>
            </a:r>
            <a:r>
              <a:rPr lang="ru-RU" sz="3000" b="1" dirty="0" smtClean="0"/>
              <a:t>чёрные значки  –</a:t>
            </a:r>
          </a:p>
          <a:p>
            <a:pPr marL="0" indent="0" algn="ctr">
              <a:buNone/>
            </a:pPr>
            <a:r>
              <a:rPr lang="ru-RU" sz="3000" b="1" dirty="0" smtClean="0"/>
              <a:t>Не </a:t>
            </a:r>
            <a:r>
              <a:rPr lang="ru-RU" sz="3000" b="1" dirty="0" smtClean="0"/>
              <a:t>случайные крючки.</a:t>
            </a:r>
          </a:p>
          <a:p>
            <a:pPr marL="0" indent="0" algn="ctr">
              <a:buNone/>
            </a:pPr>
            <a:r>
              <a:rPr lang="ru-RU" sz="3000" b="1" dirty="0" smtClean="0"/>
              <a:t>На </a:t>
            </a:r>
            <a:r>
              <a:rPr lang="ru-RU" sz="3000" b="1" dirty="0" smtClean="0"/>
              <a:t>линеечке стоят</a:t>
            </a:r>
          </a:p>
          <a:p>
            <a:pPr marL="0" indent="0" algn="ctr">
              <a:buNone/>
            </a:pPr>
            <a:r>
              <a:rPr lang="ru-RU" sz="3000" b="1" dirty="0" smtClean="0"/>
              <a:t>И </a:t>
            </a:r>
            <a:r>
              <a:rPr lang="ru-RU" sz="3000" b="1" dirty="0" smtClean="0"/>
              <a:t>мелодию хранят.</a:t>
            </a:r>
          </a:p>
          <a:p>
            <a:pPr marL="0" indent="0" algn="ctr">
              <a:buNone/>
            </a:pPr>
            <a:r>
              <a:rPr lang="ru-RU" sz="3000" b="1" dirty="0" smtClean="0"/>
              <a:t>Музыкальный </a:t>
            </a:r>
            <a:r>
              <a:rPr lang="ru-RU" sz="3000" b="1" dirty="0" smtClean="0"/>
              <a:t>алфавит</a:t>
            </a:r>
          </a:p>
          <a:p>
            <a:pPr marL="0" indent="0" algn="ctr">
              <a:buNone/>
            </a:pPr>
            <a:r>
              <a:rPr lang="ru-RU" sz="3000" b="1" dirty="0" smtClean="0"/>
              <a:t>Не </a:t>
            </a:r>
            <a:r>
              <a:rPr lang="ru-RU" sz="3000" b="1" dirty="0" smtClean="0"/>
              <a:t>привычен нам на вид.</a:t>
            </a:r>
            <a:endParaRPr lang="ru-RU" sz="3000" b="1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928662" y="5572140"/>
            <a:ext cx="6257912" cy="911245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Ноты</a:t>
            </a:r>
            <a:endParaRPr lang="ru-RU" sz="4000" b="1" dirty="0" smtClean="0">
              <a:solidFill>
                <a:srgbClr val="C00000"/>
              </a:solidFill>
              <a:latin typeface="Arno Pro Smbd Caption" pitchFamily="18" charset="0"/>
            </a:endParaRPr>
          </a:p>
        </p:txBody>
      </p:sp>
      <p:sp>
        <p:nvSpPr>
          <p:cNvPr id="143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Рисунок 8" descr="gallery_2_271_146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7" y="142854"/>
            <a:ext cx="2252665" cy="81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16028149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837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54" y="3786190"/>
            <a:ext cx="8358246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  <a:t>СПАСИБО  ЗА   ИГРУ!!!</a:t>
            </a:r>
            <a:endParaRPr lang="ru-RU" sz="6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4286251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20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термины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406" y="1571612"/>
            <a:ext cx="9072594" cy="2428892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ru-RU" dirty="0" smtClean="0"/>
              <a:t>  </a:t>
            </a:r>
            <a:r>
              <a:rPr lang="ru-RU" sz="3200" b="1" dirty="0" smtClean="0">
                <a:solidFill>
                  <a:srgbClr val="1818C6"/>
                </a:solidFill>
                <a:latin typeface="Arno Pro Smbd Caption" pitchFamily="18" charset="0"/>
              </a:rPr>
              <a:t>Крупное музыкальное произведение, состоящее из 4 частей, объединённое общим замыслом.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ru-RU" sz="3200" b="1" dirty="0" smtClean="0">
                <a:solidFill>
                  <a:srgbClr val="1818C6"/>
                </a:solidFill>
                <a:latin typeface="Arno Pro Smbd Caption" pitchFamily="18" charset="0"/>
              </a:rPr>
              <a:t>В переводе с греческого – «СОЗВУЧИЕ»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85750" y="5072074"/>
            <a:ext cx="8401050" cy="1054088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СИМФОНИЯ</a:t>
            </a:r>
          </a:p>
        </p:txBody>
      </p:sp>
      <p:sp>
        <p:nvSpPr>
          <p:cNvPr id="5125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51656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Рисунок 8" descr="note_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7" y="285727"/>
            <a:ext cx="1285884" cy="1214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357187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30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термины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14422"/>
            <a:ext cx="8472488" cy="491174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 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1818C6"/>
                </a:solidFill>
                <a:latin typeface="Arno Pro Smbd Caption" pitchFamily="18" charset="0"/>
              </a:rPr>
              <a:t>Объясните значение  слова «СИМФОНИЧЕСКИЙ ОРКЕСТР»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32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990000"/>
                </a:solidFill>
                <a:latin typeface="Monotype Corsiva" pitchFamily="66" charset="0"/>
              </a:rPr>
              <a:t>       </a:t>
            </a:r>
            <a:endParaRPr lang="ru-RU" dirty="0" smtClean="0">
              <a:solidFill>
                <a:srgbClr val="C00000"/>
              </a:solidFill>
              <a:latin typeface="Arno Pro Smbd Captio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85750" y="3214686"/>
            <a:ext cx="8858250" cy="291147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Большой коллектив музыкантов, исполняющих симфонические музыкальные произведения</a:t>
            </a:r>
          </a:p>
          <a:p>
            <a:pPr eaLnBrk="1" hangingPunct="1"/>
            <a:endParaRPr lang="ru-RU" sz="4000" dirty="0" smtClean="0"/>
          </a:p>
        </p:txBody>
      </p:sp>
      <p:sp>
        <p:nvSpPr>
          <p:cNvPr id="6149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6688" y="564356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Рисунок 7" descr="note_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7" y="285727"/>
            <a:ext cx="1285884" cy="1214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85728"/>
            <a:ext cx="32353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40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термины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   </a:t>
            </a:r>
            <a:r>
              <a:rPr lang="ru-RU" sz="4000" b="1" dirty="0" smtClean="0">
                <a:solidFill>
                  <a:srgbClr val="1818C6"/>
                </a:solidFill>
                <a:latin typeface="Arno Pro Smbd Caption" pitchFamily="18" charset="0"/>
              </a:rPr>
              <a:t>Драматическое сочинение, на текст которого пишется опера или </a:t>
            </a:r>
            <a:r>
              <a:rPr lang="ru-RU" sz="4000" b="1" dirty="0" smtClean="0">
                <a:solidFill>
                  <a:srgbClr val="1818C6"/>
                </a:solidFill>
                <a:latin typeface="Arno Pro Smbd Caption" pitchFamily="18" charset="0"/>
              </a:rPr>
              <a:t>балет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4000" b="1" dirty="0" smtClean="0">
                <a:solidFill>
                  <a:srgbClr val="1818C6"/>
                </a:solidFill>
                <a:latin typeface="Arno Pro Smbd Caption" pitchFamily="18" charset="0"/>
              </a:rPr>
              <a:t>(сценарий оперы или балета):</a:t>
            </a:r>
            <a:r>
              <a:rPr lang="ru-RU" sz="4000" b="1" dirty="0" smtClean="0">
                <a:solidFill>
                  <a:srgbClr val="1818C6"/>
                </a:solidFill>
                <a:latin typeface="Arno Pro Smbd Caption" pitchFamily="18" charset="0"/>
              </a:rPr>
              <a:t> </a:t>
            </a:r>
            <a:endParaRPr lang="ru-RU" sz="4000" b="1" dirty="0" smtClean="0">
              <a:solidFill>
                <a:srgbClr val="1818C6"/>
              </a:solidFill>
              <a:latin typeface="Arno Pro Smbd Captio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4000" b="1" dirty="0" smtClean="0">
              <a:solidFill>
                <a:srgbClr val="C00000"/>
              </a:solidFill>
              <a:latin typeface="Arno Pro Smbd Captio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 Caption" pitchFamily="18" charset="0"/>
              </a:rPr>
              <a:t>ЛИБРЕТТО</a:t>
            </a:r>
          </a:p>
        </p:txBody>
      </p:sp>
      <p:sp>
        <p:nvSpPr>
          <p:cNvPr id="71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3736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Рисунок 5" descr="note_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7" y="285727"/>
            <a:ext cx="1285884" cy="1214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есятиугольник 8"/>
          <p:cNvSpPr/>
          <p:nvPr/>
        </p:nvSpPr>
        <p:spPr>
          <a:xfrm>
            <a:off x="4929190" y="4714884"/>
            <a:ext cx="1428760" cy="100013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есятиугольник 7"/>
          <p:cNvSpPr/>
          <p:nvPr/>
        </p:nvSpPr>
        <p:spPr>
          <a:xfrm>
            <a:off x="2786050" y="4714884"/>
            <a:ext cx="1428760" cy="100013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714488"/>
            <a:ext cx="8286808" cy="285752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endParaRPr lang="ru-RU" sz="96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857488" y="4500570"/>
            <a:ext cx="1471594" cy="135732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9600" dirty="0" smtClean="0">
                <a:hlinkClick r:id="rId2" action="ppaction://hlinksldjump"/>
              </a:rPr>
              <a:t>10</a:t>
            </a:r>
            <a:endParaRPr lang="ru-RU" sz="9600" dirty="0" smtClean="0"/>
          </a:p>
        </p:txBody>
      </p:sp>
      <p:pic>
        <p:nvPicPr>
          <p:cNvPr id="6" name="Рисунок 5" descr="note_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7" y="285727"/>
            <a:ext cx="1285884" cy="1214447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38120" y="1152508"/>
            <a:ext cx="8329642" cy="37147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no Pro Smbd Caption" pitchFamily="18" charset="0"/>
                <a:ea typeface="+mn-ea"/>
                <a:cs typeface="+mn-cs"/>
              </a:rPr>
              <a:t>ВОПРОС-СЮРПРИЗ</a:t>
            </a:r>
            <a:endParaRPr kumimoji="0" lang="ru-RU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000628" y="4357694"/>
            <a:ext cx="1471594" cy="135732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8000" dirty="0" smtClean="0">
                <a:latin typeface="+mn-lt"/>
                <a:hlinkClick r:id="rId4" action="ppaction://hlinksldjump"/>
              </a:rPr>
              <a:t>5</a:t>
            </a: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sldjump"/>
              </a:rPr>
              <a:t>0</a:t>
            </a:r>
            <a:endParaRPr kumimoji="0" lang="ru-RU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85728"/>
            <a:ext cx="635798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1</a:t>
            </a: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0 </a:t>
            </a: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ВОПРОС-СЮРПРИЗ</a:t>
            </a: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285860"/>
            <a:ext cx="8329642" cy="492922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r>
              <a:rPr lang="ru-RU" sz="5200" b="1" dirty="0" smtClean="0">
                <a:solidFill>
                  <a:srgbClr val="1818C6"/>
                </a:solidFill>
                <a:latin typeface="Times New Roman" pitchFamily="18" charset="0"/>
                <a:cs typeface="Times New Roman" pitchFamily="18" charset="0"/>
              </a:rPr>
              <a:t>Отгадай загадку:</a:t>
            </a:r>
          </a:p>
          <a:p>
            <a:pPr algn="ctr">
              <a:buNone/>
            </a:pPr>
            <a:endParaRPr lang="ru-RU" sz="1700" b="1" dirty="0" smtClean="0">
              <a:solidFill>
                <a:srgbClr val="1818C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Нужно</a:t>
            </a: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, чтобы меня спеть,</a:t>
            </a:r>
          </a:p>
          <a:p>
            <a:pPr algn="ctr">
              <a:buNone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Музыкальный слух иметь.</a:t>
            </a:r>
          </a:p>
          <a:p>
            <a:pPr algn="ctr">
              <a:buNone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лучше прозвучало</a:t>
            </a: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Выучи слова сначала.»</a:t>
            </a:r>
            <a:endParaRPr lang="ru-RU" sz="5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sz="4000" b="1" dirty="0" smtClean="0">
              <a:solidFill>
                <a:srgbClr val="C00000"/>
              </a:solidFill>
              <a:latin typeface="Arno Pro Smbd Captio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5900" dirty="0" smtClean="0">
                <a:solidFill>
                  <a:srgbClr val="C00000"/>
                </a:solidFill>
                <a:latin typeface="Arno Pro Smbd Caption" pitchFamily="18" charset="0"/>
              </a:rPr>
              <a:t>Песня</a:t>
            </a:r>
            <a:endParaRPr lang="ru-RU" sz="5900" dirty="0" smtClean="0">
              <a:solidFill>
                <a:srgbClr val="C00000"/>
              </a:solidFill>
              <a:latin typeface="Arno Pro Smbd Caption" pitchFamily="18" charset="0"/>
            </a:endParaRPr>
          </a:p>
        </p:txBody>
      </p:sp>
      <p:sp>
        <p:nvSpPr>
          <p:cNvPr id="81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24" y="5643578"/>
            <a:ext cx="1042988" cy="10429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Рисунок 5" descr="note_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7" y="285727"/>
            <a:ext cx="1285884" cy="1214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85728"/>
            <a:ext cx="635798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50 баллов</a:t>
            </a:r>
            <a:b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no Pro Smbd Caption" pitchFamily="18" charset="0"/>
              </a:rPr>
              <a:t>ВОПРОС-СЮРПРИЗ</a:t>
            </a:r>
            <a:endParaRPr lang="ru-RU" sz="4000" b="1" dirty="0" smtClean="0">
              <a:solidFill>
                <a:srgbClr val="002060"/>
              </a:solidFill>
              <a:latin typeface="Arno Pro Smbd Captio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285860"/>
            <a:ext cx="8329642" cy="492922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r>
              <a:rPr lang="ru-RU" sz="5200" b="1" dirty="0" smtClean="0">
                <a:solidFill>
                  <a:srgbClr val="1818C6"/>
                </a:solidFill>
                <a:latin typeface="Times New Roman" pitchFamily="18" charset="0"/>
                <a:cs typeface="Times New Roman" pitchFamily="18" charset="0"/>
              </a:rPr>
              <a:t>Отгадай загадку:</a:t>
            </a:r>
          </a:p>
          <a:p>
            <a:pPr algn="ctr">
              <a:buNone/>
            </a:pPr>
            <a:endParaRPr lang="ru-RU" sz="1700" b="1" dirty="0" smtClean="0">
              <a:solidFill>
                <a:srgbClr val="1818C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Нужно, чтобы меня спеть,</a:t>
            </a:r>
          </a:p>
          <a:p>
            <a:pPr algn="ctr">
              <a:buNone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 Музыкальный слух иметь.</a:t>
            </a:r>
          </a:p>
          <a:p>
            <a:pPr algn="ctr">
              <a:buNone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 Чтобы лучше прозвучало,</a:t>
            </a:r>
          </a:p>
          <a:p>
            <a:pPr algn="ctr">
              <a:buNone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 Выучи слова сначала.»</a:t>
            </a:r>
          </a:p>
          <a:p>
            <a:pPr algn="ctr">
              <a:buNone/>
            </a:pPr>
            <a:endParaRPr lang="ru-RU" sz="4000" b="1" dirty="0" smtClean="0">
              <a:solidFill>
                <a:srgbClr val="C00000"/>
              </a:solidFill>
              <a:latin typeface="Arno Pro Smbd Caption" pitchFamily="18" charset="0"/>
            </a:endParaRPr>
          </a:p>
          <a:p>
            <a:pPr algn="ctr">
              <a:buNone/>
            </a:pPr>
            <a:r>
              <a:rPr lang="ru-RU" sz="5900" dirty="0" smtClean="0">
                <a:solidFill>
                  <a:srgbClr val="C00000"/>
                </a:solidFill>
                <a:latin typeface="Arno Pro Smbd Caption" pitchFamily="18" charset="0"/>
              </a:rPr>
              <a:t>Песня</a:t>
            </a:r>
            <a:endParaRPr lang="ru-RU" sz="4700" dirty="0" smtClean="0">
              <a:solidFill>
                <a:srgbClr val="C00000"/>
              </a:solidFill>
              <a:latin typeface="Arno Pro Smbd Caption" pitchFamily="18" charset="0"/>
            </a:endParaRPr>
          </a:p>
        </p:txBody>
      </p:sp>
      <p:sp>
        <p:nvSpPr>
          <p:cNvPr id="81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24" y="5643578"/>
            <a:ext cx="1042988" cy="10429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Рисунок 5" descr="note_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7" y="285727"/>
            <a:ext cx="1285884" cy="1214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836</TotalTime>
  <Words>510</Words>
  <Application>Microsoft Office PowerPoint</Application>
  <PresentationFormat>Экран (4:3)</PresentationFormat>
  <Paragraphs>192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Слайд 1</vt:lpstr>
      <vt:lpstr>Слайд 2</vt:lpstr>
      <vt:lpstr>10 баллов термины</vt:lpstr>
      <vt:lpstr>20 баллов термины</vt:lpstr>
      <vt:lpstr>30 баллов термины</vt:lpstr>
      <vt:lpstr>40 баллов термины</vt:lpstr>
      <vt:lpstr> </vt:lpstr>
      <vt:lpstr>10 баллов ВОПРОС-СЮРПРИЗ</vt:lpstr>
      <vt:lpstr>50 баллов ВОПРОС-СЮРПРИЗ</vt:lpstr>
      <vt:lpstr>10 баллов симфонический оркестр</vt:lpstr>
      <vt:lpstr>20 баллов  симфонический оркестр</vt:lpstr>
      <vt:lpstr>30 баллов  симфонический оркестр</vt:lpstr>
      <vt:lpstr>40 баллов  симфонический оркестр</vt:lpstr>
      <vt:lpstr>50 баллов  симфонический оркестр</vt:lpstr>
      <vt:lpstr>10 баллов инструменты</vt:lpstr>
      <vt:lpstr>20 баллов инструменты</vt:lpstr>
      <vt:lpstr>30 баллов инструменты</vt:lpstr>
      <vt:lpstr>40 баллов инструменты</vt:lpstr>
      <vt:lpstr>50 баллов инструменты</vt:lpstr>
      <vt:lpstr>10 баллов музыкальные знания</vt:lpstr>
      <vt:lpstr>20 баллов музыкальные знания</vt:lpstr>
      <vt:lpstr>30 баллов музыкальные знания</vt:lpstr>
      <vt:lpstr>40 баллов музыкальные знания</vt:lpstr>
      <vt:lpstr>50 баллов музыкальные знания</vt:lpstr>
      <vt:lpstr>10 баллов композиторы</vt:lpstr>
      <vt:lpstr>20 баллов композиторы</vt:lpstr>
      <vt:lpstr>30 баллов композиторы</vt:lpstr>
      <vt:lpstr>40 баллов композиторы</vt:lpstr>
      <vt:lpstr> </vt:lpstr>
      <vt:lpstr>10 баллов  вопрос-сюрприз</vt:lpstr>
      <vt:lpstr>50 баллов  вопрос-сюрприз</vt:lpstr>
      <vt:lpstr>СПАСИБО  ЗА   ИГРУ!!!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Эдик</dc:creator>
  <cp:lastModifiedBy>Сашенька</cp:lastModifiedBy>
  <cp:revision>81</cp:revision>
  <dcterms:created xsi:type="dcterms:W3CDTF">2008-05-15T15:27:25Z</dcterms:created>
  <dcterms:modified xsi:type="dcterms:W3CDTF">2011-05-31T16:31:54Z</dcterms:modified>
</cp:coreProperties>
</file>