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4" r:id="rId6"/>
    <p:sldId id="265" r:id="rId7"/>
    <p:sldId id="263" r:id="rId8"/>
    <p:sldId id="262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FE3ED-142D-4989-91FD-F80CF18D7607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3BABA-2514-40F0-84C4-8240302B31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3BABA-2514-40F0-84C4-8240302B317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311B7-CB01-4954-A1BB-EB2BEF8D57A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9802-61E4-437A-B897-85B4687FE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Анализ работы ШМО естественных наук </a:t>
            </a:r>
          </a:p>
          <a:p>
            <a:pPr algn="ctr">
              <a:buNone/>
            </a:pPr>
            <a:r>
              <a:rPr lang="ru-RU" sz="3600" b="1" dirty="0" smtClean="0"/>
              <a:t>за 2012-2013 учебный год.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Проблема:</a:t>
            </a:r>
          </a:p>
          <a:p>
            <a:pPr algn="ctr">
              <a:buNone/>
            </a:pPr>
            <a:r>
              <a:rPr lang="ru-RU" sz="3600" dirty="0" smtClean="0"/>
              <a:t>  </a:t>
            </a:r>
            <a:r>
              <a:rPr lang="ru-RU" sz="3600" b="1" dirty="0" smtClean="0"/>
              <a:t>«Создание условий  в процессе обучения для развития  различных категорий учащихся через использования современных технологий»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6429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на 2013-2014 учебный год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2800" dirty="0" smtClean="0"/>
              <a:t>1.Повысить </a:t>
            </a:r>
            <a:r>
              <a:rPr lang="ru-RU" sz="2800" dirty="0"/>
              <a:t>уровень профессиональных компетенций педагогов в условиях нового порядка аттестации </a:t>
            </a:r>
            <a:r>
              <a:rPr lang="ru-RU" sz="2800" dirty="0" err="1"/>
              <a:t>педкадров</a:t>
            </a:r>
            <a:r>
              <a:rPr lang="ru-RU" sz="2800" dirty="0" smtClean="0"/>
              <a:t>.</a:t>
            </a:r>
            <a:endParaRPr lang="ru-RU" sz="2800" dirty="0"/>
          </a:p>
          <a:p>
            <a:pPr lvl="0">
              <a:buNone/>
            </a:pPr>
            <a:r>
              <a:rPr lang="ru-RU" sz="2800" dirty="0" smtClean="0"/>
              <a:t>2. Совершенствовать </a:t>
            </a:r>
            <a:r>
              <a:rPr lang="ru-RU" sz="2800" dirty="0"/>
              <a:t>формы и методы мониторинга за состоянием преподавания учебных дисциплин естественного цикла с целью повышения качества образования. </a:t>
            </a:r>
          </a:p>
          <a:p>
            <a:pPr lvl="0">
              <a:buNone/>
            </a:pPr>
            <a:r>
              <a:rPr lang="ru-RU" sz="2800" dirty="0" smtClean="0"/>
              <a:t>3. Развивать </a:t>
            </a:r>
            <a:r>
              <a:rPr lang="ru-RU" sz="2800" dirty="0"/>
              <a:t>систему </a:t>
            </a:r>
            <a:r>
              <a:rPr lang="ru-RU" sz="2800" dirty="0" err="1"/>
              <a:t>предпрофильного</a:t>
            </a:r>
            <a:r>
              <a:rPr lang="ru-RU" sz="2800" dirty="0"/>
              <a:t> и профильного образования, способствующую обеспечению профессиональной ориентации старшеклассников. </a:t>
            </a:r>
          </a:p>
          <a:p>
            <a:pPr lvl="0">
              <a:buNone/>
            </a:pPr>
            <a:r>
              <a:rPr lang="ru-RU" sz="2800" dirty="0" smtClean="0"/>
              <a:t>4. Совершенствование </a:t>
            </a:r>
            <a:r>
              <a:rPr lang="ru-RU" sz="2800" dirty="0"/>
              <a:t>форм развивающего обучения в соответствии с ФГОС 2-ого поколения</a:t>
            </a:r>
            <a:r>
              <a:rPr lang="ru-RU" sz="2800" dirty="0" smtClean="0"/>
              <a:t>.</a:t>
            </a:r>
          </a:p>
          <a:p>
            <a:pPr lvl="0">
              <a:buNone/>
            </a:pPr>
            <a:r>
              <a:rPr lang="ru-RU" sz="2800" dirty="0" smtClean="0"/>
              <a:t>5. Разнообразить проведение практических и лабораторных работ, формы и методы опроса учащихся на уроках.</a:t>
            </a:r>
          </a:p>
          <a:p>
            <a:pPr lvl="0">
              <a:buNone/>
            </a:pPr>
            <a:r>
              <a:rPr lang="ru-RU" sz="2800" dirty="0"/>
              <a:t>6</a:t>
            </a:r>
            <a:r>
              <a:rPr lang="ru-RU" sz="2800" dirty="0" smtClean="0"/>
              <a:t>. Применять на уроках и внеурочной деятельности компьютерные технологии.</a:t>
            </a:r>
          </a:p>
          <a:p>
            <a:pPr>
              <a:buNone/>
            </a:pPr>
            <a:r>
              <a:rPr lang="ru-RU" sz="2800" dirty="0"/>
              <a:t> 7</a:t>
            </a:r>
            <a:r>
              <a:rPr lang="ru-RU" sz="2800" dirty="0" smtClean="0"/>
              <a:t>. Активно привлекать учащихся к выполнению научно – исследовательских работ, проектной деятельности.</a:t>
            </a:r>
          </a:p>
          <a:p>
            <a:pPr>
              <a:buNone/>
            </a:pPr>
            <a:r>
              <a:rPr lang="ru-RU" sz="2800" dirty="0" smtClean="0"/>
              <a:t>8. Выявление и обобщение передового опыта учителей.</a:t>
            </a:r>
          </a:p>
          <a:p>
            <a:pPr>
              <a:buNone/>
            </a:pPr>
            <a:endParaRPr lang="ru-RU" sz="2800" dirty="0" smtClean="0"/>
          </a:p>
          <a:p>
            <a:pPr lvl="0"/>
            <a:endParaRPr lang="ru-RU" sz="2800" dirty="0"/>
          </a:p>
          <a:p>
            <a:pPr>
              <a:buNone/>
            </a:pPr>
            <a:r>
              <a:rPr lang="ru-RU" sz="2800" dirty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 Повысить уровень профессиональных компетенций педагогов в условиях нового порядка аттестации </a:t>
            </a:r>
            <a:r>
              <a:rPr lang="ru-RU" dirty="0" err="1" smtClean="0"/>
              <a:t>педкадров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Совершенствовать формы и методы мониторинга за состоянием преподавания учебных дисциплин естественного цикла с целью повышения качества образования. </a:t>
            </a:r>
          </a:p>
          <a:p>
            <a:pPr lvl="0"/>
            <a:r>
              <a:rPr lang="ru-RU" dirty="0" smtClean="0"/>
              <a:t>Изучать и внедрять новые педагогические технологии, способствующие саморазвитию и воспитанию творчески мыслящей личности ученика.</a:t>
            </a:r>
          </a:p>
          <a:p>
            <a:pPr lvl="0"/>
            <a:r>
              <a:rPr lang="ru-RU" dirty="0" smtClean="0"/>
              <a:t>Развивать систему </a:t>
            </a:r>
            <a:r>
              <a:rPr lang="ru-RU" dirty="0" err="1" smtClean="0"/>
              <a:t>предпрофильного</a:t>
            </a:r>
            <a:r>
              <a:rPr lang="ru-RU" dirty="0" smtClean="0"/>
              <a:t> и профильного образования, способствующую обеспечению профессиональной ориентации старшеклассников. </a:t>
            </a:r>
          </a:p>
          <a:p>
            <a:pPr lvl="0"/>
            <a:r>
              <a:rPr lang="ru-RU" dirty="0" smtClean="0"/>
              <a:t>Создавать условия для формирования у учащихся и педагогов мотивации к саморазвитию и самообразованию.</a:t>
            </a:r>
          </a:p>
          <a:p>
            <a:pPr lvl="0"/>
            <a:r>
              <a:rPr lang="ru-RU" dirty="0" smtClean="0"/>
              <a:t> Обеспечить освоение обучающимися основного содержания материала по географии, химии и биологии и оперирование ими разнообразными видами учебной деятельности, предусмотренными стандартами. ( подготовка уч-ся к сдаче выпускных экзаменов - ГИА и ЕГЭ, работа с одаренными детьми, с детьми коррекционно-развивающего типа  и т.д.)</a:t>
            </a:r>
          </a:p>
          <a:p>
            <a:pPr lvl="0"/>
            <a:r>
              <a:rPr lang="ru-RU" dirty="0" smtClean="0"/>
              <a:t>Совершенствование форм развивающего обучения в соответствии с ФГОС 2-ого поколения.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785794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данные МО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50"/>
          <a:ext cx="892969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2"/>
                <a:gridCol w="1500198"/>
                <a:gridCol w="857256"/>
                <a:gridCol w="1571636"/>
                <a:gridCol w="2643178"/>
              </a:tblGrid>
              <a:tr h="5714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ФИО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предмет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err="1" smtClean="0"/>
                        <a:t>Пед</a:t>
                      </a:r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стаж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Категория</a:t>
                      </a:r>
                    </a:p>
                    <a:p>
                      <a:r>
                        <a:rPr lang="ru-RU" sz="2400" dirty="0" smtClean="0"/>
                        <a:t>Разряд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Награды</a:t>
                      </a:r>
                    </a:p>
                    <a:p>
                      <a:r>
                        <a:rPr lang="ru-RU" sz="2400" dirty="0" smtClean="0"/>
                        <a:t>Звание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Сарыглар</a:t>
                      </a:r>
                      <a:r>
                        <a:rPr lang="ru-RU" sz="2800" dirty="0" smtClean="0"/>
                        <a:t>  </a:t>
                      </a:r>
                    </a:p>
                    <a:p>
                      <a:r>
                        <a:rPr lang="ru-RU" sz="2800" dirty="0" smtClean="0"/>
                        <a:t>Татьяна </a:t>
                      </a:r>
                    </a:p>
                    <a:p>
                      <a:r>
                        <a:rPr lang="ru-RU" sz="2800" dirty="0" err="1" smtClean="0"/>
                        <a:t>Ашак-ооловна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Химия</a:t>
                      </a:r>
                    </a:p>
                    <a:p>
                      <a:r>
                        <a:rPr lang="ru-RU" sz="2800" dirty="0" err="1" smtClean="0"/>
                        <a:t>Био</a:t>
                      </a:r>
                      <a:endParaRPr lang="ru-RU" sz="2800" dirty="0" smtClean="0"/>
                    </a:p>
                    <a:p>
                      <a:r>
                        <a:rPr lang="ru-RU" sz="2800" dirty="0" smtClean="0"/>
                        <a:t>логия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28</a:t>
                      </a:r>
                    </a:p>
                    <a:p>
                      <a:r>
                        <a:rPr lang="ru-RU" sz="2800" dirty="0" smtClean="0"/>
                        <a:t> лет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Высшая</a:t>
                      </a:r>
                    </a:p>
                    <a:p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ПГ. МИН.ОБР.РТ</a:t>
                      </a:r>
                    </a:p>
                    <a:p>
                      <a:r>
                        <a:rPr lang="ru-RU" sz="2000" b="1" dirty="0" smtClean="0"/>
                        <a:t>ПГ. РОПРНО</a:t>
                      </a:r>
                      <a:r>
                        <a:rPr lang="ru-RU" sz="2000" b="1" baseline="0" dirty="0" smtClean="0"/>
                        <a:t> РТ</a:t>
                      </a:r>
                    </a:p>
                    <a:p>
                      <a:r>
                        <a:rPr lang="ru-RU" sz="2000" b="1" baseline="0" dirty="0" smtClean="0"/>
                        <a:t>ПГ.ЦК ПРОФ.РФ</a:t>
                      </a:r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ВЕТЕРАН</a:t>
                      </a:r>
                      <a:r>
                        <a:rPr lang="ru-RU" sz="2000" b="1" baseline="0" dirty="0" smtClean="0"/>
                        <a:t> ТРУДА</a:t>
                      </a:r>
                      <a:endParaRPr lang="ru-RU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Иргит</a:t>
                      </a:r>
                      <a:endParaRPr lang="ru-RU" sz="2800" dirty="0" smtClean="0"/>
                    </a:p>
                    <a:p>
                      <a:r>
                        <a:rPr lang="ru-RU" sz="2800" dirty="0" smtClean="0"/>
                        <a:t> Екатерина </a:t>
                      </a:r>
                      <a:r>
                        <a:rPr lang="ru-RU" sz="2800" dirty="0" err="1" smtClean="0"/>
                        <a:t>Давааевна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Геогра</a:t>
                      </a:r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фия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</a:t>
                      </a:r>
                    </a:p>
                    <a:p>
                      <a:r>
                        <a:rPr lang="ru-RU" sz="2800" dirty="0" smtClean="0"/>
                        <a:t>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Высшая</a:t>
                      </a:r>
                    </a:p>
                    <a:p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ПГ администрации города</a:t>
                      </a:r>
                    </a:p>
                    <a:p>
                      <a:r>
                        <a:rPr lang="ru-RU" sz="2400" dirty="0" smtClean="0"/>
                        <a:t>ПГ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 УО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Монгуш</a:t>
                      </a:r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Азиана</a:t>
                      </a:r>
                      <a:r>
                        <a:rPr lang="ru-RU" sz="2800" dirty="0" smtClean="0"/>
                        <a:t> </a:t>
                      </a:r>
                    </a:p>
                    <a:p>
                      <a:r>
                        <a:rPr lang="ru-RU" sz="2800" dirty="0" smtClean="0"/>
                        <a:t>Викторовна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Биоло</a:t>
                      </a:r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гия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</a:p>
                    <a:p>
                      <a:r>
                        <a:rPr lang="ru-RU" sz="2800" dirty="0" smtClean="0"/>
                        <a:t> лет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Соответствие</a:t>
                      </a:r>
                    </a:p>
                    <a:p>
                      <a:r>
                        <a:rPr lang="ru-RU" sz="2800" dirty="0" smtClean="0"/>
                        <a:t>10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ПГ </a:t>
                      </a:r>
                      <a:r>
                        <a:rPr lang="ru-RU" sz="2400" dirty="0" err="1" smtClean="0"/>
                        <a:t>админ</a:t>
                      </a:r>
                      <a:r>
                        <a:rPr lang="ru-RU" sz="2400" dirty="0" smtClean="0"/>
                        <a:t>. школы ПГ. УО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75"/>
          <a:ext cx="892971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/>
                <a:gridCol w="642942"/>
                <a:gridCol w="928694"/>
                <a:gridCol w="928694"/>
                <a:gridCol w="857256"/>
                <a:gridCol w="1071570"/>
                <a:gridCol w="1071570"/>
                <a:gridCol w="1071570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Преодолели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Непреодолели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Преодо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лели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Непреодо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лели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Сарыглар</a:t>
                      </a:r>
                      <a:r>
                        <a:rPr lang="ru-RU" dirty="0" smtClean="0"/>
                        <a:t> Т.А химия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15(21)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Монгуш</a:t>
                      </a:r>
                      <a:r>
                        <a:rPr lang="ru-RU" baseline="0" dirty="0" smtClean="0"/>
                        <a:t> А.В. 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Иргит</a:t>
                      </a:r>
                      <a:r>
                        <a:rPr lang="ru-RU" dirty="0" smtClean="0"/>
                        <a:t> Е.Д.</a:t>
                      </a:r>
                    </a:p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8572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ГИА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7"/>
          <a:ext cx="9001156" cy="4062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0"/>
                <a:gridCol w="928694"/>
                <a:gridCol w="857256"/>
                <a:gridCol w="928694"/>
                <a:gridCol w="1000132"/>
                <a:gridCol w="928694"/>
                <a:gridCol w="928694"/>
                <a:gridCol w="1000132"/>
                <a:gridCol w="1071570"/>
              </a:tblGrid>
              <a:tr h="340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Неуспевающие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9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Сарыглар</a:t>
                      </a:r>
                      <a:r>
                        <a:rPr lang="ru-RU" dirty="0" smtClean="0"/>
                        <a:t> Т.А химия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931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Монгуш</a:t>
                      </a:r>
                      <a:r>
                        <a:rPr lang="ru-RU" baseline="0" dirty="0" smtClean="0"/>
                        <a:t> А.В. 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Иргит</a:t>
                      </a:r>
                      <a:r>
                        <a:rPr lang="ru-RU" dirty="0" smtClean="0"/>
                        <a:t> Е.Д.</a:t>
                      </a:r>
                    </a:p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857232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Традиционный экзамен 9 </a:t>
            </a:r>
            <a:r>
              <a:rPr lang="ru-RU" sz="3200" dirty="0" err="1" smtClean="0"/>
              <a:t>кл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7"/>
          <a:ext cx="90011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0"/>
                <a:gridCol w="928694"/>
                <a:gridCol w="857256"/>
                <a:gridCol w="928694"/>
                <a:gridCol w="1000132"/>
                <a:gridCol w="928694"/>
                <a:gridCol w="928694"/>
                <a:gridCol w="1000132"/>
                <a:gridCol w="1071570"/>
              </a:tblGrid>
              <a:tr h="340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Неуспевающие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9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Сарыглар</a:t>
                      </a:r>
                      <a:r>
                        <a:rPr lang="ru-RU" dirty="0" smtClean="0"/>
                        <a:t> Т.А химия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931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Монгуш</a:t>
                      </a:r>
                      <a:r>
                        <a:rPr lang="ru-RU" baseline="0" dirty="0" smtClean="0"/>
                        <a:t> А.В. 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Иргит</a:t>
                      </a:r>
                      <a:r>
                        <a:rPr lang="ru-RU" dirty="0" smtClean="0"/>
                        <a:t> Е.Д.</a:t>
                      </a:r>
                    </a:p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8572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Олимпиада Всероссийская</a:t>
            </a:r>
            <a:br>
              <a:rPr lang="ru-RU" sz="3200" dirty="0" smtClean="0"/>
            </a:br>
            <a:r>
              <a:rPr lang="ru-RU" sz="3200" dirty="0" smtClean="0"/>
              <a:t>дистанционная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7"/>
          <a:ext cx="90011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0"/>
                <a:gridCol w="928694"/>
                <a:gridCol w="857256"/>
                <a:gridCol w="928694"/>
                <a:gridCol w="1000132"/>
                <a:gridCol w="928694"/>
                <a:gridCol w="928694"/>
                <a:gridCol w="1000132"/>
                <a:gridCol w="1071570"/>
              </a:tblGrid>
              <a:tr h="340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Победитель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Побе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дитель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Сертификат</a:t>
                      </a:r>
                      <a:endParaRPr lang="ru-RU" dirty="0"/>
                    </a:p>
                  </a:txBody>
                  <a:tcPr/>
                </a:tc>
              </a:tr>
              <a:tr h="839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Сарыглар</a:t>
                      </a:r>
                      <a:r>
                        <a:rPr lang="ru-RU" dirty="0" smtClean="0"/>
                        <a:t> Т.А химия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83931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Монгуш</a:t>
                      </a:r>
                      <a:r>
                        <a:rPr lang="ru-RU" baseline="0" dirty="0" smtClean="0"/>
                        <a:t> А.В. 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58752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Иргит</a:t>
                      </a:r>
                      <a:r>
                        <a:rPr lang="ru-RU" dirty="0" smtClean="0"/>
                        <a:t> Е.Д.</a:t>
                      </a:r>
                    </a:p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357166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Олимпиада по химии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28602"/>
          <a:ext cx="9001156" cy="655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0"/>
                <a:gridCol w="1000132"/>
                <a:gridCol w="857256"/>
                <a:gridCol w="857256"/>
                <a:gridCol w="1000132"/>
                <a:gridCol w="928694"/>
                <a:gridCol w="928694"/>
                <a:gridCol w="857256"/>
                <a:gridCol w="1214446"/>
              </a:tblGrid>
              <a:tr h="49275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               2012-2013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039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2400" dirty="0" err="1" smtClean="0">
                          <a:solidFill>
                            <a:srgbClr val="0070C0"/>
                          </a:solidFill>
                        </a:rPr>
                        <a:t>Муници</a:t>
                      </a:r>
                      <a:endParaRPr lang="ru-RU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ru-RU" sz="2400" dirty="0" err="1" smtClean="0">
                          <a:solidFill>
                            <a:srgbClr val="0070C0"/>
                          </a:solidFill>
                        </a:rPr>
                        <a:t>пальный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7030A0"/>
                          </a:solidFill>
                        </a:rPr>
                        <a:t>Региональный</a:t>
                      </a:r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Всероссийский</a:t>
                      </a:r>
                    </a:p>
                    <a:p>
                      <a:pPr algn="l"/>
                      <a:endParaRPr lang="ru-RU" sz="2400" dirty="0"/>
                    </a:p>
                    <a:p>
                      <a:pPr algn="l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Дистанционные олимпиады</a:t>
                      </a:r>
                    </a:p>
                    <a:p>
                      <a:pPr algn="l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викторины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Мир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химии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Молодежныйчемпионат</a:t>
                      </a:r>
                      <a:r>
                        <a:rPr lang="ru-RU" sz="1600" dirty="0" smtClean="0"/>
                        <a:t> по химии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Молодежныйчемпионат</a:t>
                      </a:r>
                      <a:r>
                        <a:rPr lang="ru-RU" sz="1600" dirty="0" smtClean="0"/>
                        <a:t> по биологии</a:t>
                      </a:r>
                    </a:p>
                    <a:p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Эколог-биологическая</a:t>
                      </a:r>
                      <a:r>
                        <a:rPr lang="ru-RU" sz="1600" dirty="0" smtClean="0"/>
                        <a:t> викторина</a:t>
                      </a:r>
                      <a:endParaRPr lang="ru-RU" sz="1600" dirty="0"/>
                    </a:p>
                  </a:txBody>
                  <a:tcPr vert="vert270"/>
                </a:tc>
              </a:tr>
              <a:tr h="886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Победи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тель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r>
                        <a:rPr lang="en-US" sz="2400" dirty="0" smtClean="0"/>
                        <a:t>/0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9275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Призер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r>
                        <a:rPr lang="en-US" sz="2400" dirty="0" smtClean="0"/>
                        <a:t>/0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8869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Поощрение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72270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</a:p>
                    <a:p>
                      <a:r>
                        <a:rPr lang="ru-RU" sz="1400" dirty="0" smtClean="0"/>
                        <a:t>(сертификат)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9/0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</a:t>
                      </a:r>
                      <a:endParaRPr lang="ru-RU" sz="1600" dirty="0"/>
                    </a:p>
                  </a:txBody>
                  <a:tcPr/>
                </a:tc>
              </a:tr>
              <a:tr h="49275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/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Олимпиада по биологии и экологии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75"/>
          <a:ext cx="9001156" cy="523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0"/>
                <a:gridCol w="857256"/>
                <a:gridCol w="142876"/>
                <a:gridCol w="785818"/>
                <a:gridCol w="928694"/>
                <a:gridCol w="857256"/>
                <a:gridCol w="1143008"/>
                <a:gridCol w="857256"/>
                <a:gridCol w="1000132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2011</a:t>
                      </a:r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</a:t>
                      </a:r>
                      <a:endParaRPr lang="ru-RU" sz="2400" dirty="0"/>
                    </a:p>
                  </a:txBody>
                  <a:tcPr/>
                </a:tc>
              </a:tr>
              <a:tr h="139159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</a:t>
                      </a:r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муниципальный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региональный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Всероссийский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Дистанционные</a:t>
                      </a:r>
                    </a:p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олимпиады, конкурсы, викторины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Победи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тель</a:t>
                      </a:r>
                      <a:endParaRPr lang="ru-RU" sz="2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Призер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Поощрение</a:t>
                      </a:r>
                    </a:p>
                    <a:p>
                      <a:endParaRPr lang="ru-RU" sz="2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602</Words>
  <Application>Microsoft Office PowerPoint</Application>
  <PresentationFormat>Экран (4:3)</PresentationFormat>
  <Paragraphs>286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Общие данные МО </vt:lpstr>
      <vt:lpstr>ЕГЭ</vt:lpstr>
      <vt:lpstr>ГИА</vt:lpstr>
      <vt:lpstr>Традиционный экзамен 9 кл</vt:lpstr>
      <vt:lpstr>Олимпиада Всероссийская дистанционная</vt:lpstr>
      <vt:lpstr>Олимпиада по химии</vt:lpstr>
      <vt:lpstr>Олимпиада по биологии и экологии</vt:lpstr>
      <vt:lpstr>Задачи на 2013-2014 учебный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2013</dc:creator>
  <cp:lastModifiedBy>2013</cp:lastModifiedBy>
  <cp:revision>53</cp:revision>
  <dcterms:created xsi:type="dcterms:W3CDTF">2013-08-28T12:32:45Z</dcterms:created>
  <dcterms:modified xsi:type="dcterms:W3CDTF">2013-09-07T12:00:32Z</dcterms:modified>
</cp:coreProperties>
</file>