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71" r:id="rId10"/>
    <p:sldId id="265" r:id="rId11"/>
    <p:sldId id="268" r:id="rId12"/>
    <p:sldId id="272" r:id="rId13"/>
    <p:sldId id="273" r:id="rId14"/>
    <p:sldId id="275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B6C44-0E61-4BA1-88C1-69AAB11CAD5B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407C1-63D2-4BA1-9F19-9C2601617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407C1-63D2-4BA1-9F19-9C2601617E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66F210-3071-4134-B2DB-F732696D9E0F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241766-538C-470F-95C0-972E675787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y%20Documents\&#1084;&#1086;&#1103;\&#1052;&#1077;&#1090;&#1086;&#1076;&#1080;&#1082;&#1072;%20&#1087;&#1086;%20&#1084;&#1091;&#1079;&#1099;&#1082;&#1077;\&#1091;&#1088;&#1086;&#1082;&#8470;2-2&#1095;.-8&#1082;&#1083;&#1072;&#1089;&#1089;\&#1091;&#1088;&#1086;&#1082;\&#1043;&#1083;&#1080;&#1085;&#1082;&#1072;%20&#1042;&#1072;&#1083;&#1100;&#1089;%20&#1092;&#1072;&#1085;&#1090;&#1072;&#1079;&#1080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My%20Documents\&#1084;&#1086;&#1103;\&#1052;&#1077;&#1090;&#1086;&#1076;&#1080;&#1082;&#1072;%20&#1087;&#1086;%20&#1084;&#1091;&#1079;&#1099;&#1082;&#1077;\&#1091;&#1088;&#1086;&#1082;&#8470;2-2&#1095;.-8&#1082;&#1083;&#1072;&#1089;&#1089;\&#1091;&#1088;&#1086;&#1082;\&#1043;&#1083;&#1080;&#1085;&#1082;&#1072;%20&#1042;&#1072;&#1083;&#1100;&#1089;%20&#1092;&#1072;&#1085;&#1090;&#1072;&#1079;&#1080;&#1103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&#1084;&#1086;&#1103;\&#1052;&#1077;&#1090;&#1086;&#1076;&#1080;&#1082;&#1072;%20&#1087;&#1086;%20&#1084;&#1091;&#1079;&#1099;&#1082;&#1077;\&#1091;&#1088;&#1086;&#1082;&#8470;2-2&#1095;.-8&#1082;&#1083;&#1072;&#1089;&#1089;\&#1091;&#1088;&#1086;&#1082;\raisa_nemenova_-_vals_rasstavaniya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My%20Documents\&#1084;&#1086;&#1103;\&#1052;&#1077;&#1090;&#1086;&#1076;&#1080;&#1082;&#1072;%20&#1087;&#1086;%20&#1084;&#1091;&#1079;&#1099;&#1082;&#1077;\&#1091;&#1088;&#1086;&#1082;&#8470;2-2&#1095;.-8&#1082;&#1083;&#1072;&#1089;&#1089;\&#1091;&#1088;&#1086;&#1082;\&#1064;&#1090;&#1088;&#1072;&#1091;&#1089;%20&#1042;&#1072;&#1083;&#1100;&#1089;%20&#1085;&#1072;%20&#1075;&#1086;&#1083;&#1091;&#1073;&#1086;&#1084;%20&#1044;&#1091;&#1085;&#1072;&#1077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56895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/>
              <a:t>Музыка «лёгкая» и «серьёзная»</a:t>
            </a:r>
            <a:br>
              <a:rPr lang="ru-RU" sz="4800" i="1" dirty="0" smtClean="0"/>
            </a:br>
            <a:r>
              <a:rPr lang="ru-RU" sz="4800" i="1" dirty="0" smtClean="0"/>
              <a:t>Чудесный танец: Вальс</a:t>
            </a:r>
            <a:endParaRPr lang="ru-RU" sz="48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3212976"/>
            <a:ext cx="4032448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Урок музыки №2 </a:t>
            </a:r>
          </a:p>
          <a:p>
            <a:r>
              <a:rPr lang="ru-RU" dirty="0" smtClean="0"/>
              <a:t>– 2 четверть 8 класс</a:t>
            </a:r>
          </a:p>
          <a:p>
            <a:r>
              <a:rPr lang="ru-RU" dirty="0" smtClean="0"/>
              <a:t>Составила учитель музыки</a:t>
            </a:r>
          </a:p>
          <a:p>
            <a:r>
              <a:rPr lang="ru-RU" dirty="0" smtClean="0"/>
              <a:t>МОУ «Лицей №1 </a:t>
            </a:r>
          </a:p>
          <a:p>
            <a:r>
              <a:rPr lang="ru-RU" dirty="0" smtClean="0"/>
              <a:t>им. А.П.Гужвина г.Камызяк»</a:t>
            </a:r>
          </a:p>
          <a:p>
            <a:r>
              <a:rPr lang="ru-RU" dirty="0" err="1" smtClean="0"/>
              <a:t>Сандакова</a:t>
            </a:r>
            <a:r>
              <a:rPr lang="ru-RU" dirty="0" smtClean="0"/>
              <a:t> С.С.</a:t>
            </a:r>
            <a:endParaRPr lang="ru-RU" dirty="0"/>
          </a:p>
        </p:txBody>
      </p:sp>
      <p:pic>
        <p:nvPicPr>
          <p:cNvPr id="1026" name="Picture 2" descr="C:\Светлана\Рабочий стол\урок№2-2ч.-8класс\картинки танца\тане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104456" cy="4608512"/>
          </a:xfrm>
          <a:prstGeom prst="rect">
            <a:avLst/>
          </a:prstGeom>
          <a:noFill/>
        </p:spPr>
      </p:pic>
      <p:pic>
        <p:nvPicPr>
          <p:cNvPr id="6" name="Глинка Вальс фантаз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Вальс - фантазия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5805264"/>
            <a:ext cx="4041775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076056" y="5805264"/>
            <a:ext cx="3888432" cy="7200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Михаил Иванович Глинка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1804 -1857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Светлана\Рабочий стол\урок№2-2ч.-8класс\композиторы\gl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3851920" cy="4464496"/>
          </a:xfrm>
          <a:prstGeom prst="rect">
            <a:avLst/>
          </a:prstGeom>
          <a:noFill/>
        </p:spPr>
      </p:pic>
      <p:pic>
        <p:nvPicPr>
          <p:cNvPr id="24579" name="Picture 3" descr="C:\Светлана\Рабочий стол\урок№2-2ч.-8класс\вальс фантазия глинка\вальс фантазия гли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5292080" cy="3768080"/>
          </a:xfrm>
          <a:prstGeom prst="rect">
            <a:avLst/>
          </a:prstGeom>
          <a:noFill/>
        </p:spPr>
      </p:pic>
      <p:pic>
        <p:nvPicPr>
          <p:cNvPr id="10" name="Глинка Вальс фантазия.mp3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25688" y="42846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9969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Вальс-фантазия, как и указано в названии, это больше чем вальс и больше чем танец. Это фантазия о любви, лирическая поэма. Музыка как бы колеблется между полюсом надежды и полюсом печали. Порой она скользит и порхает, поражая изяществом пируэтов и ажурностью линий. Иногда же она словно вздыбливается, сжимается и становится похожа на страдальческую, исполненную тоски . И тема печали побеждает, грозный вихрь уносит музыку «Вальса-фантазии», оставляя надежды несбывшимися и сердце разбитым. Любовь столь прекрасная, столь далекая от всего земного, могла лишь нанести сердечную рану.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Светлана\Рабочий стол\урок№2-2ч.-8класс\вальс фантазия глинка\67030323_368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8568952" cy="3861048"/>
          </a:xfrm>
          <a:prstGeom prst="rect">
            <a:avLst/>
          </a:prstGeom>
          <a:noFill/>
        </p:spPr>
      </p:pic>
      <p:pic>
        <p:nvPicPr>
          <p:cNvPr id="27651" name="Picture 3" descr="C:\Светлана\Рабочий стол\урок№2-2ч.-8класс\картинки танца\dfkm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52937"/>
            <a:ext cx="5257800" cy="4005064"/>
          </a:xfrm>
          <a:prstGeom prst="rect">
            <a:avLst/>
          </a:prstGeom>
          <a:noFill/>
        </p:spPr>
      </p:pic>
      <p:pic>
        <p:nvPicPr>
          <p:cNvPr id="27652" name="Picture 4" descr="C:\Светлана\Рабочий стол\урок№2-2ч.-8класс\картинки танца\valce_182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64400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0"/>
            <a:ext cx="5832648" cy="73174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«Вальс расставания»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Слова К.Ваншенкина  Композитор: Я. Френкель  </a:t>
            </a:r>
            <a:br>
              <a:rPr lang="ru-RU" sz="2000" dirty="0" smtClean="0"/>
            </a:br>
            <a:r>
              <a:rPr lang="ru-RU" sz="2000" dirty="0" smtClean="0"/>
              <a:t>1.Слышишь,тревожные дуют ветра?</a:t>
            </a:r>
            <a:br>
              <a:rPr lang="ru-RU" sz="2000" dirty="0" smtClean="0"/>
            </a:br>
            <a:r>
              <a:rPr lang="ru-RU" sz="2000" dirty="0" smtClean="0"/>
              <a:t>Нам расставаться настала пора.</a:t>
            </a:r>
            <a:br>
              <a:rPr lang="ru-RU" sz="2000" dirty="0" smtClean="0"/>
            </a:br>
            <a:r>
              <a:rPr lang="ru-RU" sz="2000" dirty="0" smtClean="0"/>
              <a:t>Кружится, кружится пестрый лесок,</a:t>
            </a:r>
            <a:br>
              <a:rPr lang="ru-RU" sz="2000" dirty="0" smtClean="0"/>
            </a:br>
            <a:r>
              <a:rPr lang="ru-RU" sz="2000" dirty="0" smtClean="0"/>
              <a:t>Кружится, кружится старый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u="sng" dirty="0" smtClean="0"/>
              <a:t>Старый забытый</a:t>
            </a:r>
            <a:r>
              <a:rPr lang="ru-RU" sz="2000" dirty="0" smtClean="0"/>
              <a:t>-2р.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2.Ты, совершая положенный путь,</a:t>
            </a:r>
            <a:br>
              <a:rPr lang="ru-RU" sz="2000" dirty="0" smtClean="0"/>
            </a:br>
            <a:r>
              <a:rPr lang="ru-RU" sz="2000" dirty="0" smtClean="0"/>
              <a:t>В дальнем краю это все не забудь:</a:t>
            </a:r>
            <a:br>
              <a:rPr lang="ru-RU" sz="2000" dirty="0" smtClean="0"/>
            </a:br>
            <a:r>
              <a:rPr lang="ru-RU" sz="2000" dirty="0" smtClean="0"/>
              <a:t>Эту реку и прибрежный песок,</a:t>
            </a:r>
            <a:br>
              <a:rPr lang="ru-RU" sz="2000" dirty="0" smtClean="0"/>
            </a:br>
            <a:r>
              <a:rPr lang="ru-RU" sz="2000" dirty="0" smtClean="0"/>
              <a:t>Этот негромко звучащий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u="sng" dirty="0" smtClean="0"/>
              <a:t>Этот негромкий</a:t>
            </a:r>
            <a:r>
              <a:rPr lang="ru-RU" sz="2000" dirty="0" smtClean="0"/>
              <a:t>-2р.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. </a:t>
            </a:r>
            <a:br>
              <a:rPr lang="ru-RU" sz="2000" dirty="0" smtClean="0"/>
            </a:br>
            <a:r>
              <a:rPr lang="ru-RU" sz="2000" dirty="0" smtClean="0"/>
              <a:t>3.Мы расстаемся,  чтоб встретиться вновь,</a:t>
            </a:r>
            <a:br>
              <a:rPr lang="ru-RU" sz="2000" dirty="0" smtClean="0"/>
            </a:br>
            <a:r>
              <a:rPr lang="ru-RU" sz="2000" dirty="0" smtClean="0"/>
              <a:t>Ведь остается навеки любовь.</a:t>
            </a:r>
            <a:br>
              <a:rPr lang="ru-RU" sz="2000" dirty="0" smtClean="0"/>
            </a:br>
            <a:r>
              <a:rPr lang="ru-RU" sz="2000" dirty="0" smtClean="0"/>
              <a:t>Кружится первый осенний листок,</a:t>
            </a:r>
            <a:br>
              <a:rPr lang="ru-RU" sz="2000" dirty="0" smtClean="0"/>
            </a:br>
            <a:r>
              <a:rPr lang="ru-RU" sz="2000" dirty="0" smtClean="0"/>
              <a:t>Кружится в памяти старый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u="sng" dirty="0" smtClean="0"/>
              <a:t>Юности нашей</a:t>
            </a:r>
            <a:r>
              <a:rPr lang="ru-RU" sz="2000" dirty="0" smtClean="0"/>
              <a:t>-2р.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4.Волосы ветром сдувает со лба.</a:t>
            </a:r>
            <a:br>
              <a:rPr lang="ru-RU" sz="2000" dirty="0" smtClean="0"/>
            </a:br>
            <a:r>
              <a:rPr lang="ru-RU" sz="2000" dirty="0" smtClean="0"/>
              <a:t>Музыка эта - как наша судьба.</a:t>
            </a:r>
            <a:br>
              <a:rPr lang="ru-RU" sz="2000" dirty="0" smtClean="0"/>
            </a:br>
            <a:r>
              <a:rPr lang="ru-RU" sz="2000" dirty="0" smtClean="0"/>
              <a:t>Снегом слегка обжигает висок,</a:t>
            </a:r>
            <a:br>
              <a:rPr lang="ru-RU" sz="2000" dirty="0" smtClean="0"/>
            </a:br>
            <a:r>
              <a:rPr lang="ru-RU" sz="2000" dirty="0" smtClean="0"/>
              <a:t>Кружится в сердце тот старый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u="sng" dirty="0" smtClean="0"/>
              <a:t>В сердце тот старый-2р</a:t>
            </a:r>
            <a:r>
              <a:rPr lang="ru-RU" sz="2000" dirty="0" smtClean="0"/>
              <a:t>. </a:t>
            </a:r>
            <a:r>
              <a:rPr lang="ru-RU" sz="2000" dirty="0" err="1" smtClean="0"/>
              <a:t>вальсок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Светлана\Рабочий стол\урок№2-2ч.-8класс\картинки танца\вальс ос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4032448" cy="5760640"/>
          </a:xfrm>
          <a:prstGeom prst="rect">
            <a:avLst/>
          </a:prstGeom>
          <a:noFill/>
        </p:spPr>
      </p:pic>
      <p:pic>
        <p:nvPicPr>
          <p:cNvPr id="5" name="raisa_nemenova_-_vals_rassta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08512" cy="6597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 помощью танца мы можем видеть и чувствовать музыку.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Танец — это огромный мир, чтобы его покорить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надо иметь терпение.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Различные направления, жанры, формы сменяют друг друга с невероятной быстротой, подчиняясь стремительному бегу нашего времени, а в значительной степени и капризам моды. В лучших образцах “легкой” музыки “легкость” означает не “легковесность”, а доступность для восприятия.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My Documents\моя\Методика по музыке\урок№2-2ч.-8класс\картинки танца\55996292_40402633_1235922707_10107190ValseBleueHerWideSkirtSwirlsGracefullyasHerPartnerLeadsHerThroughaPassionateWaltz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7235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6858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Обращаясь к жанрам бытовой музыки, великие композиторы оставались настоящими, требовательными к себе художниками. Они никогда не изменяли хорошему вкусу и воспитывали его в своих слушателях. Вот почему произведения классиков до сих пор не теряют своей свежести и привлекательности в отличие от многих песенок и танцев, которые, как всякая мода, очень быстро “стареют”, надоедают и начинают казаться нелепыми и смешными.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Светлана\Рабочий стол\урок№2-2ч.-8класс\картинки танца\dfk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410445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248472" cy="6336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же все-таки является подлинным любителем музыки?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Конечно, тот, чьи интересы наиболее широки, кто видит в музыке не только средство развлечения и приятного отдыха, но великое и прекрасное искусство, обладающее могучей силой воздействия, кто стремится глубже проникнуть в это искусство,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понять его богатый и выразительный язык.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My Documents\Мои рисунки\Мои рисунки\Картинки музыки\Музыка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032448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Светлана\Рабочий стол\Методика по музыке\Шаинский Вл\venv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C:\My Documents\Мои рисунки\Мои рисунки\Спасибо-картинки\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04867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28803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 легкой и серьезной музыкой нет «китайской» стены непонимания. Музыка делится не столько на серьезную и легкую, сколько на талантливую и бездарную. Это два потока одной могучей и широкой реки.</a:t>
            </a:r>
            <a:endParaRPr lang="ru-RU" sz="32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284984"/>
            <a:ext cx="7772400" cy="35730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Серьезная музыка, глубоко понятая и прочувствованная, делает человека лучше, вселяет в него новые силы, оптимизм, помогает бороться с трудностями.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Обидно за людей, которые не понимают и не хотят понимать серьезной музыки  и тем самым обедняют свою жизнь.»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Д.Б.Кабалевский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24482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легкой музыке содержание лежит, 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сказать, на  поверхности, то для того чтобы понять серьезную классическую музыку,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надо эмоционально слиться с ней, 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уметь слушать внимательно.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0352" y="3789040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Легкая музыка, легка по содержанию и легка по восприятию, это важно, так как серьезные, глубокие по содержанию произведения не вполне доступны.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51824"/>
          <a:ext cx="9144000" cy="692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089"/>
                <a:gridCol w="3718525"/>
                <a:gridCol w="2769386"/>
              </a:tblGrid>
              <a:tr h="387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Отличия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Серьёзная музыка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Лёгкая музыка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Главное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Мелодия и гармония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Ритм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Формы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Крупные и малые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Малые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Динамичен,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постоянно развивается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Статичен,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постоянен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Логика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Собственная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Восприятие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Углублённое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Трудность восприятия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Поверхностное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Доступность восприятия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Место исполнения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Концертный зал,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филармония,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Дискотека,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 вечеринка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8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Влияние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Заставляет человека обратиться внутрь себя, размышлять, анализировать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Помогает расслабиться,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отвлечься, отдохнуть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Поднимает слушателя, возвышает, облагораживает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Спускается к человеку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Ставит самостоятельные задачи, 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служит фоном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Служит фоном,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украшением ситуации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Приобщение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 вечным идеалам, </a:t>
                      </a: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ценностям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жизни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 жизни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Общие требования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Сочинение и исполнение требует высокого мастерства,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художественного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вкуса, серьёзного отношения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Танец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3438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искусства, в котором художественный образ создается посредством ритмичных пластических движений и смены выразительных положений человеческого тела. Танец неразрывно связан с музыкой, эмоционально-образное содержание которой находит свое воплощение в его движениях, фигурах, композиции.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Светлана\Рабочий стол\урок№2-2ч.-8класс\картинки танца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109020" cy="3168352"/>
          </a:xfrm>
          <a:prstGeom prst="rect">
            <a:avLst/>
          </a:prstGeom>
          <a:noFill/>
        </p:spPr>
      </p:pic>
      <p:pic>
        <p:nvPicPr>
          <p:cNvPr id="2051" name="Picture 3" descr="C:\Светлана\Рабочий стол\урок№2-2ч.-8класс\картинки танца\па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4680520" cy="4005064"/>
          </a:xfrm>
          <a:prstGeom prst="rect">
            <a:avLst/>
          </a:prstGeom>
          <a:noFill/>
        </p:spPr>
      </p:pic>
      <p:pic>
        <p:nvPicPr>
          <p:cNvPr id="2052" name="Picture 4" descr="C:\Светлана\Рабочий стол\урок№2-2ч.-8класс\картинки танца\mus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29523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Существует огромное множество видов, стилей и форм танца.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5" name="Picture 3" descr="C:\Светлана\Рабочий стол\урок№2-2ч.-8класс\картинки танца\нар.та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616624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ВАЛЬС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712968" cy="55892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Парный бальный танец, в основе которого лежат народные танцы Австрии, Германии и Чехии.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Одним из его предшественников был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австрийский танец лендлер.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Со временем «провинциальный» лендлер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приобрёл грациозность, утончённость</a:t>
            </a:r>
          </a:p>
          <a:p>
            <a:pPr algn="r"/>
            <a:r>
              <a:rPr lang="ru-RU" sz="2400" dirty="0" smtClean="0"/>
              <a:t>Родился в Австрии мой дед,</a:t>
            </a:r>
          </a:p>
          <a:p>
            <a:pPr algn="r">
              <a:buNone/>
            </a:pPr>
            <a:r>
              <a:rPr lang="ru-RU" sz="2400" dirty="0" smtClean="0"/>
              <a:t>Я тоже там увидел свет,</a:t>
            </a:r>
          </a:p>
          <a:p>
            <a:pPr algn="r">
              <a:buNone/>
            </a:pPr>
            <a:r>
              <a:rPr lang="ru-RU" sz="2400" dirty="0" smtClean="0"/>
              <a:t>А вскоре полюбил весь мир</a:t>
            </a:r>
          </a:p>
          <a:p>
            <a:pPr algn="r">
              <a:buNone/>
            </a:pPr>
            <a:r>
              <a:rPr lang="ru-RU" sz="2400" dirty="0" smtClean="0"/>
              <a:t>Моих мелодий нежный вихрь.</a:t>
            </a:r>
          </a:p>
          <a:p>
            <a:pPr algn="r">
              <a:buNone/>
            </a:pPr>
            <a:r>
              <a:rPr lang="ru-RU" sz="2400" dirty="0" smtClean="0"/>
              <a:t>Сейчас я закружу и вас -</a:t>
            </a:r>
          </a:p>
          <a:p>
            <a:pPr algn="r">
              <a:buNone/>
            </a:pPr>
            <a:r>
              <a:rPr lang="ru-RU" sz="2400" dirty="0" smtClean="0"/>
              <a:t>Чтобы узнали танец…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Светлана\Рабочий стол\урок№2-2ч.-8класс\картинки танца\vals-il1-150x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345638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/>
              <a:t>Вальс На голубом Дунае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5805264"/>
            <a:ext cx="4041775" cy="648072"/>
          </a:xfrm>
        </p:spPr>
        <p:txBody>
          <a:bodyPr/>
          <a:lstStyle/>
          <a:p>
            <a:pPr algn="ctr"/>
            <a:r>
              <a:rPr lang="ru-RU" dirty="0" smtClean="0"/>
              <a:t>Иоганн Штраус</a:t>
            </a:r>
            <a:endParaRPr lang="ru-RU" dirty="0"/>
          </a:p>
        </p:txBody>
      </p:sp>
      <p:pic>
        <p:nvPicPr>
          <p:cNvPr id="26626" name="Picture 2" descr="C:\Светлана\Рабочий стол\фото композиторов\штраус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1844824"/>
            <a:ext cx="2857500" cy="3810000"/>
          </a:xfrm>
          <a:prstGeom prst="rect">
            <a:avLst/>
          </a:prstGeom>
          <a:noFill/>
        </p:spPr>
      </p:pic>
      <p:pic>
        <p:nvPicPr>
          <p:cNvPr id="11" name="Содержимое 10" descr="штраус иоганн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341438"/>
            <a:ext cx="3149257" cy="4391818"/>
          </a:xfrm>
        </p:spPr>
      </p:pic>
      <p:pic>
        <p:nvPicPr>
          <p:cNvPr id="26627" name="Picture 3" descr="C:\Светлана\Рабочий стол\урок№2-2ч.-8класс\картинки танца\Xoreogr8_vals_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4032448" cy="5301208"/>
          </a:xfrm>
          <a:prstGeom prst="rect">
            <a:avLst/>
          </a:prstGeom>
          <a:noFill/>
        </p:spPr>
      </p:pic>
      <p:pic>
        <p:nvPicPr>
          <p:cNvPr id="26628" name="Picture 4" descr="C:\Светлана\Рабочий стол\урок№2-2ч.-8класс\картинки танца\1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40768"/>
            <a:ext cx="4032448" cy="5256584"/>
          </a:xfrm>
          <a:prstGeom prst="rect">
            <a:avLst/>
          </a:prstGeom>
          <a:noFill/>
        </p:spPr>
      </p:pic>
      <p:pic>
        <p:nvPicPr>
          <p:cNvPr id="10" name="Штраус Вальс на голубом Дуна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Светлана\Рабочий стол\урок№2-2ч.-8класс\картинки танца\Wal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  <p:pic>
        <p:nvPicPr>
          <p:cNvPr id="28675" name="Picture 3" descr="C:\Светлана\Рабочий стол\урок№2-2ч.-8класс\картинки танца\тане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25144"/>
            <a:ext cx="288032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587</Words>
  <Application>Microsoft Office PowerPoint</Application>
  <PresentationFormat>Экран (4:3)</PresentationFormat>
  <Paragraphs>83</Paragraphs>
  <Slides>16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Музыка «лёгкая» и «серьёзная» Чудесный танец: Вальс</vt:lpstr>
      <vt:lpstr>Между легкой и серьезной музыкой нет «китайской» стены непонимания. Музыка делится не столько на серьезную и легкую, сколько на талантливую и бездарную. Это два потока одной могучей и широкой реки.</vt:lpstr>
      <vt:lpstr>Если в легкой музыке содержание лежит,  так сказать, на  поверхности, то для того чтобы понять серьезную классическую музыку,  надо эмоционально слиться с ней,  уметь слушать внимательно.</vt:lpstr>
      <vt:lpstr>Слайд 4</vt:lpstr>
      <vt:lpstr>Танец </vt:lpstr>
      <vt:lpstr>Существует огромное множество видов, стилей и форм танца. </vt:lpstr>
      <vt:lpstr>ВАЛЬС</vt:lpstr>
      <vt:lpstr>Вальс На голубом Дунае</vt:lpstr>
      <vt:lpstr>Слайд 9</vt:lpstr>
      <vt:lpstr>Вальс - фантазия</vt:lpstr>
      <vt:lpstr>Вальс-фантазия, как и указано в названии, это больше чем вальс и больше чем танец. Это фантазия о любви, лирическая поэма. Музыка как бы колеблется между полюсом надежды и полюсом печали. Порой она скользит и порхает, поражая изяществом пируэтов и ажурностью линий. Иногда же она словно вздыбливается, сжимается и становится похожа на страдальческую, исполненную тоски . И тема печали побеждает, грозный вихрь уносит музыку «Вальса-фантазии», оставляя надежды несбывшимися и сердце разбитым. Любовь столь прекрасная, столь далекая от всего земного, могла лишь нанести сердечную рану.</vt:lpstr>
      <vt:lpstr>«Вальс расставания» Слова К.Ваншенкина  Композитор: Я. Френкель   1.Слышишь,тревожные дуют ветра? Нам расставаться настала пора. Кружится, кружится пестрый лесок, Кружится, кружится старый вальсок, Старый забытый-2р. вальсок.  2.Ты, совершая положенный путь, В дальнем краю это все не забудь: Эту реку и прибрежный песок, Этот негромко звучащий вальсок, Этот негромкий-2р. вальсок.  3.Мы расстаемся,  чтоб встретиться вновь, Ведь остается навеки любовь. Кружится первый осенний листок, Кружится в памяти старый вальсок, Юности нашей-2р. вальсок. 4.Волосы ветром сдувает со лба. Музыка эта - как наша судьба. Снегом слегка обжигает висок, Кружится в сердце тот старый вальсок, В сердце тот старый-2р. вальсок.   </vt:lpstr>
      <vt:lpstr>С помощью танца мы можем видеть и чувствовать музыку.  Танец — это огромный мир, чтобы его покорить  надо иметь терпение.  Различные направления, жанры, формы сменяют друг друга с невероятной быстротой, подчиняясь стремительному бегу нашего времени, а в значительной степени и капризам моды. В лучших образцах “легкой” музыки “легкость” означает не “легковесность”, а доступность для восприятия. </vt:lpstr>
      <vt:lpstr> Обращаясь к жанрам бытовой музыки, великие композиторы оставались настоящими, требовательными к себе художниками. Они никогда не изменяли хорошему вкусу и воспитывали его в своих слушателях. Вот почему произведения классиков до сих пор не теряют своей свежести и привлекательности в отличие от многих песенок и танцев, которые, как всякая мода, очень быстро “стареют”, надоедают и начинают казаться нелепыми и смешными. </vt:lpstr>
      <vt:lpstr> Кто же все-таки является подлинным любителем музыки?  Конечно, тот, чьи интересы наиболее широки, кто видит в музыке не только средство развлечения и приятного отдыха, но великое и прекрасное искусство, обладающее могучей силой воздействия, кто стремится глубже проникнуть в это искусство,  понять его богатый и выразительный язык. 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«лёгкая» и «серьёзная» Чудесный танец: Вальс, Полька</dc:title>
  <dc:creator>USER</dc:creator>
  <cp:lastModifiedBy>USER</cp:lastModifiedBy>
  <cp:revision>43</cp:revision>
  <dcterms:created xsi:type="dcterms:W3CDTF">2011-11-10T15:08:57Z</dcterms:created>
  <dcterms:modified xsi:type="dcterms:W3CDTF">2011-11-24T16:03:25Z</dcterms:modified>
</cp:coreProperties>
</file>